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Metadata/LabelInfo.xml" ContentType="application/vnd.ms-office.classificationlabels+xml"/>
  <Override PartName="/docProps/app.xml" ContentType="application/vnd.openxmlformats-officedocument.extended-properties+xml"/>
  <Override PartName="/docProps/core.xml" ContentType="application/vnd.openxmlformats-package.core-properties+xml"/>
  <Override PartName="/ppt/revisionInfo.xml" ContentType="application/vnd.ms-powerpoint.revision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openxmlformats.org/officeDocument/2006/relationships/custom-properties" Target="docProps/custom.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3" r:id="rId3"/>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4184"/>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23152F-D6B7-4C4A-96D3-F46A3F551677}" v="5" dt="2024-08-26T15:49:15.7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26" autoAdjust="0"/>
    <p:restoredTop sz="94529" autoAdjust="0"/>
  </p:normalViewPr>
  <p:slideViewPr>
    <p:cSldViewPr snapToGrid="0">
      <p:cViewPr>
        <p:scale>
          <a:sx n="120" d="100"/>
          <a:sy n="120" d="100"/>
        </p:scale>
        <p:origin x="384" y="14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1.xml"/><Relationship Id="rId5" Type="http://schemas.openxmlformats.org/officeDocument/2006/relationships/handoutMaster" Target="handoutMasters/handoutMaster1.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1236305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5421" y="1123750"/>
            <a:ext cx="6063795" cy="5309146"/>
          </a:xfrm>
          <a:prstGeom prst="rect">
            <a:avLst/>
          </a:prstGeom>
          <a:noFill/>
          <a:ln w="9525">
            <a:noFill/>
            <a:miter lim="800000"/>
            <a:headEnd/>
            <a:tailEnd/>
          </a:ln>
        </p:spPr>
        <p:txBody>
          <a:bodyPr wrap="square">
            <a:spAutoFit/>
          </a:bodyPr>
          <a:lstStyle/>
          <a:p>
            <a:pPr algn="just"/>
            <a:r>
              <a:rPr lang="en-US" sz="1200" dirty="0"/>
              <a:t>Within the Preliminary and Final Design of a 40T All-Superconducting Magnet project, several midscale test coils (comprised of ~1km of </a:t>
            </a:r>
            <a:r>
              <a:rPr lang="en-US" sz="1200" dirty="0" err="1"/>
              <a:t>ReBCO</a:t>
            </a:r>
            <a:r>
              <a:rPr lang="en-US" sz="1200" dirty="0"/>
              <a:t>) have been designed, constructed, and tested to their operational limits. </a:t>
            </a:r>
            <a:r>
              <a:rPr lang="en-US" sz="1200" dirty="0" err="1"/>
              <a:t>ReBCO</a:t>
            </a:r>
            <a:r>
              <a:rPr lang="en-US" sz="1200" dirty="0"/>
              <a:t> is a</a:t>
            </a:r>
            <a:r>
              <a:rPr lang="en-US" sz="1200" dirty="0">
                <a:latin typeface="Arial" charset="0"/>
              </a:rPr>
              <a:t> high-temperature superconductor (HTS) made in tape form, a few mm wide by ~0.1mm thick, of which only ~1 micron is the superconducting thin film. It is named for its chemical composition (Rare earth – Barium – Copper Oxide). The early midscale test coils provided invaluable technological advancements, but none successfully operated to 70% of their critical current (</a:t>
            </a:r>
            <a:r>
              <a:rPr lang="en-US" sz="1200" i="1" dirty="0" err="1">
                <a:latin typeface="Arial" charset="0"/>
              </a:rPr>
              <a:t>I</a:t>
            </a:r>
            <a:r>
              <a:rPr lang="en-US" sz="1200" i="1" baseline="-25000" dirty="0" err="1">
                <a:latin typeface="Arial" charset="0"/>
              </a:rPr>
              <a:t>c</a:t>
            </a:r>
            <a:r>
              <a:rPr lang="en-US" sz="1200" dirty="0">
                <a:latin typeface="Arial" charset="0"/>
              </a:rPr>
              <a:t>). </a:t>
            </a:r>
            <a:r>
              <a:rPr lang="en-US" sz="1200" i="1" dirty="0" err="1">
                <a:latin typeface="Arial" charset="0"/>
              </a:rPr>
              <a:t>I</a:t>
            </a:r>
            <a:r>
              <a:rPr lang="en-US" sz="1200" i="1" baseline="-25000" dirty="0" err="1">
                <a:latin typeface="Arial" charset="0"/>
              </a:rPr>
              <a:t>c</a:t>
            </a:r>
            <a:r>
              <a:rPr lang="en-US" sz="1200" dirty="0">
                <a:latin typeface="Arial" charset="0"/>
              </a:rPr>
              <a:t> is a conductor’s ampacity above which it loses superconductivity and reverts to being normally resistive. A requirement for our 40T magnet design success is an operating current (</a:t>
            </a:r>
            <a:r>
              <a:rPr lang="en-US" sz="1200" i="1" dirty="0" err="1">
                <a:latin typeface="Arial" charset="0"/>
              </a:rPr>
              <a:t>I</a:t>
            </a:r>
            <a:r>
              <a:rPr lang="en-US" sz="1200" i="1" baseline="-25000" dirty="0" err="1">
                <a:latin typeface="Arial" charset="0"/>
              </a:rPr>
              <a:t>op</a:t>
            </a:r>
            <a:r>
              <a:rPr lang="en-US" sz="1200" dirty="0">
                <a:latin typeface="Arial" charset="0"/>
              </a:rPr>
              <a:t>) near 70% </a:t>
            </a:r>
            <a:r>
              <a:rPr lang="en-US" sz="1200" i="1" dirty="0" err="1">
                <a:latin typeface="Arial" charset="0"/>
              </a:rPr>
              <a:t>I</a:t>
            </a:r>
            <a:r>
              <a:rPr lang="en-US" sz="1200" i="1" baseline="-25000" dirty="0" err="1">
                <a:latin typeface="Arial" charset="0"/>
              </a:rPr>
              <a:t>c</a:t>
            </a:r>
            <a:r>
              <a:rPr lang="en-US" sz="1200" dirty="0">
                <a:latin typeface="Arial" charset="0"/>
              </a:rPr>
              <a:t>.</a:t>
            </a:r>
          </a:p>
          <a:p>
            <a:pPr algn="just"/>
            <a:endParaRPr lang="en-US" sz="300" dirty="0">
              <a:latin typeface="Arial" charset="0"/>
            </a:endParaRPr>
          </a:p>
          <a:p>
            <a:pPr algn="just"/>
            <a:endParaRPr lang="en-US" sz="300" dirty="0">
              <a:latin typeface="Arial" charset="0"/>
            </a:endParaRPr>
          </a:p>
          <a:p>
            <a:pPr algn="just"/>
            <a:r>
              <a:rPr lang="en-US" sz="1200" dirty="0">
                <a:latin typeface="Arial" charset="0"/>
              </a:rPr>
              <a:t>The latest test coil (TC2_c) was comprised of six, double-pancake modules (i.e. twelve disks) and generated 10.3T inside of the 11.4T background field from the 45T Hybrid </a:t>
            </a:r>
            <a:r>
              <a:rPr lang="en-US" sz="1200" dirty="0" err="1">
                <a:latin typeface="Arial" charset="0"/>
              </a:rPr>
              <a:t>Outsert</a:t>
            </a:r>
            <a:r>
              <a:rPr lang="en-US" sz="1200" dirty="0">
                <a:latin typeface="Arial" charset="0"/>
              </a:rPr>
              <a:t> magnet. The highlight is that the coil was operated with an operating current (</a:t>
            </a:r>
            <a:r>
              <a:rPr lang="en-US" sz="1200" i="1" dirty="0" err="1">
                <a:latin typeface="Arial" charset="0"/>
              </a:rPr>
              <a:t>I</a:t>
            </a:r>
            <a:r>
              <a:rPr lang="en-US" sz="1200" i="1" baseline="-25000" dirty="0" err="1">
                <a:latin typeface="Arial" charset="0"/>
              </a:rPr>
              <a:t>op</a:t>
            </a:r>
            <a:r>
              <a:rPr lang="en-US" sz="1200" dirty="0">
                <a:latin typeface="Arial" charset="0"/>
              </a:rPr>
              <a:t>) ~70% of its </a:t>
            </a:r>
            <a:r>
              <a:rPr lang="en-US" sz="1200" i="1" dirty="0" err="1">
                <a:latin typeface="Arial" charset="0"/>
              </a:rPr>
              <a:t>I</a:t>
            </a:r>
            <a:r>
              <a:rPr lang="en-US" sz="1200" i="1" baseline="-25000" dirty="0" err="1">
                <a:latin typeface="Arial" charset="0"/>
              </a:rPr>
              <a:t>c</a:t>
            </a:r>
            <a:r>
              <a:rPr lang="en-US" sz="1200" dirty="0">
                <a:latin typeface="Arial" charset="0"/>
              </a:rPr>
              <a:t>. Every tape used in this coil was extensively characterized to fully map the </a:t>
            </a:r>
            <a:r>
              <a:rPr lang="en-US" sz="1200" i="1" dirty="0" err="1">
                <a:latin typeface="Arial" charset="0"/>
              </a:rPr>
              <a:t>I</a:t>
            </a:r>
            <a:r>
              <a:rPr lang="en-US" sz="1200" i="1" baseline="-25000" dirty="0" err="1">
                <a:latin typeface="Arial" charset="0"/>
              </a:rPr>
              <a:t>c</a:t>
            </a:r>
            <a:r>
              <a:rPr lang="en-US" sz="1200" dirty="0">
                <a:latin typeface="Arial" charset="0"/>
              </a:rPr>
              <a:t> as a function of both field and field angle. Moreover, the four middle (of the six-module TC2_c) were performance tested individually and were operated up to ~100% of each predicted </a:t>
            </a:r>
            <a:r>
              <a:rPr lang="en-US" sz="1200" i="1" dirty="0" err="1">
                <a:latin typeface="Arial" charset="0"/>
              </a:rPr>
              <a:t>I</a:t>
            </a:r>
            <a:r>
              <a:rPr lang="en-US" sz="1200" i="1" baseline="-25000" dirty="0" err="1">
                <a:latin typeface="Arial" charset="0"/>
              </a:rPr>
              <a:t>c</a:t>
            </a:r>
            <a:r>
              <a:rPr lang="en-US" sz="1200" dirty="0">
                <a:latin typeface="Arial" charset="0"/>
              </a:rPr>
              <a:t>-fraction.</a:t>
            </a:r>
            <a:endParaRPr lang="en-US" sz="1200" dirty="0"/>
          </a:p>
          <a:p>
            <a:pPr algn="just"/>
            <a:endParaRPr lang="en-US" sz="300" dirty="0"/>
          </a:p>
          <a:p>
            <a:pPr algn="just"/>
            <a:endParaRPr lang="en-US" sz="300" dirty="0"/>
          </a:p>
          <a:p>
            <a:pPr algn="just"/>
            <a:r>
              <a:rPr lang="en-US" sz="1200" dirty="0"/>
              <a:t>This achievement increases our confidence in the comprehensive methods used in designing and building ultra-high field </a:t>
            </a:r>
            <a:r>
              <a:rPr lang="en-US" sz="1200" dirty="0" err="1"/>
              <a:t>ReBCO</a:t>
            </a:r>
            <a:r>
              <a:rPr lang="en-US" sz="1200" dirty="0"/>
              <a:t>-wound solenoids. It validates our ability to sufficiently characterize individual tapes and later input those material properties into sophisticated numerical simulation tools required to design even larger full-scale magnet systems. The next and final experimental verification will be a test of a Large Scale (~3.5km of tape) Coil (LSC) which incorporates our technological development and scales the demonstration magnet up to the largest diameter coil pack of our present full 40T All-Superconducting Magnet Design. This test coil will be the first at the NHMFL of this diameter.  For comparison, the 40T outer </a:t>
            </a:r>
            <a:r>
              <a:rPr lang="en-US" sz="1200" dirty="0" err="1"/>
              <a:t>ReBCO</a:t>
            </a:r>
            <a:r>
              <a:rPr lang="en-US" sz="1200" dirty="0"/>
              <a:t> coil fits around the outer </a:t>
            </a:r>
            <a:r>
              <a:rPr lang="en-US" sz="1200" dirty="0" err="1"/>
              <a:t>ReBCO</a:t>
            </a:r>
            <a:r>
              <a:rPr lang="en-US" sz="1200" dirty="0"/>
              <a:t> coil of the 32T Magnet.</a:t>
            </a:r>
          </a:p>
        </p:txBody>
      </p:sp>
      <p:sp>
        <p:nvSpPr>
          <p:cNvPr id="1029" name="Line 42"/>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sp>
        <p:nvSpPr>
          <p:cNvPr id="1034" name="Rectangle 49"/>
          <p:cNvSpPr>
            <a:spLocks noChangeArrowheads="1"/>
          </p:cNvSpPr>
          <p:nvPr/>
        </p:nvSpPr>
        <p:spPr bwMode="auto">
          <a:xfrm>
            <a:off x="6374166" y="1251122"/>
            <a:ext cx="5742519" cy="4705961"/>
          </a:xfrm>
          <a:prstGeom prst="rect">
            <a:avLst/>
          </a:prstGeom>
          <a:noFill/>
          <a:ln w="19050">
            <a:solidFill>
              <a:srgbClr val="0033CC"/>
            </a:solidFill>
            <a:miter lim="800000"/>
            <a:headEnd/>
            <a:tailEnd/>
          </a:ln>
        </p:spPr>
        <p:txBody>
          <a:bodyPr wrap="none" anchor="ctr"/>
          <a:lstStyle/>
          <a:p>
            <a:endParaRPr lang="en-US"/>
          </a:p>
        </p:txBody>
      </p:sp>
      <p:sp>
        <p:nvSpPr>
          <p:cNvPr id="10" name="Text Box 28"/>
          <p:cNvSpPr txBox="1">
            <a:spLocks noChangeArrowheads="1"/>
          </p:cNvSpPr>
          <p:nvPr/>
        </p:nvSpPr>
        <p:spPr bwMode="auto">
          <a:xfrm>
            <a:off x="6374164" y="5962188"/>
            <a:ext cx="5729851" cy="430887"/>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ASC/MST Materials Characterization Labs, HTS Winding Shop, DCF 45T Hybrid (</a:t>
            </a:r>
            <a:r>
              <a:rPr lang="en-US" sz="1100" dirty="0" err="1">
                <a:solidFill>
                  <a:srgbClr val="333399"/>
                </a:solidFill>
              </a:rPr>
              <a:t>outsert</a:t>
            </a:r>
            <a:r>
              <a:rPr lang="en-US" sz="1100" dirty="0">
                <a:solidFill>
                  <a:srgbClr val="333399"/>
                </a:solidFill>
              </a:rPr>
              <a:t>) Magnet</a:t>
            </a:r>
          </a:p>
        </p:txBody>
      </p:sp>
      <p:pic>
        <p:nvPicPr>
          <p:cNvPr id="12" name="Picture 11" descr="NSF logo.jpg"/>
          <p:cNvPicPr>
            <a:picLocks noChangeAspect="1"/>
          </p:cNvPicPr>
          <p:nvPr/>
        </p:nvPicPr>
        <p:blipFill>
          <a:blip r:embed="rId3" cstate="print"/>
          <a:stretch>
            <a:fillRect/>
          </a:stretch>
        </p:blipFill>
        <p:spPr>
          <a:xfrm>
            <a:off x="10099268" y="78134"/>
            <a:ext cx="1017188" cy="1023315"/>
          </a:xfrm>
          <a:prstGeom prst="rect">
            <a:avLst/>
          </a:prstGeom>
        </p:spPr>
      </p:pic>
      <p:sp>
        <p:nvSpPr>
          <p:cNvPr id="13" name="Text Box 62"/>
          <p:cNvSpPr txBox="1">
            <a:spLocks noChangeArrowheads="1"/>
          </p:cNvSpPr>
          <p:nvPr/>
        </p:nvSpPr>
        <p:spPr bwMode="auto">
          <a:xfrm>
            <a:off x="138603" y="58665"/>
            <a:ext cx="10044083" cy="1015663"/>
          </a:xfrm>
          <a:prstGeom prst="rect">
            <a:avLst/>
          </a:prstGeom>
          <a:noFill/>
          <a:ln w="9525">
            <a:noFill/>
            <a:miter lim="800000"/>
            <a:headEnd/>
            <a:tailEnd/>
          </a:ln>
        </p:spPr>
        <p:txBody>
          <a:bodyPr wrap="square">
            <a:spAutoFit/>
          </a:bodyPr>
          <a:lstStyle/>
          <a:p>
            <a:pPr>
              <a:spcBef>
                <a:spcPts val="0"/>
              </a:spcBef>
            </a:pPr>
            <a:r>
              <a:rPr lang="en-US" sz="1600" b="1" dirty="0"/>
              <a:t>Demonstrations of Operating Large REBCO Coils to High Fractions (&gt;70 %) of Their Critical Current</a:t>
            </a:r>
          </a:p>
          <a:p>
            <a:pPr algn="ctr">
              <a:spcBef>
                <a:spcPts val="0"/>
              </a:spcBef>
            </a:pPr>
            <a:endParaRPr lang="en-US" sz="600" dirty="0"/>
          </a:p>
          <a:p>
            <a:pPr>
              <a:spcBef>
                <a:spcPts val="0"/>
              </a:spcBef>
            </a:pPr>
            <a:r>
              <a:rPr lang="en-US" sz="1100" dirty="0"/>
              <a:t>Abraimov, D., Arroyo, E., Bai, H., Belton, M., Bird, M., Bosque, E., Cantrell, Dixon, I., Gavrilin, A., Jarvis, B., Kim, K., Lu, J., Marshall, W., Suetomi, Y.</a:t>
            </a:r>
          </a:p>
          <a:p>
            <a:pPr>
              <a:spcBef>
                <a:spcPts val="0"/>
              </a:spcBef>
            </a:pPr>
            <a:r>
              <a:rPr lang="en-US" sz="1050" b="1" dirty="0">
                <a:solidFill>
                  <a:srgbClr val="0033CC"/>
                </a:solidFill>
              </a:rPr>
              <a:t>National High Magnetic Field Laboratory (NHMFL)</a:t>
            </a:r>
          </a:p>
          <a:p>
            <a:pPr>
              <a:spcBef>
                <a:spcPts val="0"/>
              </a:spcBef>
            </a:pPr>
            <a:r>
              <a:rPr lang="en-US" sz="600" b="1" dirty="0">
                <a:solidFill>
                  <a:srgbClr val="0033CC"/>
                </a:solidFill>
              </a:rPr>
              <a:t> </a:t>
            </a:r>
          </a:p>
          <a:p>
            <a:pPr>
              <a:spcBef>
                <a:spcPts val="0"/>
              </a:spcBef>
            </a:pPr>
            <a:r>
              <a:rPr lang="en-US" sz="1050" b="1" dirty="0"/>
              <a:t>Funding Grants:</a:t>
            </a:r>
            <a:r>
              <a:rPr lang="en-US" sz="1050" dirty="0"/>
              <a:t> K. M. </a:t>
            </a:r>
            <a:r>
              <a:rPr lang="en-US" sz="1050" dirty="0">
                <a:latin typeface="+mn-lt"/>
              </a:rPr>
              <a:t>Amm (NSF DMR-2128556</a:t>
            </a:r>
            <a:r>
              <a:rPr lang="en-US" sz="1050" dirty="0"/>
              <a:t>); M. D. Bird (NSF DMR-2131790) </a:t>
            </a:r>
            <a:endParaRPr lang="en-US" sz="1050" b="1" dirty="0">
              <a:solidFill>
                <a:srgbClr val="0033CC"/>
              </a:solidFill>
            </a:endParaRPr>
          </a:p>
        </p:txBody>
      </p:sp>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65254"/>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Rectangle 6">
            <a:extLst>
              <a:ext uri="{FF2B5EF4-FFF2-40B4-BE49-F238E27FC236}">
                <a16:creationId xmlns:a16="http://schemas.microsoft.com/office/drawing/2014/main" id="{BF2C8B72-8144-FA46-C0E5-687D2397FF7F}"/>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6A88BDDE-A2E8-0BC7-D1F0-19B0C1F78C07}"/>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4" name="Picture 3">
            <a:extLst>
              <a:ext uri="{FF2B5EF4-FFF2-40B4-BE49-F238E27FC236}">
                <a16:creationId xmlns:a16="http://schemas.microsoft.com/office/drawing/2014/main" id="{0452B22E-6CD8-5864-C868-7CADE22E1AF4}"/>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6" name="Picture 5">
            <a:extLst>
              <a:ext uri="{FF2B5EF4-FFF2-40B4-BE49-F238E27FC236}">
                <a16:creationId xmlns:a16="http://schemas.microsoft.com/office/drawing/2014/main" id="{68C13120-7F50-DE28-2EF5-35AA50FA99B7}"/>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pic>
        <p:nvPicPr>
          <p:cNvPr id="8" name="Picture 7">
            <a:extLst>
              <a:ext uri="{FF2B5EF4-FFF2-40B4-BE49-F238E27FC236}">
                <a16:creationId xmlns:a16="http://schemas.microsoft.com/office/drawing/2014/main" id="{F427783B-11B6-60FA-B1D0-068378110F76}"/>
              </a:ext>
            </a:extLst>
          </p:cNvPr>
          <p:cNvPicPr>
            <a:picLocks noChangeAspect="1"/>
          </p:cNvPicPr>
          <p:nvPr/>
        </p:nvPicPr>
        <p:blipFill>
          <a:blip r:embed="rId8"/>
          <a:stretch>
            <a:fillRect/>
          </a:stretch>
        </p:blipFill>
        <p:spPr>
          <a:xfrm>
            <a:off x="6447946" y="1311046"/>
            <a:ext cx="5344481" cy="4518015"/>
          </a:xfrm>
          <a:prstGeom prst="rect">
            <a:avLst/>
          </a:prstGeom>
        </p:spPr>
      </p:pic>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34" name="Rectangle 49"/>
          <p:cNvSpPr>
            <a:spLocks noChangeArrowheads="1"/>
          </p:cNvSpPr>
          <p:nvPr/>
        </p:nvSpPr>
        <p:spPr bwMode="auto">
          <a:xfrm>
            <a:off x="6344708" y="1294052"/>
            <a:ext cx="5759308" cy="4740593"/>
          </a:xfrm>
          <a:prstGeom prst="rect">
            <a:avLst/>
          </a:prstGeom>
          <a:noFill/>
          <a:ln w="19050">
            <a:solidFill>
              <a:srgbClr val="0033CC"/>
            </a:solidFill>
            <a:miter lim="800000"/>
            <a:headEnd/>
            <a:tailEnd/>
          </a:ln>
        </p:spPr>
        <p:txBody>
          <a:bodyPr wrap="none" anchor="ctr"/>
          <a:lstStyle/>
          <a:p>
            <a:endParaRPr lang="en-US"/>
          </a:p>
        </p:txBody>
      </p:sp>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Line 42">
            <a:extLst>
              <a:ext uri="{FF2B5EF4-FFF2-40B4-BE49-F238E27FC236}">
                <a16:creationId xmlns:a16="http://schemas.microsoft.com/office/drawing/2014/main" id="{826E6F83-E929-A9FB-F632-005BDD9589B7}"/>
              </a:ext>
            </a:extLst>
          </p:cNvPr>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pic>
        <p:nvPicPr>
          <p:cNvPr id="4" name="Picture 3" descr="NSF logo.jpg">
            <a:extLst>
              <a:ext uri="{FF2B5EF4-FFF2-40B4-BE49-F238E27FC236}">
                <a16:creationId xmlns:a16="http://schemas.microsoft.com/office/drawing/2014/main" id="{073DBA76-EFBA-9A40-632D-CC64E9E99EF0}"/>
              </a:ext>
            </a:extLst>
          </p:cNvPr>
          <p:cNvPicPr>
            <a:picLocks noChangeAspect="1"/>
          </p:cNvPicPr>
          <p:nvPr/>
        </p:nvPicPr>
        <p:blipFill>
          <a:blip r:embed="rId3" cstate="print"/>
          <a:stretch>
            <a:fillRect/>
          </a:stretch>
        </p:blipFill>
        <p:spPr>
          <a:xfrm>
            <a:off x="10099268" y="78134"/>
            <a:ext cx="1017188" cy="1023315"/>
          </a:xfrm>
          <a:prstGeom prst="rect">
            <a:avLst/>
          </a:prstGeom>
        </p:spPr>
      </p:pic>
      <p:pic>
        <p:nvPicPr>
          <p:cNvPr id="6" name="Picture 5" descr="JustM_purple.jpg">
            <a:extLst>
              <a:ext uri="{FF2B5EF4-FFF2-40B4-BE49-F238E27FC236}">
                <a16:creationId xmlns:a16="http://schemas.microsoft.com/office/drawing/2014/main" id="{C11CBDA2-F765-4007-66C0-A3B7269D4800}"/>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7" name="Rectangle 6">
            <a:extLst>
              <a:ext uri="{FF2B5EF4-FFF2-40B4-BE49-F238E27FC236}">
                <a16:creationId xmlns:a16="http://schemas.microsoft.com/office/drawing/2014/main" id="{2BB3E8B7-873A-4BFE-401B-2B2DDF22C370}"/>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FC3DA825-2EEF-ECD9-AEF5-D75CD1D1DD5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9" name="Picture 8">
            <a:extLst>
              <a:ext uri="{FF2B5EF4-FFF2-40B4-BE49-F238E27FC236}">
                <a16:creationId xmlns:a16="http://schemas.microsoft.com/office/drawing/2014/main" id="{6E3BC0DE-9B55-6F73-D6FC-F4CCBBEBAAC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15" name="Picture 14">
            <a:extLst>
              <a:ext uri="{FF2B5EF4-FFF2-40B4-BE49-F238E27FC236}">
                <a16:creationId xmlns:a16="http://schemas.microsoft.com/office/drawing/2014/main" id="{6C6C8A8F-A0DB-5D9C-AB30-2568234F95F1}"/>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sp>
        <p:nvSpPr>
          <p:cNvPr id="12" name="Text Box 62">
            <a:extLst>
              <a:ext uri="{FF2B5EF4-FFF2-40B4-BE49-F238E27FC236}">
                <a16:creationId xmlns:a16="http://schemas.microsoft.com/office/drawing/2014/main" id="{41F3AF69-D17B-1D2B-EE00-9484FF1B17DD}"/>
              </a:ext>
            </a:extLst>
          </p:cNvPr>
          <p:cNvSpPr txBox="1">
            <a:spLocks noChangeArrowheads="1"/>
          </p:cNvSpPr>
          <p:nvPr/>
        </p:nvSpPr>
        <p:spPr bwMode="auto">
          <a:xfrm>
            <a:off x="138603" y="58665"/>
            <a:ext cx="10044083" cy="1015663"/>
          </a:xfrm>
          <a:prstGeom prst="rect">
            <a:avLst/>
          </a:prstGeom>
          <a:noFill/>
          <a:ln w="9525">
            <a:noFill/>
            <a:miter lim="800000"/>
            <a:headEnd/>
            <a:tailEnd/>
          </a:ln>
        </p:spPr>
        <p:txBody>
          <a:bodyPr wrap="square">
            <a:spAutoFit/>
          </a:bodyPr>
          <a:lstStyle/>
          <a:p>
            <a:r>
              <a:rPr lang="en-US" sz="1600" b="1" dirty="0"/>
              <a:t>Demonstrations of Large REBCO Coils Operating at Over 70% of Their Critical Current</a:t>
            </a:r>
          </a:p>
          <a:p>
            <a:pPr algn="ctr">
              <a:spcBef>
                <a:spcPts val="0"/>
              </a:spcBef>
            </a:pPr>
            <a:endParaRPr lang="en-US" sz="600" dirty="0"/>
          </a:p>
          <a:p>
            <a:pPr>
              <a:spcBef>
                <a:spcPts val="0"/>
              </a:spcBef>
            </a:pPr>
            <a:r>
              <a:rPr lang="en-US" sz="1100" dirty="0"/>
              <a:t>Abraimov, D., Arroyo, E., Bai, H., Belton, M., Bird, M., Bosque, E., Cantrell, Dixon, I., Gavrilin, A., Jarvis, B., Kim, K., Lu, J., Marshall, W., Suetomi, Y.</a:t>
            </a:r>
          </a:p>
          <a:p>
            <a:pPr>
              <a:spcBef>
                <a:spcPts val="0"/>
              </a:spcBef>
            </a:pPr>
            <a:r>
              <a:rPr lang="en-US" sz="1050" b="1" dirty="0">
                <a:solidFill>
                  <a:srgbClr val="0033CC"/>
                </a:solidFill>
              </a:rPr>
              <a:t>National High Magnetic Field Laboratory (NHMFL)</a:t>
            </a:r>
          </a:p>
          <a:p>
            <a:pPr>
              <a:spcBef>
                <a:spcPts val="0"/>
              </a:spcBef>
            </a:pPr>
            <a:r>
              <a:rPr lang="en-US" sz="600" b="1" dirty="0">
                <a:solidFill>
                  <a:srgbClr val="0033CC"/>
                </a:solidFill>
              </a:rPr>
              <a:t> </a:t>
            </a:r>
          </a:p>
          <a:p>
            <a:pPr>
              <a:spcBef>
                <a:spcPts val="0"/>
              </a:spcBef>
            </a:pPr>
            <a:r>
              <a:rPr lang="en-US" sz="1050" b="1" dirty="0"/>
              <a:t>Funding Grants:</a:t>
            </a:r>
            <a:r>
              <a:rPr lang="en-US" sz="1050" dirty="0"/>
              <a:t> K. M. </a:t>
            </a:r>
            <a:r>
              <a:rPr lang="en-US" sz="1050" dirty="0">
                <a:latin typeface="+mn-lt"/>
              </a:rPr>
              <a:t>Amm (NSF DMR-2128556</a:t>
            </a:r>
            <a:r>
              <a:rPr lang="en-US" sz="1050" dirty="0"/>
              <a:t>); M. D. Bird (NSF DMR-2131790) </a:t>
            </a:r>
            <a:endParaRPr lang="en-US" sz="1050" b="1" dirty="0">
              <a:solidFill>
                <a:srgbClr val="0033CC"/>
              </a:solidFill>
            </a:endParaRPr>
          </a:p>
        </p:txBody>
      </p:sp>
      <p:pic>
        <p:nvPicPr>
          <p:cNvPr id="14" name="Picture 13">
            <a:extLst>
              <a:ext uri="{FF2B5EF4-FFF2-40B4-BE49-F238E27FC236}">
                <a16:creationId xmlns:a16="http://schemas.microsoft.com/office/drawing/2014/main" id="{6D3F827B-B265-31AD-B8C1-171B440E011F}"/>
              </a:ext>
            </a:extLst>
          </p:cNvPr>
          <p:cNvPicPr>
            <a:picLocks noChangeAspect="1"/>
          </p:cNvPicPr>
          <p:nvPr/>
        </p:nvPicPr>
        <p:blipFill>
          <a:blip r:embed="rId8"/>
          <a:stretch>
            <a:fillRect/>
          </a:stretch>
        </p:blipFill>
        <p:spPr>
          <a:xfrm>
            <a:off x="6522671" y="1393125"/>
            <a:ext cx="5364529" cy="4534963"/>
          </a:xfrm>
          <a:prstGeom prst="rect">
            <a:avLst/>
          </a:prstGeom>
        </p:spPr>
      </p:pic>
      <p:sp>
        <p:nvSpPr>
          <p:cNvPr id="16" name="Text Box 28">
            <a:extLst>
              <a:ext uri="{FF2B5EF4-FFF2-40B4-BE49-F238E27FC236}">
                <a16:creationId xmlns:a16="http://schemas.microsoft.com/office/drawing/2014/main" id="{FB2D17CA-54D6-3B80-BBFB-16BBEB3FC312}"/>
              </a:ext>
            </a:extLst>
          </p:cNvPr>
          <p:cNvSpPr txBox="1">
            <a:spLocks noChangeArrowheads="1"/>
          </p:cNvSpPr>
          <p:nvPr/>
        </p:nvSpPr>
        <p:spPr bwMode="auto">
          <a:xfrm>
            <a:off x="0" y="1171497"/>
            <a:ext cx="6344708" cy="4201150"/>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dirty="0"/>
              <a:t>A coil made from over 1 km of </a:t>
            </a:r>
            <a:r>
              <a:rPr lang="en-US" sz="1200" dirty="0" err="1"/>
              <a:t>ReBCO</a:t>
            </a:r>
            <a:r>
              <a:rPr lang="en-US" sz="1200" dirty="0"/>
              <a:t> tape was successfully operated at its predicted critical current (</a:t>
            </a:r>
            <a:r>
              <a:rPr lang="en-US" sz="1200" dirty="0" err="1"/>
              <a:t>Ic</a:t>
            </a:r>
            <a:r>
              <a:rPr lang="en-US" sz="1200" dirty="0"/>
              <a:t>), as determined by detailed tape performance measurements. </a:t>
            </a:r>
            <a:r>
              <a:rPr lang="en-US" sz="1200" dirty="0" err="1"/>
              <a:t>ReBCO</a:t>
            </a:r>
            <a:r>
              <a:rPr lang="en-US" sz="1200" dirty="0"/>
              <a:t> is a high-temperature superconductor (HTS) made in tape form, just a few millimeters wide and about 0.1 mm thick, with only 1 micron of superconducting material. The name </a:t>
            </a:r>
            <a:r>
              <a:rPr lang="en-US" sz="1200" dirty="0" err="1"/>
              <a:t>ReBCO</a:t>
            </a:r>
            <a:r>
              <a:rPr lang="en-US" sz="1200" dirty="0"/>
              <a:t> comes from its chemical composition: Rare earth – Barium – Copper Oxide. These tapes can be used to create coils that generate ultra-high magnetic fields.</a:t>
            </a:r>
          </a:p>
          <a:p>
            <a:pPr algn="just"/>
            <a:endParaRPr lang="en-US" sz="300" dirty="0">
              <a:solidFill>
                <a:srgbClr val="000000"/>
              </a:solidFill>
            </a:endParaRPr>
          </a:p>
          <a:p>
            <a:pPr algn="just"/>
            <a:endParaRPr lang="en-US" sz="300" dirty="0">
              <a:solidFill>
                <a:srgbClr val="000000"/>
              </a:solidFill>
            </a:endParaRPr>
          </a:p>
          <a:p>
            <a:r>
              <a:rPr lang="en-US" sz="1200" b="1" dirty="0">
                <a:solidFill>
                  <a:srgbClr val="000000"/>
                </a:solidFill>
              </a:rPr>
              <a:t>Why is this important? </a:t>
            </a:r>
            <a:r>
              <a:rPr lang="en-US" sz="1200" dirty="0"/>
              <a:t>This demonstration confirms the methods used to design a REBCO-wound magnet system. By starting with precise tape characterizations for each piece of tape, these material properties are input into advanced numerical models that predict the coil's behavior. The simulations calculate how magnetic field vectors affect tape performance, considering both the field's strength and direction. They also account for the stresses and strains caused by the coil's electrodynamics. The latest test coil's experimental results closely match the predictions, boosting confidence in developing a 40T All-Superconducting Magnet.</a:t>
            </a:r>
          </a:p>
          <a:p>
            <a:pPr algn="just"/>
            <a:endParaRPr lang="en-US" sz="300" dirty="0">
              <a:latin typeface="Arial" charset="0"/>
            </a:endParaRPr>
          </a:p>
          <a:p>
            <a:pPr algn="just"/>
            <a:endParaRPr lang="en-US" sz="300" dirty="0">
              <a:latin typeface="Arial" charset="0"/>
            </a:endParaRPr>
          </a:p>
          <a:p>
            <a:pPr algn="just"/>
            <a:endParaRPr lang="en-US" sz="3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 </a:t>
            </a:r>
            <a:r>
              <a:rPr lang="en-US" sz="1200" dirty="0"/>
              <a:t>Only a few places in the world have magnet test facilities large enough and with strong enough magnetic fields to test and develop large coils. The experiments were conducted in the 11.4T </a:t>
            </a:r>
            <a:r>
              <a:rPr lang="en-US" sz="1200" dirty="0" err="1"/>
              <a:t>outsert</a:t>
            </a:r>
            <a:r>
              <a:rPr lang="en-US" sz="1200" dirty="0"/>
              <a:t> of the World Record 45T Hybrid magnet, after removing its resistive insert. Additionally, the NHMFL provides access to liquid helium and has an efficient helium recovery system, which is essential for advancing this magnet technology.</a:t>
            </a:r>
          </a:p>
        </p:txBody>
      </p:sp>
      <p:sp>
        <p:nvSpPr>
          <p:cNvPr id="18" name="Text Box 28">
            <a:extLst>
              <a:ext uri="{FF2B5EF4-FFF2-40B4-BE49-F238E27FC236}">
                <a16:creationId xmlns:a16="http://schemas.microsoft.com/office/drawing/2014/main" id="{4CC18D49-CD87-FEE4-4D3E-32DD06031FCE}"/>
              </a:ext>
            </a:extLst>
          </p:cNvPr>
          <p:cNvSpPr txBox="1">
            <a:spLocks noChangeArrowheads="1"/>
          </p:cNvSpPr>
          <p:nvPr/>
        </p:nvSpPr>
        <p:spPr bwMode="auto">
          <a:xfrm>
            <a:off x="-19050" y="6072924"/>
            <a:ext cx="12123066" cy="261610"/>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ASC/MST Materials Characterization Labs, HTS Winding Shop, DCF 45T Hybrid (</a:t>
            </a:r>
            <a:r>
              <a:rPr lang="en-US" sz="1100" dirty="0" err="1">
                <a:solidFill>
                  <a:srgbClr val="333399"/>
                </a:solidFill>
              </a:rPr>
              <a:t>outsert</a:t>
            </a:r>
            <a:r>
              <a:rPr lang="en-US" sz="1100" dirty="0">
                <a:solidFill>
                  <a:srgbClr val="333399"/>
                </a:solidFill>
              </a:rPr>
              <a:t>) Magnet</a:t>
            </a:r>
          </a:p>
        </p:txBody>
      </p:sp>
    </p:spTree>
    <p:extLst>
      <p:ext uri="{BB962C8B-B14F-4D97-AF65-F5344CB8AC3E}">
        <p14:creationId xmlns:p14="http://schemas.microsoft.com/office/powerpoint/2010/main" val="173827931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C4AD0200B8BC44BDD330EF3059487F" ma:contentTypeVersion="1" ma:contentTypeDescription="Create a new document." ma:contentTypeScope="" ma:versionID="0da82ca7ad83cb9daf5cd4f11a0355f1">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19B08B5-45E3-450A-AF7B-2A597FB200AB}"/>
</file>

<file path=customXml/itemProps2.xml><?xml version="1.0" encoding="utf-8"?>
<ds:datastoreItem xmlns:ds="http://schemas.openxmlformats.org/officeDocument/2006/customXml" ds:itemID="{A76D00B2-7C27-47DE-AE1C-27C7E01689C0}"/>
</file>

<file path=customXml/itemProps3.xml><?xml version="1.0" encoding="utf-8"?>
<ds:datastoreItem xmlns:ds="http://schemas.openxmlformats.org/officeDocument/2006/customXml" ds:itemID="{1393BD97-494A-49DA-BAEB-293184E6C909}"/>
</file>

<file path=docMetadata/LabelInfo.xml><?xml version="1.0" encoding="utf-8"?>
<clbl:labelList xmlns:clbl="http://schemas.microsoft.com/office/2020/mipLabelMetadata">
  <clbl:label id="{a36450eb-db06-42a7-8d1b-026719f701e3}" enabled="0" method="" siteId="{a36450eb-db06-42a7-8d1b-026719f701e3}" removed="1"/>
</clbl:labelList>
</file>

<file path=docProps/app.xml><?xml version="1.0" encoding="utf-8"?>
<Properties xmlns="http://schemas.openxmlformats.org/officeDocument/2006/extended-properties" xmlns:vt="http://schemas.openxmlformats.org/officeDocument/2006/docPropsVTypes">
  <TotalTime>5854</TotalTime>
  <Words>918</Words>
  <Application>Microsoft Macintosh PowerPoint</Application>
  <PresentationFormat>Widescreen</PresentationFormat>
  <Paragraphs>31</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Kristin Roberts</cp:lastModifiedBy>
  <cp:revision>139</cp:revision>
  <cp:lastPrinted>2019-07-16T13:07:28Z</cp:lastPrinted>
  <dcterms:created xsi:type="dcterms:W3CDTF">2004-08-07T03:10:56Z</dcterms:created>
  <dcterms:modified xsi:type="dcterms:W3CDTF">2024-09-03T19:52:34Z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0x010100AFC4AD0200B8BC44BDD330EF3059487F</vt:lpwstr>
  </property>
</Properties>
</file>