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1" r:id="rId2"/>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4184"/>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35" autoAdjust="0"/>
    <p:restoredTop sz="77891" autoAdjust="0"/>
  </p:normalViewPr>
  <p:slideViewPr>
    <p:cSldViewPr snapToGrid="0">
      <p:cViewPr varScale="1">
        <p:scale>
          <a:sx n="108" d="100"/>
          <a:sy n="108" d="100"/>
        </p:scale>
        <p:origin x="732" y="13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handoutMaster" Target="handoutMasters/handoutMaster1.xml"/><Relationship Id="rId9"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9" name="Line 42"/>
          <p:cNvSpPr>
            <a:spLocks noChangeShapeType="1"/>
          </p:cNvSpPr>
          <p:nvPr/>
        </p:nvSpPr>
        <p:spPr bwMode="auto">
          <a:xfrm>
            <a:off x="0" y="1163437"/>
            <a:ext cx="12192000" cy="28082"/>
          </a:xfrm>
          <a:prstGeom prst="line">
            <a:avLst/>
          </a:prstGeom>
          <a:noFill/>
          <a:ln w="44450" cmpd="sng">
            <a:solidFill>
              <a:srgbClr val="4F4184"/>
            </a:solidFill>
            <a:round/>
            <a:headEnd/>
            <a:tailEnd/>
          </a:ln>
        </p:spPr>
        <p:txBody>
          <a:bodyPr/>
          <a:lstStyle/>
          <a:p>
            <a:endParaRPr lang="en-US" dirty="0"/>
          </a:p>
        </p:txBody>
      </p:sp>
      <p:sp>
        <p:nvSpPr>
          <p:cNvPr id="1034" name="Rectangle 49"/>
          <p:cNvSpPr>
            <a:spLocks noChangeArrowheads="1"/>
          </p:cNvSpPr>
          <p:nvPr/>
        </p:nvSpPr>
        <p:spPr bwMode="auto">
          <a:xfrm>
            <a:off x="5793831" y="1242340"/>
            <a:ext cx="6360441" cy="5084685"/>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3" cstate="print"/>
          <a:stretch>
            <a:fillRect/>
          </a:stretch>
        </p:blipFill>
        <p:spPr>
          <a:xfrm>
            <a:off x="10099268" y="78134"/>
            <a:ext cx="1017188" cy="1023315"/>
          </a:xfrm>
          <a:prstGeom prst="rect">
            <a:avLst/>
          </a:prstGeom>
        </p:spPr>
      </p:pic>
      <p:sp>
        <p:nvSpPr>
          <p:cNvPr id="13" name="Text Box 62"/>
          <p:cNvSpPr txBox="1">
            <a:spLocks noChangeArrowheads="1"/>
          </p:cNvSpPr>
          <p:nvPr/>
        </p:nvSpPr>
        <p:spPr bwMode="auto">
          <a:xfrm>
            <a:off x="138604" y="58665"/>
            <a:ext cx="9521072" cy="1007968"/>
          </a:xfrm>
          <a:prstGeom prst="rect">
            <a:avLst/>
          </a:prstGeom>
          <a:noFill/>
          <a:ln w="9525">
            <a:noFill/>
            <a:miter lim="800000"/>
            <a:headEnd/>
            <a:tailEnd/>
          </a:ln>
        </p:spPr>
        <p:txBody>
          <a:bodyPr wrap="square">
            <a:spAutoFit/>
          </a:bodyPr>
          <a:lstStyle/>
          <a:p>
            <a:pPr>
              <a:spcBef>
                <a:spcPts val="0"/>
              </a:spcBef>
            </a:pPr>
            <a:r>
              <a:rPr lang="en-US" sz="1600" b="1" dirty="0"/>
              <a:t>Launching Lab-wide MagLab Values</a:t>
            </a:r>
          </a:p>
          <a:p>
            <a:pPr>
              <a:spcBef>
                <a:spcPts val="0"/>
              </a:spcBef>
            </a:pPr>
            <a:r>
              <a:rPr lang="en-US" sz="1100" dirty="0"/>
              <a:t>Kristin Roberts, + nearly 50 other MagLab leaders</a:t>
            </a:r>
          </a:p>
          <a:p>
            <a:pPr>
              <a:spcBef>
                <a:spcPts val="0"/>
              </a:spcBef>
            </a:pPr>
            <a:r>
              <a:rPr lang="en-US" sz="1050" b="1" dirty="0">
                <a:solidFill>
                  <a:srgbClr val="0033CC"/>
                </a:solidFill>
                <a:latin typeface="+mn-lt"/>
              </a:rPr>
              <a:t>National High Magnetic Field Laboratory</a:t>
            </a:r>
          </a:p>
          <a:p>
            <a:pPr>
              <a:spcBef>
                <a:spcPts val="0"/>
              </a:spcBef>
            </a:pPr>
            <a:r>
              <a:rPr lang="en-US" sz="1050" b="1" dirty="0">
                <a:solidFill>
                  <a:srgbClr val="0033CC"/>
                </a:solidFill>
                <a:latin typeface="+mn-lt"/>
              </a:rPr>
              <a:t> </a:t>
            </a:r>
          </a:p>
          <a:p>
            <a:pPr>
              <a:spcBef>
                <a:spcPts val="0"/>
              </a:spcBef>
            </a:pPr>
            <a:r>
              <a:rPr lang="en-US" sz="1050" b="1" dirty="0">
                <a:latin typeface="+mn-lt"/>
              </a:rPr>
              <a:t>Funding Grants:</a:t>
            </a:r>
            <a:r>
              <a:rPr lang="en-US" sz="1050" dirty="0">
                <a:latin typeface="+mn-lt"/>
              </a:rPr>
              <a:t> K. M. Amm (NSF DMR-2128556)</a:t>
            </a:r>
            <a:endParaRPr lang="en-US" sz="1050" b="1" dirty="0">
              <a:solidFill>
                <a:srgbClr val="0033CC"/>
              </a:solidFill>
              <a:latin typeface="+mn-lt"/>
            </a:endParaRPr>
          </a:p>
        </p:txBody>
      </p:sp>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1340821" y="199813"/>
            <a:ext cx="672842" cy="801911"/>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65254"/>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Rectangle 6">
            <a:extLst>
              <a:ext uri="{FF2B5EF4-FFF2-40B4-BE49-F238E27FC236}">
                <a16:creationId xmlns:a16="http://schemas.microsoft.com/office/drawing/2014/main" id="{BF2C8B72-8144-FA46-C0E5-687D2397FF7F}"/>
              </a:ext>
            </a:extLst>
          </p:cNvPr>
          <p:cNvSpPr/>
          <p:nvPr/>
        </p:nvSpPr>
        <p:spPr>
          <a:xfrm>
            <a:off x="1" y="6390355"/>
            <a:ext cx="12192000" cy="467646"/>
          </a:xfrm>
          <a:prstGeom prst="rect">
            <a:avLst/>
          </a:prstGeom>
          <a:solidFill>
            <a:srgbClr val="4F418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6A88BDDE-A2E8-0BC7-D1F0-19B0C1F78C07}"/>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5695496" y="6498355"/>
            <a:ext cx="1374323" cy="246673"/>
          </a:xfrm>
          <a:prstGeom prst="rect">
            <a:avLst/>
          </a:prstGeom>
        </p:spPr>
      </p:pic>
      <p:pic>
        <p:nvPicPr>
          <p:cNvPr id="4" name="Picture 3">
            <a:extLst>
              <a:ext uri="{FF2B5EF4-FFF2-40B4-BE49-F238E27FC236}">
                <a16:creationId xmlns:a16="http://schemas.microsoft.com/office/drawing/2014/main" id="{0452B22E-6CD8-5864-C868-7CADE22E1AF4}"/>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7500522" y="6501998"/>
            <a:ext cx="1410540" cy="275839"/>
          </a:xfrm>
          <a:prstGeom prst="rect">
            <a:avLst/>
          </a:prstGeom>
        </p:spPr>
      </p:pic>
      <p:pic>
        <p:nvPicPr>
          <p:cNvPr id="6" name="Picture 5">
            <a:extLst>
              <a:ext uri="{FF2B5EF4-FFF2-40B4-BE49-F238E27FC236}">
                <a16:creationId xmlns:a16="http://schemas.microsoft.com/office/drawing/2014/main" id="{68C13120-7F50-DE28-2EF5-35AA50FA99B7}"/>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3316170" y="6393075"/>
            <a:ext cx="2073230" cy="467646"/>
          </a:xfrm>
          <a:prstGeom prst="rect">
            <a:avLst/>
          </a:prstGeom>
        </p:spPr>
      </p:pic>
      <p:sp>
        <p:nvSpPr>
          <p:cNvPr id="5" name="Text Box 28">
            <a:extLst>
              <a:ext uri="{FF2B5EF4-FFF2-40B4-BE49-F238E27FC236}">
                <a16:creationId xmlns:a16="http://schemas.microsoft.com/office/drawing/2014/main" id="{2385453C-C8F8-22FD-ED4E-1992267A3004}"/>
              </a:ext>
            </a:extLst>
          </p:cNvPr>
          <p:cNvSpPr txBox="1">
            <a:spLocks noChangeArrowheads="1"/>
          </p:cNvSpPr>
          <p:nvPr/>
        </p:nvSpPr>
        <p:spPr bwMode="auto">
          <a:xfrm>
            <a:off x="87984" y="1203958"/>
            <a:ext cx="5605333" cy="3600986"/>
          </a:xfrm>
          <a:prstGeom prst="rect">
            <a:avLst/>
          </a:prstGeom>
          <a:noFill/>
          <a:ln w="9525">
            <a:noFill/>
            <a:miter lim="800000"/>
            <a:headEnd/>
            <a:tailEnd/>
          </a:ln>
        </p:spPr>
        <p:txBody>
          <a:bodyPr wrap="square">
            <a:spAutoFit/>
          </a:bodyPr>
          <a:lstStyle/>
          <a:p>
            <a:pPr marL="0" indent="0">
              <a:buNone/>
            </a:pPr>
            <a:r>
              <a:rPr lang="en-US" sz="1200" b="1" dirty="0">
                <a:solidFill>
                  <a:srgbClr val="000000"/>
                </a:solidFill>
                <a:latin typeface="+mn-lt"/>
              </a:rPr>
              <a:t>What is the finding? </a:t>
            </a:r>
            <a:r>
              <a:rPr lang="en-US" sz="1200" dirty="0">
                <a:latin typeface="+mn-lt"/>
              </a:rPr>
              <a:t>An inclusive and diverse group of 50+ leaders, emerging leaders, grad students, postdocs, and staff from across the </a:t>
            </a:r>
            <a:r>
              <a:rPr lang="en-US" sz="1200" dirty="0" err="1">
                <a:latin typeface="+mn-lt"/>
              </a:rPr>
              <a:t>MagLab’s</a:t>
            </a:r>
            <a:r>
              <a:rPr lang="en-US" sz="1200" dirty="0">
                <a:latin typeface="+mn-lt"/>
              </a:rPr>
              <a:t> three sites worked with a skilled facilitator to develop a list of lab-wide values. These values were shared with the full organization in an interactive workshop on July 18</a:t>
            </a:r>
            <a:r>
              <a:rPr lang="en-US" sz="1200" baseline="30000" dirty="0">
                <a:latin typeface="+mn-lt"/>
              </a:rPr>
              <a:t>th</a:t>
            </a:r>
            <a:r>
              <a:rPr lang="en-US" sz="1200" dirty="0">
                <a:latin typeface="+mn-lt"/>
              </a:rPr>
              <a:t> and will continue to be rolled out to other key stakeholders including users, collaborators, and students in the coming months. </a:t>
            </a:r>
          </a:p>
          <a:p>
            <a:pPr algn="just"/>
            <a:endParaRPr lang="en-US" sz="1200" dirty="0">
              <a:solidFill>
                <a:srgbClr val="000000"/>
              </a:solidFill>
              <a:latin typeface="+mn-lt"/>
            </a:endParaRPr>
          </a:p>
          <a:p>
            <a:pPr algn="just"/>
            <a:r>
              <a:rPr lang="en-US" sz="1200" b="1" dirty="0">
                <a:solidFill>
                  <a:srgbClr val="000000"/>
                </a:solidFill>
                <a:latin typeface="+mn-lt"/>
              </a:rPr>
              <a:t>Why is this important? </a:t>
            </a:r>
            <a:r>
              <a:rPr lang="en-US" sz="1200" kern="0" dirty="0">
                <a:solidFill>
                  <a:srgbClr val="000000"/>
                </a:solidFill>
                <a:effectLst/>
                <a:latin typeface="+mn-lt"/>
                <a:ea typeface="Times New Roman" panose="02020603050405020304" pitchFamily="18" charset="0"/>
                <a:cs typeface="Times New Roman" panose="02020603050405020304" pitchFamily="18" charset="0"/>
              </a:rPr>
              <a:t>Values articulate what an organization cares about and are a critical component to a healthy, successful workplace. Alignment around our shared values will help grow cooperation, collaboration, equity, and cohesion across the lab as all scientists, students and staff work together toward the lab’s shared purpose. </a:t>
            </a:r>
          </a:p>
          <a:p>
            <a:pPr algn="just"/>
            <a:endParaRPr lang="en-US" sz="1200" dirty="0">
              <a:latin typeface="+mn-lt"/>
            </a:endParaRPr>
          </a:p>
          <a:p>
            <a:pPr algn="just"/>
            <a:r>
              <a:rPr lang="en-US" sz="1200" b="1" dirty="0">
                <a:solidFill>
                  <a:srgbClr val="000000"/>
                </a:solidFill>
                <a:latin typeface="+mn-lt"/>
              </a:rPr>
              <a:t>Why did this need the MagLab?</a:t>
            </a:r>
            <a:r>
              <a:rPr lang="en-US" sz="1200" b="1" dirty="0">
                <a:latin typeface="+mn-lt"/>
              </a:rPr>
              <a:t> </a:t>
            </a:r>
            <a:r>
              <a:rPr lang="en-US" sz="1200" dirty="0">
                <a:latin typeface="+mn-lt"/>
              </a:rPr>
              <a:t>The </a:t>
            </a:r>
            <a:r>
              <a:rPr lang="en-US" sz="1200" dirty="0" err="1">
                <a:latin typeface="+mn-lt"/>
              </a:rPr>
              <a:t>MagLab</a:t>
            </a:r>
            <a:r>
              <a:rPr lang="en-US" sz="1200" dirty="0">
                <a:latin typeface="+mn-lt"/>
              </a:rPr>
              <a:t> employes a diverse and innovative workforce that spans from interdisciplinary scientists and students to machinists, engineers, safety professionals, administrators, accountants, and artists. Working in these values will help retain the lab’s talented workforce and recruit the best and brightest as we work to expand the high magnetic field community for the MagLab’s next era. </a:t>
            </a:r>
            <a:endParaRPr lang="en-US" sz="1200" dirty="0">
              <a:latin typeface="Arial" charset="0"/>
            </a:endParaRPr>
          </a:p>
        </p:txBody>
      </p:sp>
      <p:sp>
        <p:nvSpPr>
          <p:cNvPr id="8" name="Text Box 28">
            <a:extLst>
              <a:ext uri="{FF2B5EF4-FFF2-40B4-BE49-F238E27FC236}">
                <a16:creationId xmlns:a16="http://schemas.microsoft.com/office/drawing/2014/main" id="{5B58472F-6D51-4737-D286-F4C94DC67ED9}"/>
              </a:ext>
            </a:extLst>
          </p:cNvPr>
          <p:cNvSpPr txBox="1">
            <a:spLocks noChangeArrowheads="1"/>
          </p:cNvSpPr>
          <p:nvPr/>
        </p:nvSpPr>
        <p:spPr bwMode="auto">
          <a:xfrm>
            <a:off x="0" y="6117946"/>
            <a:ext cx="12192000" cy="261610"/>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Lab-wide; all facilities; all departments</a:t>
            </a:r>
          </a:p>
        </p:txBody>
      </p:sp>
      <p:pic>
        <p:nvPicPr>
          <p:cNvPr id="9" name="Picture 8" descr="A diagram of a company's safety values&#10;&#10;Description automatically generated with medium confidence">
            <a:extLst>
              <a:ext uri="{FF2B5EF4-FFF2-40B4-BE49-F238E27FC236}">
                <a16:creationId xmlns:a16="http://schemas.microsoft.com/office/drawing/2014/main" id="{9B6356E6-7962-DFD7-D91C-509923B57F8A}"/>
              </a:ext>
            </a:extLst>
          </p:cNvPr>
          <p:cNvPicPr>
            <a:picLocks noChangeAspect="1"/>
          </p:cNvPicPr>
          <p:nvPr/>
        </p:nvPicPr>
        <p:blipFill>
          <a:blip r:embed="rId8"/>
          <a:stretch>
            <a:fillRect/>
          </a:stretch>
        </p:blipFill>
        <p:spPr>
          <a:xfrm>
            <a:off x="5844090" y="1353232"/>
            <a:ext cx="6259925" cy="4132262"/>
          </a:xfrm>
          <a:prstGeom prst="rect">
            <a:avLst/>
          </a:prstGeom>
        </p:spPr>
      </p:pic>
      <p:sp>
        <p:nvSpPr>
          <p:cNvPr id="15" name="Text Box 28">
            <a:extLst>
              <a:ext uri="{FF2B5EF4-FFF2-40B4-BE49-F238E27FC236}">
                <a16:creationId xmlns:a16="http://schemas.microsoft.com/office/drawing/2014/main" id="{D4629C2C-A840-5785-494D-A4936223E02F}"/>
              </a:ext>
            </a:extLst>
          </p:cNvPr>
          <p:cNvSpPr txBox="1">
            <a:spLocks noChangeArrowheads="1"/>
          </p:cNvSpPr>
          <p:nvPr/>
        </p:nvSpPr>
        <p:spPr bwMode="auto">
          <a:xfrm>
            <a:off x="5844088" y="5504768"/>
            <a:ext cx="6259926" cy="769441"/>
          </a:xfrm>
          <a:prstGeom prst="rect">
            <a:avLst/>
          </a:prstGeom>
          <a:noFill/>
          <a:ln w="9525">
            <a:noFill/>
            <a:miter lim="800000"/>
            <a:headEnd/>
            <a:tailEnd/>
          </a:ln>
        </p:spPr>
        <p:txBody>
          <a:bodyPr wrap="square">
            <a:spAutoFit/>
          </a:bodyPr>
          <a:lstStyle/>
          <a:p>
            <a:pPr algn="just"/>
            <a:r>
              <a:rPr lang="en-US" sz="1100" dirty="0"/>
              <a:t>The values of safety, excellence, leadership, collaboration, and impact were derived through an inclusive process with more than fifty members of </a:t>
            </a:r>
            <a:r>
              <a:rPr lang="en-US" sz="1100" dirty="0" err="1"/>
              <a:t>MagLab</a:t>
            </a:r>
            <a:r>
              <a:rPr lang="en-US" sz="1100" dirty="0"/>
              <a:t>. These five central themes stand strongly on a respectful culture that understands that every member of the </a:t>
            </a:r>
            <a:r>
              <a:rPr lang="en-US" sz="1100" dirty="0" err="1"/>
              <a:t>MagLab</a:t>
            </a:r>
            <a:r>
              <a:rPr lang="en-US" sz="1100" dirty="0"/>
              <a:t> is critical to the lab’s success. </a:t>
            </a:r>
          </a:p>
        </p:txBody>
      </p:sp>
    </p:spTree>
    <p:extLst>
      <p:ext uri="{BB962C8B-B14F-4D97-AF65-F5344CB8AC3E}">
        <p14:creationId xmlns:p14="http://schemas.microsoft.com/office/powerpoint/2010/main" val="334584490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C4AD0200B8BC44BDD330EF3059487F" ma:contentTypeVersion="1" ma:contentTypeDescription="Create a new document." ma:contentTypeScope="" ma:versionID="0da82ca7ad83cb9daf5cd4f11a0355f1">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1E820A0-282F-4E2F-98E6-CC777AC3F607}"/>
</file>

<file path=customXml/itemProps2.xml><?xml version="1.0" encoding="utf-8"?>
<ds:datastoreItem xmlns:ds="http://schemas.openxmlformats.org/officeDocument/2006/customXml" ds:itemID="{11EE5E19-61AA-4CB9-9581-CEB0094BFF2F}"/>
</file>

<file path=customXml/itemProps3.xml><?xml version="1.0" encoding="utf-8"?>
<ds:datastoreItem xmlns:ds="http://schemas.openxmlformats.org/officeDocument/2006/customXml" ds:itemID="{060E25EF-0E5E-469E-ACCE-40400D8FBE9A}"/>
</file>

<file path=docProps/app.xml><?xml version="1.0" encoding="utf-8"?>
<Properties xmlns="http://schemas.openxmlformats.org/officeDocument/2006/extended-properties" xmlns:vt="http://schemas.openxmlformats.org/officeDocument/2006/docPropsVTypes">
  <TotalTime>5835</TotalTime>
  <Words>306</Words>
  <Application>Microsoft Office PowerPoint</Application>
  <PresentationFormat>Widescreen</PresentationFormat>
  <Paragraphs>13</Paragraphs>
  <Slides>1</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Anke Toth</cp:lastModifiedBy>
  <cp:revision>139</cp:revision>
  <cp:lastPrinted>2019-07-16T13:07:28Z</cp:lastPrinted>
  <dcterms:created xsi:type="dcterms:W3CDTF">2004-08-07T03:10:56Z</dcterms:created>
  <dcterms:modified xsi:type="dcterms:W3CDTF">2024-08-26T14:04:53Z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0x010100AFC4AD0200B8BC44BDD330EF3059487F</vt:lpwstr>
  </property>
</Properties>
</file>