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61" r:id="rId5"/>
    <p:sldId id="263" r:id="rId6"/>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4F4184"/>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26" autoAdjust="0"/>
    <p:restoredTop sz="95165" autoAdjust="0"/>
  </p:normalViewPr>
  <p:slideViewPr>
    <p:cSldViewPr snapToGrid="0">
      <p:cViewPr varScale="1">
        <p:scale>
          <a:sx n="163" d="100"/>
          <a:sy n="163" d="100"/>
        </p:scale>
        <p:origin x="156" y="12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1975291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i.org/10.1021/acs.est.3c09797" TargetMode="External"/><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6.jpeg"/><Relationship Id="rId4" Type="http://schemas.openxmlformats.org/officeDocument/2006/relationships/image" Target="../media/image2.jpeg"/><Relationship Id="rId9" Type="http://schemas.openxmlformats.org/officeDocument/2006/relationships/hyperlink" Target="https://doi.org/10.17605/OSF.IO/PB8QU"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hyperlink" Target="https://doi.org/10.17605/OSF.IO/PB8QU" TargetMode="External"/><Relationship Id="rId4" Type="http://schemas.openxmlformats.org/officeDocument/2006/relationships/image" Target="../media/image2.jpeg"/><Relationship Id="rId9" Type="http://schemas.openxmlformats.org/officeDocument/2006/relationships/hyperlink" Target="https://doi.org/10.1021/acs.est.3c0979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9" name="Line 42"/>
          <p:cNvSpPr>
            <a:spLocks noChangeShapeType="1"/>
          </p:cNvSpPr>
          <p:nvPr/>
        </p:nvSpPr>
        <p:spPr bwMode="auto">
          <a:xfrm>
            <a:off x="0" y="1163437"/>
            <a:ext cx="12192000" cy="28082"/>
          </a:xfrm>
          <a:prstGeom prst="line">
            <a:avLst/>
          </a:prstGeom>
          <a:noFill/>
          <a:ln w="44450" cmpd="sng">
            <a:solidFill>
              <a:srgbClr val="4F4184"/>
            </a:solidFill>
            <a:round/>
            <a:headEnd/>
            <a:tailEnd/>
          </a:ln>
        </p:spPr>
        <p:txBody>
          <a:bodyPr/>
          <a:lstStyle/>
          <a:p>
            <a:endParaRPr lang="en-US" dirty="0"/>
          </a:p>
        </p:txBody>
      </p:sp>
      <p:pic>
        <p:nvPicPr>
          <p:cNvPr id="12" name="Picture 11" descr="NSF logo.jpg"/>
          <p:cNvPicPr>
            <a:picLocks noChangeAspect="1"/>
          </p:cNvPicPr>
          <p:nvPr/>
        </p:nvPicPr>
        <p:blipFill>
          <a:blip r:embed="rId3" cstate="print"/>
          <a:stretch>
            <a:fillRect/>
          </a:stretch>
        </p:blipFill>
        <p:spPr>
          <a:xfrm>
            <a:off x="10099268" y="78134"/>
            <a:ext cx="1017188" cy="1023315"/>
          </a:xfrm>
          <a:prstGeom prst="rect">
            <a:avLst/>
          </a:prstGeom>
        </p:spPr>
      </p:pic>
      <p:sp>
        <p:nvSpPr>
          <p:cNvPr id="13" name="Text Box 62"/>
          <p:cNvSpPr txBox="1">
            <a:spLocks noChangeArrowheads="1"/>
          </p:cNvSpPr>
          <p:nvPr/>
        </p:nvSpPr>
        <p:spPr bwMode="auto">
          <a:xfrm>
            <a:off x="28643" y="-24223"/>
            <a:ext cx="10070625" cy="1184940"/>
          </a:xfrm>
          <a:prstGeom prst="rect">
            <a:avLst/>
          </a:prstGeom>
          <a:noFill/>
          <a:ln w="9525">
            <a:noFill/>
            <a:miter lim="800000"/>
            <a:headEnd/>
            <a:tailEnd/>
          </a:ln>
        </p:spPr>
        <p:txBody>
          <a:bodyPr wrap="square">
            <a:spAutoFit/>
          </a:bodyPr>
          <a:lstStyle/>
          <a:p>
            <a:pPr marL="0" marR="0" lvl="0" indent="0" defTabSz="914400" rtl="0" eaLnBrk="1" fontAlgn="base" latinLnBrk="0" hangingPunct="1">
              <a:lnSpc>
                <a:spcPct val="100000"/>
              </a:lnSpc>
              <a:spcBef>
                <a:spcPts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Wildfire Impacts on the Biodegradability of Soil Organic Matter</a:t>
            </a:r>
          </a:p>
          <a:p>
            <a:pPr marL="0" marR="0" lvl="0" indent="0" defTabSz="914400" rtl="0" eaLnBrk="1" fontAlgn="base" latinLnBrk="0" hangingPunct="1">
              <a:lnSpc>
                <a:spcPct val="100000"/>
              </a:lnSpc>
              <a:spcBef>
                <a:spcPts val="0"/>
              </a:spcBef>
              <a:spcAft>
                <a:spcPct val="0"/>
              </a:spcAft>
              <a:buClrTx/>
              <a:buSzTx/>
              <a:buFontTx/>
              <a:buNone/>
              <a:tabLst/>
              <a:defRPr/>
            </a:pPr>
            <a:endParaRPr kumimoji="0" lang="en-US" sz="6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defTabSz="914400" rtl="0" eaLnBrk="1" fontAlgn="base" latinLnBrk="0" hangingPunct="1">
              <a:lnSpc>
                <a:spcPct val="100000"/>
              </a:lnSpc>
              <a:spcBef>
                <a:spcPts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Jacob P. VanderRoest</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Julie A. Fowlers</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Charles C. Rhoades</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2</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Holly K. Roth</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Corey D.  Broeckling</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Timothy S. Fegel</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2</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Amy M. McKenna</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1,3</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Emily K.  Bechtold</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Claudia M. Boot</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Michael J. Wilkins</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Thomas Borch</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1,2</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a:t>
            </a:r>
          </a:p>
          <a:p>
            <a:pPr marL="228600" marR="0" lvl="0" indent="-228600" defTabSz="914400" rtl="0" eaLnBrk="1" fontAlgn="base" latinLnBrk="0" hangingPunct="1">
              <a:lnSpc>
                <a:spcPct val="100000"/>
              </a:lnSpc>
              <a:spcBef>
                <a:spcPts val="0"/>
              </a:spcBef>
              <a:spcAft>
                <a:spcPct val="0"/>
              </a:spcAft>
              <a:buClrTx/>
              <a:buSzTx/>
              <a:buFontTx/>
              <a:buAutoNum type="arabicPeriod"/>
              <a:tabLst/>
              <a:defRPr/>
            </a:pPr>
            <a:r>
              <a:rPr kumimoji="0" lang="en-US" sz="1050" b="1" i="0" u="none" strike="noStrike" kern="1200" cap="none" spc="0" normalizeH="0" baseline="0" noProof="0" dirty="0">
                <a:ln>
                  <a:noFill/>
                </a:ln>
                <a:solidFill>
                  <a:srgbClr val="0033CC"/>
                </a:solidFill>
                <a:effectLst/>
                <a:uLnTx/>
                <a:uFillTx/>
                <a:latin typeface="Arial" pitchFamily="34" charset="0"/>
                <a:ea typeface="+mn-ea"/>
                <a:cs typeface="Arial" pitchFamily="34" charset="0"/>
              </a:rPr>
              <a:t>Colorado State U.; 2. Rocky Mountain Research Station; 3. National High Magnetic Field Laboratory</a:t>
            </a:r>
          </a:p>
          <a:p>
            <a:pPr marL="0" marR="0" lvl="0" indent="0" defTabSz="914400" rtl="0" eaLnBrk="1" fontAlgn="base" latinLnBrk="0" hangingPunct="1">
              <a:lnSpc>
                <a:spcPct val="100000"/>
              </a:lnSpc>
              <a:spcBef>
                <a:spcPts val="0"/>
              </a:spcBef>
              <a:spcAft>
                <a:spcPct val="0"/>
              </a:spcAft>
              <a:buClrTx/>
              <a:buSzTx/>
              <a:buFontTx/>
              <a:buNone/>
              <a:tabLst/>
              <a:defRPr/>
            </a:pPr>
            <a:r>
              <a:rPr kumimoji="0" lang="en-US" sz="600" b="1" i="0" u="none" strike="noStrike" kern="1200" cap="none" spc="0" normalizeH="0" baseline="0" noProof="0" dirty="0">
                <a:ln>
                  <a:noFill/>
                </a:ln>
                <a:solidFill>
                  <a:srgbClr val="0033CC"/>
                </a:solidFill>
                <a:effectLst/>
                <a:uLnTx/>
                <a:uFillTx/>
                <a:latin typeface="Arial" pitchFamily="34" charset="0"/>
                <a:ea typeface="+mn-ea"/>
                <a:cs typeface="Arial" pitchFamily="34" charset="0"/>
              </a:rPr>
              <a:t> </a:t>
            </a:r>
          </a:p>
          <a:p>
            <a:pPr marL="0" marR="0" lvl="0" indent="0" defTabSz="914400" rtl="0" eaLnBrk="1" fontAlgn="base" latinLnBrk="0" hangingPunct="1">
              <a:lnSpc>
                <a:spcPct val="100000"/>
              </a:lnSpc>
              <a:spcBef>
                <a:spcPts val="0"/>
              </a:spcBef>
              <a:spcAft>
                <a:spcPct val="0"/>
              </a:spcAft>
              <a:buClrTx/>
              <a:buSzTx/>
              <a:buFontTx/>
              <a:buNone/>
              <a:tabLst/>
              <a:defRPr/>
            </a:pPr>
            <a:r>
              <a:rPr kumimoji="0" lang="en-US" sz="105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Funding Grants:</a:t>
            </a: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K. M. </a:t>
            </a:r>
            <a:r>
              <a:rPr kumimoji="0" lang="en-US" sz="1050" b="0" i="0" u="none" strike="noStrike" kern="1200" cap="none" spc="0" normalizeH="0" baseline="0" noProof="0" dirty="0">
                <a:ln>
                  <a:noFill/>
                </a:ln>
                <a:solidFill>
                  <a:srgbClr val="000000"/>
                </a:solidFill>
                <a:effectLst/>
                <a:uLnTx/>
                <a:uFillTx/>
                <a:latin typeface="Arial"/>
                <a:ea typeface="+mn-ea"/>
                <a:cs typeface="Arial" pitchFamily="34" charset="0"/>
              </a:rPr>
              <a:t>Amm (NSF DMR-2128556</a:t>
            </a: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T. </a:t>
            </a:r>
            <a:r>
              <a:rPr kumimoji="0" lang="en-US" sz="1050" b="0" i="0" u="none" strike="noStrike" kern="1200" cap="none" spc="0" normalizeH="0" baseline="0" noProof="0" dirty="0" err="1">
                <a:ln>
                  <a:noFill/>
                </a:ln>
                <a:solidFill>
                  <a:srgbClr val="000000"/>
                </a:solidFill>
                <a:effectLst/>
                <a:uLnTx/>
                <a:uFillTx/>
                <a:latin typeface="Arial" pitchFamily="34" charset="0"/>
                <a:ea typeface="+mn-ea"/>
                <a:cs typeface="Arial" pitchFamily="34" charset="0"/>
              </a:rPr>
              <a:t>Borch</a:t>
            </a: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MJ. Wilkins (NSF DEB-2114868); USDA (AFRI 2021-67019-34608).</a:t>
            </a:r>
            <a:endParaRPr lang="en-US" sz="1050" b="1" dirty="0">
              <a:solidFill>
                <a:srgbClr val="0033CC"/>
              </a:solidFill>
            </a:endParaRPr>
          </a:p>
        </p:txBody>
      </p:sp>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1340821" y="199813"/>
            <a:ext cx="672842" cy="801911"/>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65254"/>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Rectangle 6">
            <a:extLst>
              <a:ext uri="{FF2B5EF4-FFF2-40B4-BE49-F238E27FC236}">
                <a16:creationId xmlns:a16="http://schemas.microsoft.com/office/drawing/2014/main" id="{BF2C8B72-8144-FA46-C0E5-687D2397FF7F}"/>
              </a:ext>
            </a:extLst>
          </p:cNvPr>
          <p:cNvSpPr/>
          <p:nvPr/>
        </p:nvSpPr>
        <p:spPr>
          <a:xfrm>
            <a:off x="1" y="6390355"/>
            <a:ext cx="12192000" cy="467646"/>
          </a:xfrm>
          <a:prstGeom prst="rect">
            <a:avLst/>
          </a:prstGeom>
          <a:solidFill>
            <a:srgbClr val="4F418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6A88BDDE-A2E8-0BC7-D1F0-19B0C1F78C07}"/>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5694463" y="6477427"/>
            <a:ext cx="1374323" cy="246673"/>
          </a:xfrm>
          <a:prstGeom prst="rect">
            <a:avLst/>
          </a:prstGeom>
        </p:spPr>
      </p:pic>
      <p:pic>
        <p:nvPicPr>
          <p:cNvPr id="4" name="Picture 3">
            <a:extLst>
              <a:ext uri="{FF2B5EF4-FFF2-40B4-BE49-F238E27FC236}">
                <a16:creationId xmlns:a16="http://schemas.microsoft.com/office/drawing/2014/main" id="{0452B22E-6CD8-5864-C868-7CADE22E1AF4}"/>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7500522" y="6501998"/>
            <a:ext cx="1410540" cy="275839"/>
          </a:xfrm>
          <a:prstGeom prst="rect">
            <a:avLst/>
          </a:prstGeom>
        </p:spPr>
      </p:pic>
      <p:pic>
        <p:nvPicPr>
          <p:cNvPr id="6" name="Picture 5">
            <a:extLst>
              <a:ext uri="{FF2B5EF4-FFF2-40B4-BE49-F238E27FC236}">
                <a16:creationId xmlns:a16="http://schemas.microsoft.com/office/drawing/2014/main" id="{68C13120-7F50-DE28-2EF5-35AA50FA99B7}"/>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3316170" y="6393075"/>
            <a:ext cx="2073230" cy="467646"/>
          </a:xfrm>
          <a:prstGeom prst="rect">
            <a:avLst/>
          </a:prstGeom>
        </p:spPr>
      </p:pic>
      <p:sp>
        <p:nvSpPr>
          <p:cNvPr id="5" name="Rectangle 49">
            <a:extLst>
              <a:ext uri="{FF2B5EF4-FFF2-40B4-BE49-F238E27FC236}">
                <a16:creationId xmlns:a16="http://schemas.microsoft.com/office/drawing/2014/main" id="{7F3D3FEF-0516-EBC8-BCA0-EF0499D30A08}"/>
              </a:ext>
            </a:extLst>
          </p:cNvPr>
          <p:cNvSpPr>
            <a:spLocks noChangeArrowheads="1"/>
          </p:cNvSpPr>
          <p:nvPr/>
        </p:nvSpPr>
        <p:spPr bwMode="auto">
          <a:xfrm>
            <a:off x="6096000" y="1288018"/>
            <a:ext cx="6014355" cy="4646631"/>
          </a:xfrm>
          <a:prstGeom prst="rect">
            <a:avLst/>
          </a:prstGeom>
          <a:noFill/>
          <a:ln w="19050">
            <a:solidFill>
              <a:srgbClr val="0033CC"/>
            </a:solidFill>
            <a:miter lim="800000"/>
            <a:headEnd/>
            <a:tailEnd/>
          </a:ln>
        </p:spPr>
        <p:txBody>
          <a:bodyPr wrap="none" anchor="ctr"/>
          <a:lstStyle/>
          <a:p>
            <a:endParaRPr lang="en-US"/>
          </a:p>
        </p:txBody>
      </p:sp>
      <p:sp>
        <p:nvSpPr>
          <p:cNvPr id="8" name="Text Box 28">
            <a:extLst>
              <a:ext uri="{FF2B5EF4-FFF2-40B4-BE49-F238E27FC236}">
                <a16:creationId xmlns:a16="http://schemas.microsoft.com/office/drawing/2014/main" id="{FAF4DD15-94E4-60D8-3562-5CFEC0871455}"/>
              </a:ext>
            </a:extLst>
          </p:cNvPr>
          <p:cNvSpPr txBox="1">
            <a:spLocks noChangeArrowheads="1"/>
          </p:cNvSpPr>
          <p:nvPr/>
        </p:nvSpPr>
        <p:spPr bwMode="auto">
          <a:xfrm>
            <a:off x="60354" y="5806943"/>
            <a:ext cx="12050001" cy="600164"/>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a:t>
            </a:r>
            <a:r>
              <a:rPr lang="en-US" sz="1100" dirty="0">
                <a:solidFill>
                  <a:srgbClr val="333399"/>
                </a:solidFill>
              </a:rPr>
              <a:t>  Ion Cyclotron Resonance facility, 21T FT-ICR MS magnet</a:t>
            </a:r>
          </a:p>
          <a:p>
            <a:r>
              <a:rPr lang="en-US" sz="1100" b="1" dirty="0">
                <a:solidFill>
                  <a:srgbClr val="333399"/>
                </a:solidFill>
              </a:rPr>
              <a:t>Citation: </a:t>
            </a:r>
            <a:r>
              <a:rPr lang="en-US" sz="1100" b="0" i="0" dirty="0" err="1">
                <a:solidFill>
                  <a:srgbClr val="333399"/>
                </a:solidFill>
                <a:effectLst/>
                <a:latin typeface="arial" panose="020B0604020202020204" pitchFamily="34" charset="0"/>
              </a:rPr>
              <a:t>VanderRoest</a:t>
            </a:r>
            <a:r>
              <a:rPr lang="en-US" sz="1100" b="0" i="0" dirty="0">
                <a:solidFill>
                  <a:srgbClr val="333399"/>
                </a:solidFill>
                <a:effectLst/>
                <a:latin typeface="arial" panose="020B0604020202020204" pitchFamily="34" charset="0"/>
              </a:rPr>
              <a:t>, J.P.; Fowler, J.A.; Rhoades, C.C.; Roth, H.K.; </a:t>
            </a:r>
            <a:r>
              <a:rPr lang="en-US" sz="1100" b="0" i="0" dirty="0" err="1">
                <a:solidFill>
                  <a:srgbClr val="333399"/>
                </a:solidFill>
                <a:effectLst/>
                <a:latin typeface="arial" panose="020B0604020202020204" pitchFamily="34" charset="0"/>
              </a:rPr>
              <a:t>Broeckling</a:t>
            </a:r>
            <a:r>
              <a:rPr lang="en-US" sz="1100" b="0" i="0" dirty="0">
                <a:solidFill>
                  <a:srgbClr val="333399"/>
                </a:solidFill>
                <a:effectLst/>
                <a:latin typeface="arial" panose="020B0604020202020204" pitchFamily="34" charset="0"/>
              </a:rPr>
              <a:t>, C.D.; Fegel, T.S.; McKenna, A.M.; Bechtold, E.K.; Boot, C.M.; Wilkins, M.J.; </a:t>
            </a:r>
            <a:r>
              <a:rPr lang="en-US" sz="1100" b="0" i="0" dirty="0" err="1">
                <a:solidFill>
                  <a:srgbClr val="333399"/>
                </a:solidFill>
                <a:effectLst/>
                <a:latin typeface="arial" panose="020B0604020202020204" pitchFamily="34" charset="0"/>
              </a:rPr>
              <a:t>Borch</a:t>
            </a:r>
            <a:r>
              <a:rPr lang="en-US" sz="1100" b="0" i="0" dirty="0">
                <a:solidFill>
                  <a:srgbClr val="333399"/>
                </a:solidFill>
                <a:effectLst/>
                <a:latin typeface="arial" panose="020B0604020202020204" pitchFamily="34" charset="0"/>
              </a:rPr>
              <a:t>, T., </a:t>
            </a:r>
            <a:r>
              <a:rPr lang="en-US" sz="1100" b="0" i="1" dirty="0">
                <a:solidFill>
                  <a:srgbClr val="333399"/>
                </a:solidFill>
                <a:effectLst/>
                <a:latin typeface="arial" panose="020B0604020202020204" pitchFamily="34" charset="0"/>
              </a:rPr>
              <a:t>Fire Impacts on the Soil Metabolome and Organic Matter Biodegradability,</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Environmental Science and Technology</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58</a:t>
            </a:r>
            <a:r>
              <a:rPr lang="en-US" sz="1100" b="0" i="0" dirty="0">
                <a:solidFill>
                  <a:srgbClr val="333399"/>
                </a:solidFill>
                <a:effectLst/>
                <a:latin typeface="arial" panose="020B0604020202020204" pitchFamily="34" charset="0"/>
              </a:rPr>
              <a:t> (9), 4167-4180 (2024) </a:t>
            </a:r>
            <a:r>
              <a:rPr lang="en-US" sz="1100" b="1" i="0" dirty="0">
                <a:solidFill>
                  <a:srgbClr val="333399"/>
                </a:solidFill>
                <a:effectLst/>
                <a:latin typeface="arial" panose="020B0604020202020204" pitchFamily="34" charset="0"/>
                <a:hlinkClick r:id="rId8">
                  <a:extLst>
                    <a:ext uri="{A12FA001-AC4F-418D-AE19-62706E023703}">
                      <ahyp:hlinkClr xmlns:ahyp="http://schemas.microsoft.com/office/drawing/2018/hyperlinkcolor" val="tx"/>
                    </a:ext>
                  </a:extLst>
                </a:hlinkClick>
              </a:rPr>
              <a:t>doi.org/10.1021/acs.est.3c09797</a:t>
            </a:r>
            <a:r>
              <a:rPr lang="en-US" sz="1100" b="0" i="0" dirty="0">
                <a:solidFill>
                  <a:srgbClr val="333399"/>
                </a:solidFill>
                <a:effectLst/>
                <a:latin typeface="arial" panose="020B0604020202020204" pitchFamily="34" charset="0"/>
              </a:rPr>
              <a:t> - </a:t>
            </a:r>
            <a:r>
              <a:rPr lang="en-US" sz="1100" b="1" i="0" dirty="0">
                <a:solidFill>
                  <a:srgbClr val="333399"/>
                </a:solidFill>
                <a:effectLst/>
                <a:latin typeface="arial" panose="020B0604020202020204" pitchFamily="34" charset="0"/>
                <a:hlinkClick r:id="rId9">
                  <a:extLst>
                    <a:ext uri="{A12FA001-AC4F-418D-AE19-62706E023703}">
                      <ahyp:hlinkClr xmlns:ahyp="http://schemas.microsoft.com/office/drawing/2018/hyperlinkcolor" val="tx"/>
                    </a:ext>
                  </a:extLst>
                </a:hlinkClick>
              </a:rPr>
              <a:t>Data Set</a:t>
            </a:r>
            <a:endParaRPr lang="en-US" sz="1200" b="1" i="1" dirty="0">
              <a:solidFill>
                <a:srgbClr val="333399"/>
              </a:solidFill>
            </a:endParaRPr>
          </a:p>
        </p:txBody>
      </p:sp>
      <p:pic>
        <p:nvPicPr>
          <p:cNvPr id="9" name="Picture 8">
            <a:extLst>
              <a:ext uri="{FF2B5EF4-FFF2-40B4-BE49-F238E27FC236}">
                <a16:creationId xmlns:a16="http://schemas.microsoft.com/office/drawing/2014/main" id="{E467BF8E-E7BC-A9B0-738F-4BFC46CF2A83}"/>
              </a:ext>
            </a:extLst>
          </p:cNvPr>
          <p:cNvPicPr>
            <a:picLocks noChangeAspect="1"/>
          </p:cNvPicPr>
          <p:nvPr/>
        </p:nvPicPr>
        <p:blipFill>
          <a:blip r:embed="rId10" cstate="print">
            <a:extLst>
              <a:ext uri="{28A0092B-C50C-407E-A947-70E740481C1C}">
                <a14:useLocalDpi xmlns:a14="http://schemas.microsoft.com/office/drawing/2010/main" val="0"/>
              </a:ext>
            </a:extLst>
          </a:blip>
          <a:srcRect/>
          <a:stretch/>
        </p:blipFill>
        <p:spPr>
          <a:xfrm>
            <a:off x="7298562" y="1325149"/>
            <a:ext cx="4659579" cy="3679602"/>
          </a:xfrm>
          <a:prstGeom prst="rect">
            <a:avLst/>
          </a:prstGeom>
        </p:spPr>
      </p:pic>
      <p:sp>
        <p:nvSpPr>
          <p:cNvPr id="17" name="Text Box 28">
            <a:extLst>
              <a:ext uri="{FF2B5EF4-FFF2-40B4-BE49-F238E27FC236}">
                <a16:creationId xmlns:a16="http://schemas.microsoft.com/office/drawing/2014/main" id="{FDF008BD-85E6-4BEF-43FB-34F80004C012}"/>
              </a:ext>
            </a:extLst>
          </p:cNvPr>
          <p:cNvSpPr txBox="1">
            <a:spLocks noChangeArrowheads="1"/>
          </p:cNvSpPr>
          <p:nvPr/>
        </p:nvSpPr>
        <p:spPr bwMode="auto">
          <a:xfrm>
            <a:off x="28644" y="1171780"/>
            <a:ext cx="6019732" cy="4662815"/>
          </a:xfrm>
          <a:prstGeom prst="rect">
            <a:avLst/>
          </a:prstGeom>
          <a:noFill/>
          <a:ln w="9525">
            <a:noFill/>
            <a:miter lim="800000"/>
            <a:headEnd/>
            <a:tailEnd/>
          </a:ln>
        </p:spPr>
        <p:txBody>
          <a:bodyPr wrap="square">
            <a:spAutoFit/>
          </a:bodyPr>
          <a:lstStyle/>
          <a:p>
            <a:pPr algn="just"/>
            <a:r>
              <a:rPr lang="en-US" sz="1100" b="0" i="0" dirty="0">
                <a:effectLst/>
                <a:latin typeface="+mn-lt"/>
              </a:rPr>
              <a:t>Global wildfire activity is increasing, causing ecosystems to be burned more frequently and at hotter temperatures. Wildfires can alter the presence and abundance of soil organic molecules such as amino acids, organic acids, and sugars. These molecules are important nutrient sources for microbes and vegetation; thus, changes in molecular abundance can influence the post-fire recovery of forested ecosystems. However, the specific organic molecules present in burned soil are often unknown owing to a lack of soil metabolomic analyses. Additionally, burned areas are often inaccessible, making it difficult to collect soil samples from burned ecosystems. Wildfires change the composition and biodegradability of soil organic matter (SOM) which contains nutrients that fuel microbial metabolism. Though persistent forms of SOM often increase postfire, the response of more biodegradable SOM remains unclear. Here, we simulated severe wildfires through a controlled “</a:t>
            </a:r>
            <a:r>
              <a:rPr lang="en-US" sz="1100" b="0" i="0" dirty="0" err="1">
                <a:effectLst/>
                <a:latin typeface="+mn-lt"/>
              </a:rPr>
              <a:t>pyrocosm</a:t>
            </a:r>
            <a:r>
              <a:rPr lang="en-US" sz="1100" b="0" i="0" dirty="0">
                <a:effectLst/>
                <a:latin typeface="+mn-lt"/>
              </a:rPr>
              <a:t>” approach to identify biodegradable sources of SOM and characterize the soil metabolome immediately postfire. </a:t>
            </a:r>
            <a:r>
              <a:rPr lang="en-US" sz="1100" b="0" i="0" dirty="0" err="1">
                <a:effectLst/>
                <a:latin typeface="+mn-lt"/>
              </a:rPr>
              <a:t>Pyrocosms</a:t>
            </a:r>
            <a:r>
              <a:rPr lang="en-US" sz="1100" b="0" i="0" dirty="0">
                <a:effectLst/>
                <a:latin typeface="+mn-lt"/>
              </a:rPr>
              <a:t> (steel containers filled with soil on which vegetation is ignited and burned to mimic wildfires) can be used to determine and compare the molecular content of burned soil across different locations. By burning soil and vegetation collected from different environments, </a:t>
            </a:r>
            <a:r>
              <a:rPr lang="en-US" sz="1100" b="0" i="0" dirty="0" err="1">
                <a:effectLst/>
                <a:latin typeface="+mn-lt"/>
              </a:rPr>
              <a:t>pyrocosms</a:t>
            </a:r>
            <a:r>
              <a:rPr lang="en-US" sz="1100" b="0" i="0" dirty="0">
                <a:effectLst/>
                <a:latin typeface="+mn-lt"/>
              </a:rPr>
              <a:t> can simulate various wildfire conditions across a diverse range of ecosystems. </a:t>
            </a:r>
          </a:p>
          <a:p>
            <a:pPr algn="just">
              <a:tabLst>
                <a:tab pos="339725" algn="l"/>
                <a:tab pos="801688" algn="l"/>
                <a:tab pos="1141413" algn="l"/>
                <a:tab pos="1376363" algn="l"/>
              </a:tabLst>
            </a:pPr>
            <a:r>
              <a:rPr lang="en-US" sz="1100" b="0" i="0" dirty="0">
                <a:effectLst/>
                <a:latin typeface="+mn-lt"/>
              </a:rPr>
              <a:t>	Figure 1 shows negative-ion electrospray ionization 21 T Fourier transform ion cyclotron resonance mass spectrometry for burned and unburned </a:t>
            </a:r>
            <a:r>
              <a:rPr lang="en-US" sz="1100" b="0" i="0" dirty="0" err="1">
                <a:effectLst/>
                <a:latin typeface="+mn-lt"/>
              </a:rPr>
              <a:t>pyrocosms</a:t>
            </a:r>
            <a:r>
              <a:rPr lang="en-US" sz="1100" b="0" i="0" dirty="0">
                <a:effectLst/>
                <a:latin typeface="+mn-lt"/>
              </a:rPr>
              <a:t> after 28 days. </a:t>
            </a:r>
            <a:r>
              <a:rPr lang="en-US" sz="1100" dirty="0">
                <a:latin typeface="+mn-lt"/>
              </a:rPr>
              <a:t>Elemental compositions derived from mass spectral peaks</a:t>
            </a:r>
            <a:r>
              <a:rPr lang="en-US" sz="1100" b="0" i="0" dirty="0">
                <a:effectLst/>
                <a:latin typeface="+mn-lt"/>
              </a:rPr>
              <a:t> showed that SOM in burned soil was lower in molecular weight and contained ~20-43% more nitrogen-containing compared to  unburned soil. Nitrogen is often </a:t>
            </a:r>
            <a:r>
              <a:rPr lang="en-US" sz="1100" dirty="0">
                <a:latin typeface="+mn-lt"/>
              </a:rPr>
              <a:t>the limiting nutrient in soil systems; therefore, SOM enriched in nitrogen could serve as a nitrogen source for microbes in postfire environments, especially since nitrogen-containing species in burned soil likely contain amino sugars and peptides. </a:t>
            </a:r>
            <a:r>
              <a:rPr lang="en-US" sz="1100" b="0" i="0" dirty="0">
                <a:effectLst/>
                <a:latin typeface="+mn-lt"/>
              </a:rPr>
              <a:t>We also measured higher water extractable organic carbon concentrations and higher CO</a:t>
            </a:r>
            <a:r>
              <a:rPr lang="en-US" sz="1100" b="0" i="0" baseline="-25000" dirty="0">
                <a:effectLst/>
                <a:latin typeface="+mn-lt"/>
              </a:rPr>
              <a:t>2</a:t>
            </a:r>
            <a:r>
              <a:rPr lang="en-US" sz="1100" b="0" i="0" dirty="0">
                <a:effectLst/>
                <a:latin typeface="+mn-lt"/>
              </a:rPr>
              <a:t> efflux in burned soils. The observed enrichment of biodegradable SOM and microbial heterotrophs demonstrates the resilience of these soils to severe burning, providing important implications for postfire soil microbial and plant recolonization and ecosystem recovery.</a:t>
            </a:r>
          </a:p>
        </p:txBody>
      </p:sp>
      <p:sp>
        <p:nvSpPr>
          <p:cNvPr id="21" name="TextBox 20">
            <a:extLst>
              <a:ext uri="{FF2B5EF4-FFF2-40B4-BE49-F238E27FC236}">
                <a16:creationId xmlns:a16="http://schemas.microsoft.com/office/drawing/2014/main" id="{AA129B6B-B3E1-9C17-8101-98101141E64B}"/>
              </a:ext>
            </a:extLst>
          </p:cNvPr>
          <p:cNvSpPr txBox="1"/>
          <p:nvPr/>
        </p:nvSpPr>
        <p:spPr>
          <a:xfrm>
            <a:off x="6180886" y="1408725"/>
            <a:ext cx="1190427" cy="3816429"/>
          </a:xfrm>
          <a:prstGeom prst="rect">
            <a:avLst/>
          </a:prstGeom>
          <a:noFill/>
        </p:spPr>
        <p:txBody>
          <a:bodyPr wrap="square">
            <a:spAutoFit/>
          </a:bodyPr>
          <a:lstStyle/>
          <a:p>
            <a:r>
              <a:rPr kumimoji="0" lang="en-US" sz="1100" b="0" i="0" u="none" strike="noStrike" kern="1200" cap="none" spc="0" normalizeH="0" baseline="0" noProof="0" dirty="0">
                <a:ln>
                  <a:noFill/>
                </a:ln>
                <a:solidFill>
                  <a:srgbClr val="000000"/>
                </a:solidFill>
                <a:effectLst/>
                <a:uLnTx/>
                <a:uFillTx/>
                <a:latin typeface="Roboto" panose="02000000000000000000" pitchFamily="2" charset="0"/>
                <a:ea typeface="+mn-ea"/>
                <a:cs typeface="Arial" pitchFamily="34" charset="0"/>
              </a:rPr>
              <a:t>Figure 1. (A–D) FT ICR-MS mass spectra of unburned and burned soil from negative-mode electrospray ionization. The number in the upper-right corner of each spectrum is the total number of observed peaks that were assigned molecular formulas (including heavy isotopes). </a:t>
            </a:r>
            <a:endParaRPr lang="en-US" dirty="0"/>
          </a:p>
        </p:txBody>
      </p:sp>
      <p:sp>
        <p:nvSpPr>
          <p:cNvPr id="22" name="TextBox 21">
            <a:extLst>
              <a:ext uri="{FF2B5EF4-FFF2-40B4-BE49-F238E27FC236}">
                <a16:creationId xmlns:a16="http://schemas.microsoft.com/office/drawing/2014/main" id="{1A6CAC2F-FAB9-8D80-602C-988FEC3985B5}"/>
              </a:ext>
            </a:extLst>
          </p:cNvPr>
          <p:cNvSpPr txBox="1"/>
          <p:nvPr/>
        </p:nvSpPr>
        <p:spPr>
          <a:xfrm>
            <a:off x="6169081" y="5160428"/>
            <a:ext cx="5844582" cy="769441"/>
          </a:xfrm>
          <a:prstGeom prst="rect">
            <a:avLst/>
          </a:prstGeom>
          <a:noFill/>
        </p:spPr>
        <p:txBody>
          <a:bodyPr wrap="square" rtlCol="0">
            <a:spAutoFit/>
          </a:bodyPr>
          <a:lstStyle/>
          <a:p>
            <a:pPr algn="just"/>
            <a:r>
              <a:rPr kumimoji="0" lang="en-US" sz="1100" b="0" i="0" u="none" strike="noStrike" kern="1200" cap="none" spc="0" normalizeH="0" baseline="0" noProof="0" dirty="0">
                <a:ln>
                  <a:noFill/>
                </a:ln>
                <a:solidFill>
                  <a:srgbClr val="000000"/>
                </a:solidFill>
                <a:effectLst/>
                <a:uLnTx/>
                <a:uFillTx/>
                <a:latin typeface="Roboto" panose="02000000000000000000" pitchFamily="2" charset="0"/>
                <a:ea typeface="+mn-ea"/>
                <a:cs typeface="Arial" pitchFamily="34" charset="0"/>
              </a:rPr>
              <a:t>(E) Density vs. </a:t>
            </a:r>
            <a:r>
              <a:rPr kumimoji="0" lang="en-US" sz="1100" b="0" i="1" u="none" strike="noStrike" kern="1200" cap="none" spc="0" normalizeH="0" baseline="0" noProof="0" dirty="0">
                <a:ln>
                  <a:noFill/>
                </a:ln>
                <a:solidFill>
                  <a:srgbClr val="000000"/>
                </a:solidFill>
                <a:effectLst/>
                <a:uLnTx/>
                <a:uFillTx/>
                <a:latin typeface="Roboto" panose="02000000000000000000" pitchFamily="2" charset="0"/>
                <a:ea typeface="+mn-ea"/>
                <a:cs typeface="Arial" pitchFamily="34" charset="0"/>
              </a:rPr>
              <a:t>m</a:t>
            </a:r>
            <a:r>
              <a:rPr kumimoji="0" lang="en-US" sz="1100" b="0" i="0" u="none" strike="noStrike" kern="1200" cap="none" spc="0" normalizeH="0" baseline="0" noProof="0" dirty="0">
                <a:ln>
                  <a:noFill/>
                </a:ln>
                <a:solidFill>
                  <a:srgbClr val="000000"/>
                </a:solidFill>
                <a:effectLst/>
                <a:uLnTx/>
                <a:uFillTx/>
                <a:latin typeface="Roboto" panose="02000000000000000000" pitchFamily="2" charset="0"/>
                <a:ea typeface="+mn-ea"/>
                <a:cs typeface="Arial" pitchFamily="34" charset="0"/>
              </a:rPr>
              <a:t>/</a:t>
            </a:r>
            <a:r>
              <a:rPr kumimoji="0" lang="en-US" sz="1100" b="0" i="1" u="none" strike="noStrike" kern="1200" cap="none" spc="0" normalizeH="0" baseline="0" noProof="0" dirty="0">
                <a:ln>
                  <a:noFill/>
                </a:ln>
                <a:solidFill>
                  <a:srgbClr val="000000"/>
                </a:solidFill>
                <a:effectLst/>
                <a:uLnTx/>
                <a:uFillTx/>
                <a:latin typeface="Roboto" panose="02000000000000000000" pitchFamily="2" charset="0"/>
                <a:ea typeface="+mn-ea"/>
                <a:cs typeface="Arial" pitchFamily="34" charset="0"/>
              </a:rPr>
              <a:t>z</a:t>
            </a:r>
            <a:r>
              <a:rPr kumimoji="0" lang="en-US" sz="1100" b="0" i="0" u="none" strike="noStrike" kern="1200" cap="none" spc="0" normalizeH="0" baseline="0" noProof="0" dirty="0">
                <a:ln>
                  <a:noFill/>
                </a:ln>
                <a:solidFill>
                  <a:srgbClr val="000000"/>
                </a:solidFill>
                <a:effectLst/>
                <a:uLnTx/>
                <a:uFillTx/>
                <a:latin typeface="Roboto" panose="02000000000000000000" pitchFamily="2" charset="0"/>
                <a:ea typeface="+mn-ea"/>
                <a:cs typeface="Arial" pitchFamily="34" charset="0"/>
              </a:rPr>
              <a:t> ratio plots for observed mass spectral peaks. The </a:t>
            </a:r>
            <a:r>
              <a:rPr kumimoji="0" lang="en-US" sz="1100" b="0" i="1" u="none" strike="noStrike" kern="1200" cap="none" spc="0" normalizeH="0" baseline="0" noProof="0" dirty="0">
                <a:ln>
                  <a:noFill/>
                </a:ln>
                <a:solidFill>
                  <a:srgbClr val="000000"/>
                </a:solidFill>
                <a:effectLst/>
                <a:uLnTx/>
                <a:uFillTx/>
                <a:latin typeface="Roboto" panose="02000000000000000000" pitchFamily="2" charset="0"/>
                <a:ea typeface="+mn-ea"/>
                <a:cs typeface="Arial" pitchFamily="34" charset="0"/>
              </a:rPr>
              <a:t>y</a:t>
            </a:r>
            <a:r>
              <a:rPr kumimoji="0" lang="en-US" sz="1100" b="0" i="0" u="none" strike="noStrike" kern="1200" cap="none" spc="0" normalizeH="0" baseline="0" noProof="0" dirty="0">
                <a:ln>
                  <a:noFill/>
                </a:ln>
                <a:solidFill>
                  <a:srgbClr val="000000"/>
                </a:solidFill>
                <a:effectLst/>
                <a:uLnTx/>
                <a:uFillTx/>
                <a:latin typeface="Roboto" panose="02000000000000000000" pitchFamily="2" charset="0"/>
                <a:ea typeface="+mn-ea"/>
                <a:cs typeface="Arial" pitchFamily="34" charset="0"/>
              </a:rPr>
              <a:t>-axis represents the relative probability of an ion featuring a given </a:t>
            </a:r>
            <a:r>
              <a:rPr kumimoji="0" lang="en-US" sz="1100" b="0" i="1" u="none" strike="noStrike" kern="1200" cap="none" spc="0" normalizeH="0" baseline="0" noProof="0" dirty="0">
                <a:ln>
                  <a:noFill/>
                </a:ln>
                <a:solidFill>
                  <a:srgbClr val="000000"/>
                </a:solidFill>
                <a:effectLst/>
                <a:uLnTx/>
                <a:uFillTx/>
                <a:latin typeface="Roboto" panose="02000000000000000000" pitchFamily="2" charset="0"/>
                <a:ea typeface="+mn-ea"/>
                <a:cs typeface="Arial" pitchFamily="34" charset="0"/>
              </a:rPr>
              <a:t>m</a:t>
            </a:r>
            <a:r>
              <a:rPr kumimoji="0" lang="en-US" sz="1100" b="0" i="0" u="none" strike="noStrike" kern="1200" cap="none" spc="0" normalizeH="0" baseline="0" noProof="0" dirty="0">
                <a:ln>
                  <a:noFill/>
                </a:ln>
                <a:solidFill>
                  <a:srgbClr val="000000"/>
                </a:solidFill>
                <a:effectLst/>
                <a:uLnTx/>
                <a:uFillTx/>
                <a:latin typeface="Roboto" panose="02000000000000000000" pitchFamily="2" charset="0"/>
                <a:ea typeface="+mn-ea"/>
                <a:cs typeface="Arial" pitchFamily="34" charset="0"/>
              </a:rPr>
              <a:t>/</a:t>
            </a:r>
            <a:r>
              <a:rPr kumimoji="0" lang="en-US" sz="1100" b="0" i="1" u="none" strike="noStrike" kern="1200" cap="none" spc="0" normalizeH="0" baseline="0" noProof="0" dirty="0">
                <a:ln>
                  <a:noFill/>
                </a:ln>
                <a:solidFill>
                  <a:srgbClr val="000000"/>
                </a:solidFill>
                <a:effectLst/>
                <a:uLnTx/>
                <a:uFillTx/>
                <a:latin typeface="Roboto" panose="02000000000000000000" pitchFamily="2" charset="0"/>
                <a:ea typeface="+mn-ea"/>
                <a:cs typeface="Arial" pitchFamily="34" charset="0"/>
              </a:rPr>
              <a:t>z</a:t>
            </a:r>
            <a:r>
              <a:rPr kumimoji="0" lang="en-US" sz="1100" b="0" i="0" u="none" strike="noStrike" kern="1200" cap="none" spc="0" normalizeH="0" baseline="0" noProof="0" dirty="0">
                <a:ln>
                  <a:noFill/>
                </a:ln>
                <a:solidFill>
                  <a:srgbClr val="000000"/>
                </a:solidFill>
                <a:effectLst/>
                <a:uLnTx/>
                <a:uFillTx/>
                <a:latin typeface="Roboto" panose="02000000000000000000" pitchFamily="2" charset="0"/>
                <a:ea typeface="+mn-ea"/>
                <a:cs typeface="Arial" pitchFamily="34" charset="0"/>
              </a:rPr>
              <a:t> ratio, i.e., higher density values for a given </a:t>
            </a:r>
            <a:r>
              <a:rPr kumimoji="0" lang="en-US" sz="1100" b="0" i="1" u="none" strike="noStrike" kern="1200" cap="none" spc="0" normalizeH="0" baseline="0" noProof="0" dirty="0">
                <a:ln>
                  <a:noFill/>
                </a:ln>
                <a:solidFill>
                  <a:srgbClr val="000000"/>
                </a:solidFill>
                <a:effectLst/>
                <a:uLnTx/>
                <a:uFillTx/>
                <a:latin typeface="Roboto" panose="02000000000000000000" pitchFamily="2" charset="0"/>
                <a:ea typeface="+mn-ea"/>
                <a:cs typeface="Arial" pitchFamily="34" charset="0"/>
              </a:rPr>
              <a:t>m</a:t>
            </a:r>
            <a:r>
              <a:rPr kumimoji="0" lang="en-US" sz="1100" b="0" i="0" u="none" strike="noStrike" kern="1200" cap="none" spc="0" normalizeH="0" baseline="0" noProof="0" dirty="0">
                <a:ln>
                  <a:noFill/>
                </a:ln>
                <a:solidFill>
                  <a:srgbClr val="000000"/>
                </a:solidFill>
                <a:effectLst/>
                <a:uLnTx/>
                <a:uFillTx/>
                <a:latin typeface="Roboto" panose="02000000000000000000" pitchFamily="2" charset="0"/>
                <a:ea typeface="+mn-ea"/>
                <a:cs typeface="Arial" pitchFamily="34" charset="0"/>
              </a:rPr>
              <a:t>/</a:t>
            </a:r>
            <a:r>
              <a:rPr kumimoji="0" lang="en-US" sz="1100" b="0" i="1" u="none" strike="noStrike" kern="1200" cap="none" spc="0" normalizeH="0" baseline="0" noProof="0" dirty="0">
                <a:ln>
                  <a:noFill/>
                </a:ln>
                <a:solidFill>
                  <a:srgbClr val="000000"/>
                </a:solidFill>
                <a:effectLst/>
                <a:uLnTx/>
                <a:uFillTx/>
                <a:latin typeface="Roboto" panose="02000000000000000000" pitchFamily="2" charset="0"/>
                <a:ea typeface="+mn-ea"/>
                <a:cs typeface="Arial" pitchFamily="34" charset="0"/>
              </a:rPr>
              <a:t>z</a:t>
            </a:r>
            <a:r>
              <a:rPr kumimoji="0" lang="en-US" sz="1100" b="0" i="0" u="none" strike="noStrike" kern="1200" cap="none" spc="0" normalizeH="0" baseline="0" noProof="0" dirty="0">
                <a:ln>
                  <a:noFill/>
                </a:ln>
                <a:solidFill>
                  <a:srgbClr val="000000"/>
                </a:solidFill>
                <a:effectLst/>
                <a:uLnTx/>
                <a:uFillTx/>
                <a:latin typeface="Roboto" panose="02000000000000000000" pitchFamily="2" charset="0"/>
                <a:ea typeface="+mn-ea"/>
                <a:cs typeface="Arial" pitchFamily="34" charset="0"/>
              </a:rPr>
              <a:t> ratio indicates that more ions were observed with that </a:t>
            </a:r>
            <a:r>
              <a:rPr kumimoji="0" lang="en-US" sz="1100" b="0" i="1" u="none" strike="noStrike" kern="1200" cap="none" spc="0" normalizeH="0" baseline="0" noProof="0" dirty="0">
                <a:ln>
                  <a:noFill/>
                </a:ln>
                <a:solidFill>
                  <a:srgbClr val="000000"/>
                </a:solidFill>
                <a:effectLst/>
                <a:uLnTx/>
                <a:uFillTx/>
                <a:latin typeface="Roboto" panose="02000000000000000000" pitchFamily="2" charset="0"/>
                <a:ea typeface="+mn-ea"/>
                <a:cs typeface="Arial" pitchFamily="34" charset="0"/>
              </a:rPr>
              <a:t>m</a:t>
            </a:r>
            <a:r>
              <a:rPr kumimoji="0" lang="en-US" sz="1100" b="0" i="0" u="none" strike="noStrike" kern="1200" cap="none" spc="0" normalizeH="0" baseline="0" noProof="0" dirty="0">
                <a:ln>
                  <a:noFill/>
                </a:ln>
                <a:solidFill>
                  <a:srgbClr val="000000"/>
                </a:solidFill>
                <a:effectLst/>
                <a:uLnTx/>
                <a:uFillTx/>
                <a:latin typeface="Roboto" panose="02000000000000000000" pitchFamily="2" charset="0"/>
                <a:ea typeface="+mn-ea"/>
                <a:cs typeface="Arial" pitchFamily="34" charset="0"/>
              </a:rPr>
              <a:t>/</a:t>
            </a:r>
            <a:r>
              <a:rPr kumimoji="0" lang="en-US" sz="1100" b="0" i="1" u="none" strike="noStrike" kern="1200" cap="none" spc="0" normalizeH="0" baseline="0" noProof="0" dirty="0">
                <a:ln>
                  <a:noFill/>
                </a:ln>
                <a:solidFill>
                  <a:srgbClr val="000000"/>
                </a:solidFill>
                <a:effectLst/>
                <a:uLnTx/>
                <a:uFillTx/>
                <a:latin typeface="Roboto" panose="02000000000000000000" pitchFamily="2" charset="0"/>
                <a:ea typeface="+mn-ea"/>
                <a:cs typeface="Arial" pitchFamily="34" charset="0"/>
              </a:rPr>
              <a:t>z</a:t>
            </a:r>
            <a:r>
              <a:rPr kumimoji="0" lang="en-US" sz="1100" b="0" i="0" u="none" strike="noStrike" kern="1200" cap="none" spc="0" normalizeH="0" baseline="0" noProof="0" dirty="0">
                <a:ln>
                  <a:noFill/>
                </a:ln>
                <a:solidFill>
                  <a:srgbClr val="000000"/>
                </a:solidFill>
                <a:effectLst/>
                <a:uLnTx/>
                <a:uFillTx/>
                <a:latin typeface="Roboto" panose="02000000000000000000" pitchFamily="2" charset="0"/>
                <a:ea typeface="+mn-ea"/>
                <a:cs typeface="Arial" pitchFamily="34" charset="0"/>
              </a:rPr>
              <a:t> ratio. Dashed lines are mean values.</a:t>
            </a:r>
            <a:endParaRPr lang="en-US" sz="1100" dirty="0"/>
          </a:p>
        </p:txBody>
      </p:sp>
      <p:sp>
        <p:nvSpPr>
          <p:cNvPr id="23" name="TextBox 22">
            <a:extLst>
              <a:ext uri="{FF2B5EF4-FFF2-40B4-BE49-F238E27FC236}">
                <a16:creationId xmlns:a16="http://schemas.microsoft.com/office/drawing/2014/main" id="{50D2A287-D773-0B06-AB5F-5522B2D79320}"/>
              </a:ext>
            </a:extLst>
          </p:cNvPr>
          <p:cNvSpPr txBox="1"/>
          <p:nvPr/>
        </p:nvSpPr>
        <p:spPr>
          <a:xfrm>
            <a:off x="6143627" y="3864989"/>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34" name="Rectangle 49"/>
          <p:cNvSpPr>
            <a:spLocks noChangeArrowheads="1"/>
          </p:cNvSpPr>
          <p:nvPr/>
        </p:nvSpPr>
        <p:spPr bwMode="auto">
          <a:xfrm>
            <a:off x="5558728" y="1263073"/>
            <a:ext cx="6551627" cy="4713428"/>
          </a:xfrm>
          <a:prstGeom prst="rect">
            <a:avLst/>
          </a:prstGeom>
          <a:noFill/>
          <a:ln w="19050">
            <a:solidFill>
              <a:srgbClr val="0033CC"/>
            </a:solidFill>
            <a:miter lim="800000"/>
            <a:headEnd/>
            <a:tailEnd/>
          </a:ln>
        </p:spPr>
        <p:txBody>
          <a:bodyPr wrap="none" anchor="ctr"/>
          <a:lstStyle/>
          <a:p>
            <a:endParaRPr lang="en-US"/>
          </a:p>
        </p:txBody>
      </p:sp>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Line 42">
            <a:extLst>
              <a:ext uri="{FF2B5EF4-FFF2-40B4-BE49-F238E27FC236}">
                <a16:creationId xmlns:a16="http://schemas.microsoft.com/office/drawing/2014/main" id="{826E6F83-E929-A9FB-F632-005BDD9589B7}"/>
              </a:ext>
            </a:extLst>
          </p:cNvPr>
          <p:cNvSpPr>
            <a:spLocks noChangeShapeType="1"/>
          </p:cNvSpPr>
          <p:nvPr/>
        </p:nvSpPr>
        <p:spPr bwMode="auto">
          <a:xfrm>
            <a:off x="0" y="1163437"/>
            <a:ext cx="12192000" cy="28082"/>
          </a:xfrm>
          <a:prstGeom prst="line">
            <a:avLst/>
          </a:prstGeom>
          <a:noFill/>
          <a:ln w="44450" cmpd="sng">
            <a:solidFill>
              <a:srgbClr val="4F4184"/>
            </a:solidFill>
            <a:round/>
            <a:headEnd/>
            <a:tailEnd/>
          </a:ln>
        </p:spPr>
        <p:txBody>
          <a:bodyPr/>
          <a:lstStyle/>
          <a:p>
            <a:endParaRPr lang="en-US" dirty="0"/>
          </a:p>
        </p:txBody>
      </p:sp>
      <p:pic>
        <p:nvPicPr>
          <p:cNvPr id="4" name="Picture 3" descr="NSF logo.jpg">
            <a:extLst>
              <a:ext uri="{FF2B5EF4-FFF2-40B4-BE49-F238E27FC236}">
                <a16:creationId xmlns:a16="http://schemas.microsoft.com/office/drawing/2014/main" id="{073DBA76-EFBA-9A40-632D-CC64E9E99EF0}"/>
              </a:ext>
            </a:extLst>
          </p:cNvPr>
          <p:cNvPicPr>
            <a:picLocks noChangeAspect="1"/>
          </p:cNvPicPr>
          <p:nvPr/>
        </p:nvPicPr>
        <p:blipFill>
          <a:blip r:embed="rId3" cstate="print"/>
          <a:stretch>
            <a:fillRect/>
          </a:stretch>
        </p:blipFill>
        <p:spPr>
          <a:xfrm>
            <a:off x="10099268" y="78134"/>
            <a:ext cx="1017188" cy="1023315"/>
          </a:xfrm>
          <a:prstGeom prst="rect">
            <a:avLst/>
          </a:prstGeom>
        </p:spPr>
      </p:pic>
      <p:pic>
        <p:nvPicPr>
          <p:cNvPr id="6" name="Picture 5" descr="JustM_purple.jpg">
            <a:extLst>
              <a:ext uri="{FF2B5EF4-FFF2-40B4-BE49-F238E27FC236}">
                <a16:creationId xmlns:a16="http://schemas.microsoft.com/office/drawing/2014/main" id="{C11CBDA2-F765-4007-66C0-A3B7269D4800}"/>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1340821" y="199813"/>
            <a:ext cx="672842" cy="801911"/>
          </a:xfrm>
          <a:prstGeom prst="rect">
            <a:avLst/>
          </a:prstGeom>
        </p:spPr>
      </p:pic>
      <p:sp>
        <p:nvSpPr>
          <p:cNvPr id="7" name="Rectangle 6">
            <a:extLst>
              <a:ext uri="{FF2B5EF4-FFF2-40B4-BE49-F238E27FC236}">
                <a16:creationId xmlns:a16="http://schemas.microsoft.com/office/drawing/2014/main" id="{2BB3E8B7-873A-4BFE-401B-2B2DDF22C370}"/>
              </a:ext>
            </a:extLst>
          </p:cNvPr>
          <p:cNvSpPr/>
          <p:nvPr/>
        </p:nvSpPr>
        <p:spPr>
          <a:xfrm>
            <a:off x="1" y="6390355"/>
            <a:ext cx="12192000" cy="467646"/>
          </a:xfrm>
          <a:prstGeom prst="rect">
            <a:avLst/>
          </a:prstGeom>
          <a:solidFill>
            <a:srgbClr val="4F418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a:extLst>
              <a:ext uri="{FF2B5EF4-FFF2-40B4-BE49-F238E27FC236}">
                <a16:creationId xmlns:a16="http://schemas.microsoft.com/office/drawing/2014/main" id="{FC3DA825-2EEF-ECD9-AEF5-D75CD1D1DD5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5695496" y="6498355"/>
            <a:ext cx="1374323" cy="246673"/>
          </a:xfrm>
          <a:prstGeom prst="rect">
            <a:avLst/>
          </a:prstGeom>
        </p:spPr>
      </p:pic>
      <p:pic>
        <p:nvPicPr>
          <p:cNvPr id="9" name="Picture 8">
            <a:extLst>
              <a:ext uri="{FF2B5EF4-FFF2-40B4-BE49-F238E27FC236}">
                <a16:creationId xmlns:a16="http://schemas.microsoft.com/office/drawing/2014/main" id="{6E3BC0DE-9B55-6F73-D6FC-F4CCBBEBAAC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7500522" y="6501998"/>
            <a:ext cx="1410540" cy="275839"/>
          </a:xfrm>
          <a:prstGeom prst="rect">
            <a:avLst/>
          </a:prstGeom>
        </p:spPr>
      </p:pic>
      <p:pic>
        <p:nvPicPr>
          <p:cNvPr id="15" name="Picture 14">
            <a:extLst>
              <a:ext uri="{FF2B5EF4-FFF2-40B4-BE49-F238E27FC236}">
                <a16:creationId xmlns:a16="http://schemas.microsoft.com/office/drawing/2014/main" id="{6C6C8A8F-A0DB-5D9C-AB30-2568234F95F1}"/>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3316170" y="6393075"/>
            <a:ext cx="2073230" cy="467646"/>
          </a:xfrm>
          <a:prstGeom prst="rect">
            <a:avLst/>
          </a:prstGeom>
        </p:spPr>
      </p:pic>
      <p:sp>
        <p:nvSpPr>
          <p:cNvPr id="12" name="Text Box 62">
            <a:extLst>
              <a:ext uri="{FF2B5EF4-FFF2-40B4-BE49-F238E27FC236}">
                <a16:creationId xmlns:a16="http://schemas.microsoft.com/office/drawing/2014/main" id="{4A65DB05-2A13-E2BF-8F52-C9FFD97494B3}"/>
              </a:ext>
            </a:extLst>
          </p:cNvPr>
          <p:cNvSpPr txBox="1">
            <a:spLocks noChangeArrowheads="1"/>
          </p:cNvSpPr>
          <p:nvPr/>
        </p:nvSpPr>
        <p:spPr bwMode="auto">
          <a:xfrm>
            <a:off x="28643" y="-24223"/>
            <a:ext cx="10070625" cy="1092607"/>
          </a:xfrm>
          <a:prstGeom prst="rect">
            <a:avLst/>
          </a:prstGeom>
          <a:noFill/>
          <a:ln w="9525">
            <a:noFill/>
            <a:miter lim="800000"/>
            <a:headEnd/>
            <a:tailEnd/>
          </a:ln>
        </p:spPr>
        <p:txBody>
          <a:bodyPr wrap="square">
            <a:spAutoFit/>
          </a:bodyPr>
          <a:lstStyle/>
          <a:p>
            <a:pPr marL="0" marR="0" lvl="0" indent="0" defTabSz="914400" rtl="0" eaLnBrk="1" fontAlgn="base" latinLnBrk="0" hangingPunct="1">
              <a:lnSpc>
                <a:spcPct val="100000"/>
              </a:lnSpc>
              <a:spcBef>
                <a:spcPts val="0"/>
              </a:spcBef>
              <a:spcAft>
                <a:spcPct val="0"/>
              </a:spcAft>
              <a:buClrTx/>
              <a:buSzTx/>
              <a:buFontTx/>
              <a:buNone/>
              <a:tabLst/>
              <a:defRPr/>
            </a:pPr>
            <a:r>
              <a:rPr lang="en-US" sz="1600" b="1" dirty="0"/>
              <a:t>Wildfires Reshape Soil: Impact on Nutrients and Microbes</a:t>
            </a:r>
            <a:endParaRPr kumimoji="0" lang="en-US" sz="600" b="1"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defTabSz="914400" rtl="0" eaLnBrk="1" fontAlgn="base" latinLnBrk="0" hangingPunct="1">
              <a:lnSpc>
                <a:spcPct val="100000"/>
              </a:lnSpc>
              <a:spcBef>
                <a:spcPts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Jacob P. VanderRoest</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Julie A. Fowlers</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Charles C. Rhoades</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2</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Holly K. Roth</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Corey D.  Broeckling</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Timothy S. Fegel</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2</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Amy M. McKenna</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1,3</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Emily K.  Bechtold</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Claudia M. Boot</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Michael J. Wilkins</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Thomas Borch</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1,2</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a:t>
            </a:r>
          </a:p>
          <a:p>
            <a:pPr marL="228600" marR="0" lvl="0" indent="-228600" defTabSz="914400" rtl="0" eaLnBrk="1" fontAlgn="base" latinLnBrk="0" hangingPunct="1">
              <a:lnSpc>
                <a:spcPct val="100000"/>
              </a:lnSpc>
              <a:spcBef>
                <a:spcPts val="0"/>
              </a:spcBef>
              <a:spcAft>
                <a:spcPct val="0"/>
              </a:spcAft>
              <a:buClrTx/>
              <a:buSzTx/>
              <a:buFontTx/>
              <a:buAutoNum type="arabicPeriod"/>
              <a:tabLst/>
              <a:defRPr/>
            </a:pPr>
            <a:r>
              <a:rPr kumimoji="0" lang="en-US" sz="1050" b="1" i="0" u="none" strike="noStrike" kern="1200" cap="none" spc="0" normalizeH="0" baseline="0" noProof="0" dirty="0">
                <a:ln>
                  <a:noFill/>
                </a:ln>
                <a:solidFill>
                  <a:srgbClr val="0033CC"/>
                </a:solidFill>
                <a:effectLst/>
                <a:uLnTx/>
                <a:uFillTx/>
                <a:latin typeface="Arial" pitchFamily="34" charset="0"/>
                <a:ea typeface="+mn-ea"/>
                <a:cs typeface="Arial" pitchFamily="34" charset="0"/>
              </a:rPr>
              <a:t>Colorado State U.; 2. Rocky Mountain Research Station; 3. National High Magnetic Field Laboratory</a:t>
            </a:r>
          </a:p>
          <a:p>
            <a:pPr marL="0" marR="0" lvl="0" indent="0" defTabSz="914400" rtl="0" eaLnBrk="1" fontAlgn="base" latinLnBrk="0" hangingPunct="1">
              <a:lnSpc>
                <a:spcPct val="100000"/>
              </a:lnSpc>
              <a:spcBef>
                <a:spcPts val="0"/>
              </a:spcBef>
              <a:spcAft>
                <a:spcPct val="0"/>
              </a:spcAft>
              <a:buClrTx/>
              <a:buSzTx/>
              <a:buFontTx/>
              <a:buNone/>
              <a:tabLst/>
              <a:defRPr/>
            </a:pPr>
            <a:r>
              <a:rPr kumimoji="0" lang="en-US" sz="600" b="1" i="0" u="none" strike="noStrike" kern="1200" cap="none" spc="0" normalizeH="0" baseline="0" noProof="0" dirty="0">
                <a:ln>
                  <a:noFill/>
                </a:ln>
                <a:solidFill>
                  <a:srgbClr val="0033CC"/>
                </a:solidFill>
                <a:effectLst/>
                <a:uLnTx/>
                <a:uFillTx/>
                <a:latin typeface="Arial" pitchFamily="34" charset="0"/>
                <a:ea typeface="+mn-ea"/>
                <a:cs typeface="Arial" pitchFamily="34" charset="0"/>
              </a:rPr>
              <a:t> </a:t>
            </a:r>
          </a:p>
          <a:p>
            <a:pPr marL="0" marR="0" lvl="0" indent="0" defTabSz="914400" rtl="0" eaLnBrk="1" fontAlgn="base" latinLnBrk="0" hangingPunct="1">
              <a:lnSpc>
                <a:spcPct val="100000"/>
              </a:lnSpc>
              <a:spcBef>
                <a:spcPts val="0"/>
              </a:spcBef>
              <a:spcAft>
                <a:spcPct val="0"/>
              </a:spcAft>
              <a:buClrTx/>
              <a:buSzTx/>
              <a:buFontTx/>
              <a:buNone/>
              <a:tabLst/>
              <a:defRPr/>
            </a:pPr>
            <a:r>
              <a:rPr kumimoji="0" lang="en-US" sz="105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Funding Grants:</a:t>
            </a: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K. M. </a:t>
            </a:r>
            <a:r>
              <a:rPr kumimoji="0" lang="en-US" sz="1050" b="0" i="0" u="none" strike="noStrike" kern="1200" cap="none" spc="0" normalizeH="0" baseline="0" noProof="0" dirty="0">
                <a:ln>
                  <a:noFill/>
                </a:ln>
                <a:solidFill>
                  <a:srgbClr val="000000"/>
                </a:solidFill>
                <a:effectLst/>
                <a:uLnTx/>
                <a:uFillTx/>
                <a:latin typeface="Arial"/>
                <a:ea typeface="+mn-ea"/>
                <a:cs typeface="Arial" pitchFamily="34" charset="0"/>
              </a:rPr>
              <a:t>Amm (NSF DMR-2128556</a:t>
            </a: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T. </a:t>
            </a:r>
            <a:r>
              <a:rPr kumimoji="0" lang="en-US" sz="1050" b="0" i="0" u="none" strike="noStrike" kern="1200" cap="none" spc="0" normalizeH="0" baseline="0" noProof="0" dirty="0" err="1">
                <a:ln>
                  <a:noFill/>
                </a:ln>
                <a:solidFill>
                  <a:srgbClr val="000000"/>
                </a:solidFill>
                <a:effectLst/>
                <a:uLnTx/>
                <a:uFillTx/>
                <a:latin typeface="Arial" pitchFamily="34" charset="0"/>
                <a:ea typeface="+mn-ea"/>
                <a:cs typeface="Arial" pitchFamily="34" charset="0"/>
              </a:rPr>
              <a:t>Borch</a:t>
            </a: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MJ. Wilkins (NSF DEB-2114868); USDA (AFRI 2021-67019-34608).</a:t>
            </a:r>
            <a:endParaRPr lang="en-US" sz="1050" b="1" dirty="0">
              <a:solidFill>
                <a:srgbClr val="0033CC"/>
              </a:solidFill>
            </a:endParaRPr>
          </a:p>
        </p:txBody>
      </p:sp>
      <p:sp>
        <p:nvSpPr>
          <p:cNvPr id="16" name="Text Box 28">
            <a:extLst>
              <a:ext uri="{FF2B5EF4-FFF2-40B4-BE49-F238E27FC236}">
                <a16:creationId xmlns:a16="http://schemas.microsoft.com/office/drawing/2014/main" id="{FCDA10E7-FBD8-822F-B6B6-A2C85F36D258}"/>
              </a:ext>
            </a:extLst>
          </p:cNvPr>
          <p:cNvSpPr txBox="1">
            <a:spLocks noChangeArrowheads="1"/>
          </p:cNvSpPr>
          <p:nvPr/>
        </p:nvSpPr>
        <p:spPr bwMode="auto">
          <a:xfrm>
            <a:off x="60354" y="1220061"/>
            <a:ext cx="5533338" cy="3477875"/>
          </a:xfrm>
          <a:prstGeom prst="rect">
            <a:avLst/>
          </a:prstGeom>
          <a:noFill/>
          <a:ln w="9525">
            <a:noFill/>
            <a:miter lim="800000"/>
            <a:headEnd/>
            <a:tailEnd/>
          </a:ln>
        </p:spPr>
        <p:txBody>
          <a:bodyPr wrap="square">
            <a:spAutoFit/>
          </a:bodyPr>
          <a:lstStyle/>
          <a:p>
            <a:r>
              <a:rPr lang="en-US" sz="1100" b="1" dirty="0">
                <a:solidFill>
                  <a:srgbClr val="000000"/>
                </a:solidFill>
                <a:latin typeface="+mn-lt"/>
              </a:rPr>
              <a:t>What is the finding? </a:t>
            </a:r>
            <a:r>
              <a:rPr lang="en-US" sz="1100" dirty="0"/>
              <a:t>Wildfires change the makeup of soil molecules that provide nutrients for microbes. While wildfires are known to kill many soil microbes and create more stable soil molecules, this study shows that biodegradable molecules and some microbes still survive after intense burning. The surviving microbes remain active and can process the diverse organic matter in the burned soil, meaning that these environments are not completely sterile or dominated by fire-resistant materials.</a:t>
            </a:r>
          </a:p>
          <a:p>
            <a:pPr algn="just"/>
            <a:endParaRPr lang="en-US" sz="1100" b="1" dirty="0">
              <a:solidFill>
                <a:srgbClr val="000000"/>
              </a:solidFill>
              <a:latin typeface="+mn-lt"/>
            </a:endParaRPr>
          </a:p>
          <a:p>
            <a:r>
              <a:rPr lang="en-US" sz="1100" b="1" dirty="0">
                <a:solidFill>
                  <a:srgbClr val="000000"/>
                </a:solidFill>
                <a:latin typeface="+mn-lt"/>
              </a:rPr>
              <a:t>Why is this important? </a:t>
            </a:r>
            <a:r>
              <a:rPr lang="en-US" sz="1100" dirty="0"/>
              <a:t>Wildfires, which burn millions of hectares annually, are a natural part of fire-adapted ecosystems. However, in the past 50 years, they have become more frequent, severe (burning more vegetation and organic matter), and intense (producing higher temperatures and energy). With wildfires expected to grow in size, it's crucial to understand how they affect soil chemistry and properties to better grasp their impact on ecosystems.</a:t>
            </a:r>
          </a:p>
          <a:p>
            <a:pPr algn="just"/>
            <a:endParaRPr lang="en-US" sz="1100" b="1" dirty="0">
              <a:solidFill>
                <a:srgbClr val="000000"/>
              </a:solidFill>
              <a:latin typeface="+mn-lt"/>
            </a:endParaRPr>
          </a:p>
          <a:p>
            <a:pPr algn="just"/>
            <a:r>
              <a:rPr lang="en-US" sz="1100" b="1" dirty="0">
                <a:solidFill>
                  <a:srgbClr val="000000"/>
                </a:solidFill>
                <a:latin typeface="+mn-lt"/>
              </a:rPr>
              <a:t>Why did this research need the MagLab?</a:t>
            </a:r>
            <a:r>
              <a:rPr lang="en-US" sz="1100" b="1" dirty="0">
                <a:latin typeface="+mn-lt"/>
              </a:rPr>
              <a:t> </a:t>
            </a:r>
            <a:r>
              <a:rPr lang="en-US" sz="1100" dirty="0">
                <a:latin typeface="+mn-lt"/>
              </a:rPr>
              <a:t> </a:t>
            </a:r>
            <a:r>
              <a:rPr lang="en-US" sz="1100" dirty="0"/>
              <a:t>Soil is made up of thousands of different molecules containing elements like carbon, hydrogen, oxygen, and more. Identifying each of these molecules requires advanced technology. The 21T FT-ICR mass spectrometer is the only tool that can routinely separate molecules with extreme precision, even down to tiny differences in mass, which is crucial for studying soil and how its chemical makeup changes after a wildfire.</a:t>
            </a:r>
          </a:p>
        </p:txBody>
      </p:sp>
      <p:pic>
        <p:nvPicPr>
          <p:cNvPr id="17" name="Picture 16">
            <a:extLst>
              <a:ext uri="{FF2B5EF4-FFF2-40B4-BE49-F238E27FC236}">
                <a16:creationId xmlns:a16="http://schemas.microsoft.com/office/drawing/2014/main" id="{3A8E6C3A-CA3F-9FC9-205E-584F95F2A44F}"/>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p:blipFill>
        <p:spPr>
          <a:xfrm>
            <a:off x="7092989" y="1384493"/>
            <a:ext cx="4934055" cy="4079279"/>
          </a:xfrm>
          <a:prstGeom prst="rect">
            <a:avLst/>
          </a:prstGeom>
        </p:spPr>
      </p:pic>
      <p:sp>
        <p:nvSpPr>
          <p:cNvPr id="18" name="Text Box 28">
            <a:extLst>
              <a:ext uri="{FF2B5EF4-FFF2-40B4-BE49-F238E27FC236}">
                <a16:creationId xmlns:a16="http://schemas.microsoft.com/office/drawing/2014/main" id="{39045C5E-C40E-AFB3-D02D-304F0EDD8166}"/>
              </a:ext>
            </a:extLst>
          </p:cNvPr>
          <p:cNvSpPr txBox="1">
            <a:spLocks noChangeArrowheads="1"/>
          </p:cNvSpPr>
          <p:nvPr/>
        </p:nvSpPr>
        <p:spPr bwMode="auto">
          <a:xfrm>
            <a:off x="60354" y="5806943"/>
            <a:ext cx="12050001" cy="600164"/>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a:t>
            </a:r>
            <a:r>
              <a:rPr lang="en-US" sz="1100" dirty="0">
                <a:solidFill>
                  <a:srgbClr val="333399"/>
                </a:solidFill>
              </a:rPr>
              <a:t>  Ion Cyclotron Resonance facility, 21T FT-ICR MS </a:t>
            </a:r>
          </a:p>
          <a:p>
            <a:r>
              <a:rPr lang="en-US" sz="1100" b="1" dirty="0">
                <a:solidFill>
                  <a:srgbClr val="333399"/>
                </a:solidFill>
              </a:rPr>
              <a:t>Citation: </a:t>
            </a:r>
            <a:r>
              <a:rPr lang="en-US" sz="1100" b="0" i="0" dirty="0" err="1">
                <a:solidFill>
                  <a:srgbClr val="333399"/>
                </a:solidFill>
                <a:effectLst/>
                <a:latin typeface="arial" panose="020B0604020202020204" pitchFamily="34" charset="0"/>
              </a:rPr>
              <a:t>VanderRoest</a:t>
            </a:r>
            <a:r>
              <a:rPr lang="en-US" sz="1100" b="0" i="0" dirty="0">
                <a:solidFill>
                  <a:srgbClr val="333399"/>
                </a:solidFill>
                <a:effectLst/>
                <a:latin typeface="arial" panose="020B0604020202020204" pitchFamily="34" charset="0"/>
              </a:rPr>
              <a:t>, J.P.; Fowler, J.A.; Rhoades, C.C.; Roth, H.K.; </a:t>
            </a:r>
            <a:r>
              <a:rPr lang="en-US" sz="1100" b="0" i="0" dirty="0" err="1">
                <a:solidFill>
                  <a:srgbClr val="333399"/>
                </a:solidFill>
                <a:effectLst/>
                <a:latin typeface="arial" panose="020B0604020202020204" pitchFamily="34" charset="0"/>
              </a:rPr>
              <a:t>Broeckling</a:t>
            </a:r>
            <a:r>
              <a:rPr lang="en-US" sz="1100" b="0" i="0" dirty="0">
                <a:solidFill>
                  <a:srgbClr val="333399"/>
                </a:solidFill>
                <a:effectLst/>
                <a:latin typeface="arial" panose="020B0604020202020204" pitchFamily="34" charset="0"/>
              </a:rPr>
              <a:t>, C.D.; Fegel, T.S.; McKenna, A.M.; Bechtold, E.K.; Boot, C.M.; Wilkins, M.J.; </a:t>
            </a:r>
            <a:r>
              <a:rPr lang="en-US" sz="1100" b="0" i="0" dirty="0" err="1">
                <a:solidFill>
                  <a:srgbClr val="333399"/>
                </a:solidFill>
                <a:effectLst/>
                <a:latin typeface="arial" panose="020B0604020202020204" pitchFamily="34" charset="0"/>
              </a:rPr>
              <a:t>Borch</a:t>
            </a:r>
            <a:r>
              <a:rPr lang="en-US" sz="1100" b="0" i="0" dirty="0">
                <a:solidFill>
                  <a:srgbClr val="333399"/>
                </a:solidFill>
                <a:effectLst/>
                <a:latin typeface="arial" panose="020B0604020202020204" pitchFamily="34" charset="0"/>
              </a:rPr>
              <a:t>, T., </a:t>
            </a:r>
            <a:r>
              <a:rPr lang="en-US" sz="1100" b="0" i="1" dirty="0">
                <a:solidFill>
                  <a:srgbClr val="333399"/>
                </a:solidFill>
                <a:effectLst/>
                <a:latin typeface="arial" panose="020B0604020202020204" pitchFamily="34" charset="0"/>
              </a:rPr>
              <a:t>Fire Impacts on the Soil Metabolome and Organic Matter Biodegradability,</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Environmental Science and Technology</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58</a:t>
            </a:r>
            <a:r>
              <a:rPr lang="en-US" sz="1100" b="0" i="0" dirty="0">
                <a:solidFill>
                  <a:srgbClr val="333399"/>
                </a:solidFill>
                <a:effectLst/>
                <a:latin typeface="arial" panose="020B0604020202020204" pitchFamily="34" charset="0"/>
              </a:rPr>
              <a:t> (9), 4167-4180 (2024) </a:t>
            </a:r>
            <a:r>
              <a:rPr lang="en-US" sz="1100" b="1" i="0" dirty="0">
                <a:solidFill>
                  <a:srgbClr val="333399"/>
                </a:solidFill>
                <a:effectLst/>
                <a:latin typeface="arial" panose="020B0604020202020204" pitchFamily="34" charset="0"/>
                <a:hlinkClick r:id="rId9">
                  <a:extLst>
                    <a:ext uri="{A12FA001-AC4F-418D-AE19-62706E023703}">
                      <ahyp:hlinkClr xmlns:ahyp="http://schemas.microsoft.com/office/drawing/2018/hyperlinkcolor" val="tx"/>
                    </a:ext>
                  </a:extLst>
                </a:hlinkClick>
              </a:rPr>
              <a:t>doi.org/10.1021/acs.est.3c09797</a:t>
            </a:r>
            <a:r>
              <a:rPr lang="en-US" sz="1100" b="0" i="0" dirty="0">
                <a:solidFill>
                  <a:srgbClr val="333399"/>
                </a:solidFill>
                <a:effectLst/>
                <a:latin typeface="arial" panose="020B0604020202020204" pitchFamily="34" charset="0"/>
              </a:rPr>
              <a:t> - </a:t>
            </a:r>
            <a:r>
              <a:rPr lang="en-US" sz="1100" b="1" i="0" dirty="0">
                <a:solidFill>
                  <a:srgbClr val="333399"/>
                </a:solidFill>
                <a:effectLst/>
                <a:latin typeface="arial" panose="020B0604020202020204" pitchFamily="34" charset="0"/>
                <a:hlinkClick r:id="rId10">
                  <a:extLst>
                    <a:ext uri="{A12FA001-AC4F-418D-AE19-62706E023703}">
                      <ahyp:hlinkClr xmlns:ahyp="http://schemas.microsoft.com/office/drawing/2018/hyperlinkcolor" val="tx"/>
                    </a:ext>
                  </a:extLst>
                </a:hlinkClick>
              </a:rPr>
              <a:t>Data Set</a:t>
            </a:r>
            <a:endParaRPr lang="en-US" sz="1200" b="1" i="1" dirty="0">
              <a:solidFill>
                <a:srgbClr val="333399"/>
              </a:solidFill>
            </a:endParaRPr>
          </a:p>
        </p:txBody>
      </p:sp>
      <p:sp>
        <p:nvSpPr>
          <p:cNvPr id="19" name="TextBox 18">
            <a:extLst>
              <a:ext uri="{FF2B5EF4-FFF2-40B4-BE49-F238E27FC236}">
                <a16:creationId xmlns:a16="http://schemas.microsoft.com/office/drawing/2014/main" id="{FC17EB00-333D-7CFB-ECF5-60F57A334815}"/>
              </a:ext>
            </a:extLst>
          </p:cNvPr>
          <p:cNvSpPr txBox="1"/>
          <p:nvPr/>
        </p:nvSpPr>
        <p:spPr>
          <a:xfrm>
            <a:off x="5612742" y="5545614"/>
            <a:ext cx="6414302" cy="430887"/>
          </a:xfrm>
          <a:prstGeom prst="rect">
            <a:avLst/>
          </a:prstGeom>
          <a:noFill/>
        </p:spPr>
        <p:txBody>
          <a:bodyPr wrap="square" rtlCol="0">
            <a:spAutoFit/>
          </a:bodyPr>
          <a:lstStyle/>
          <a:p>
            <a:pPr algn="just"/>
            <a:r>
              <a:rPr lang="en-US" sz="1100" b="0" i="0" dirty="0">
                <a:solidFill>
                  <a:srgbClr val="151515"/>
                </a:solidFill>
                <a:effectLst/>
                <a:latin typeface="Roboto" panose="02000000000000000000" pitchFamily="2" charset="0"/>
              </a:rPr>
              <a:t>The greater the density value for a given </a:t>
            </a:r>
            <a:r>
              <a:rPr lang="en-US" sz="1100" b="0" i="1" dirty="0">
                <a:solidFill>
                  <a:srgbClr val="151515"/>
                </a:solidFill>
                <a:effectLst/>
                <a:latin typeface="Roboto" panose="02000000000000000000" pitchFamily="2" charset="0"/>
              </a:rPr>
              <a:t>m</a:t>
            </a:r>
            <a:r>
              <a:rPr lang="en-US" sz="1100" b="0" i="0" dirty="0">
                <a:solidFill>
                  <a:srgbClr val="151515"/>
                </a:solidFill>
                <a:effectLst/>
                <a:latin typeface="Roboto" panose="02000000000000000000" pitchFamily="2" charset="0"/>
              </a:rPr>
              <a:t>/</a:t>
            </a:r>
            <a:r>
              <a:rPr lang="en-US" sz="1100" b="0" i="1" dirty="0">
                <a:solidFill>
                  <a:srgbClr val="151515"/>
                </a:solidFill>
                <a:effectLst/>
                <a:latin typeface="Roboto" panose="02000000000000000000" pitchFamily="2" charset="0"/>
              </a:rPr>
              <a:t>z</a:t>
            </a:r>
            <a:r>
              <a:rPr lang="en-US" sz="1100" b="0" i="0" dirty="0">
                <a:solidFill>
                  <a:srgbClr val="151515"/>
                </a:solidFill>
                <a:effectLst/>
                <a:latin typeface="Roboto" panose="02000000000000000000" pitchFamily="2" charset="0"/>
              </a:rPr>
              <a:t> ratio, the more ions that feature that </a:t>
            </a:r>
            <a:r>
              <a:rPr lang="en-US" sz="1100" b="0" i="1" dirty="0">
                <a:solidFill>
                  <a:srgbClr val="151515"/>
                </a:solidFill>
                <a:effectLst/>
                <a:latin typeface="Roboto" panose="02000000000000000000" pitchFamily="2" charset="0"/>
              </a:rPr>
              <a:t>m</a:t>
            </a:r>
            <a:r>
              <a:rPr lang="en-US" sz="1100" b="0" i="0" dirty="0">
                <a:solidFill>
                  <a:srgbClr val="151515"/>
                </a:solidFill>
                <a:effectLst/>
                <a:latin typeface="Roboto" panose="02000000000000000000" pitchFamily="2" charset="0"/>
              </a:rPr>
              <a:t>/</a:t>
            </a:r>
            <a:r>
              <a:rPr lang="en-US" sz="1100" b="0" i="1" dirty="0">
                <a:solidFill>
                  <a:srgbClr val="151515"/>
                </a:solidFill>
                <a:effectLst/>
                <a:latin typeface="Roboto" panose="02000000000000000000" pitchFamily="2" charset="0"/>
              </a:rPr>
              <a:t>z</a:t>
            </a:r>
            <a:r>
              <a:rPr lang="en-US" sz="1100" b="0" i="0" dirty="0">
                <a:solidFill>
                  <a:srgbClr val="151515"/>
                </a:solidFill>
                <a:effectLst/>
                <a:latin typeface="Roboto" panose="02000000000000000000" pitchFamily="2" charset="0"/>
              </a:rPr>
              <a:t> ratio. Dashed lines are mean values.</a:t>
            </a:r>
            <a:endParaRPr lang="en-US" sz="1100" dirty="0"/>
          </a:p>
        </p:txBody>
      </p:sp>
      <p:sp>
        <p:nvSpPr>
          <p:cNvPr id="20" name="TextBox 19">
            <a:extLst>
              <a:ext uri="{FF2B5EF4-FFF2-40B4-BE49-F238E27FC236}">
                <a16:creationId xmlns:a16="http://schemas.microsoft.com/office/drawing/2014/main" id="{4F76710F-2666-7602-D93B-20EA782BE827}"/>
              </a:ext>
            </a:extLst>
          </p:cNvPr>
          <p:cNvSpPr txBox="1"/>
          <p:nvPr/>
        </p:nvSpPr>
        <p:spPr>
          <a:xfrm>
            <a:off x="5624221" y="1333413"/>
            <a:ext cx="1403275" cy="4324261"/>
          </a:xfrm>
          <a:prstGeom prst="rect">
            <a:avLst/>
          </a:prstGeom>
          <a:noFill/>
        </p:spPr>
        <p:txBody>
          <a:bodyPr wrap="square">
            <a:spAutoFit/>
          </a:bodyPr>
          <a:lstStyle/>
          <a:p>
            <a:r>
              <a:rPr kumimoji="0" lang="en-US" sz="1100" b="0" i="0" u="none" strike="noStrike" kern="1200" cap="none" spc="0" normalizeH="0" baseline="0" noProof="0" dirty="0">
                <a:ln>
                  <a:noFill/>
                </a:ln>
                <a:solidFill>
                  <a:srgbClr val="000000"/>
                </a:solidFill>
                <a:effectLst/>
                <a:uLnTx/>
                <a:uFillTx/>
                <a:latin typeface="Roboto" panose="02000000000000000000" pitchFamily="2" charset="0"/>
                <a:ea typeface="+mn-ea"/>
                <a:cs typeface="Arial" pitchFamily="34" charset="0"/>
              </a:rPr>
              <a:t>Figure 1. (A–D) FT ICR-MS mass spectra of unburned and burned soil from negative-mode electrospray ionization. The number in the upper-right corner of each spectrum is the total number of observed peaks that were assigned molecular formulas (including heavy isotopes). </a:t>
            </a:r>
            <a:r>
              <a:rPr kumimoji="0" lang="en-US" sz="1100" b="0" i="0" u="none" strike="noStrike" kern="1200" cap="none" spc="0" normalizeH="0" baseline="0" noProof="0" dirty="0">
                <a:ln>
                  <a:noFill/>
                </a:ln>
                <a:solidFill>
                  <a:srgbClr val="151515"/>
                </a:solidFill>
                <a:effectLst/>
                <a:uLnTx/>
                <a:uFillTx/>
                <a:latin typeface="Roboto" panose="02000000000000000000" pitchFamily="2" charset="0"/>
                <a:ea typeface="+mn-ea"/>
                <a:cs typeface="Arial" pitchFamily="34" charset="0"/>
              </a:rPr>
              <a:t>(E) These </a:t>
            </a:r>
            <a:r>
              <a:rPr kumimoji="0" lang="en-US" sz="1100" b="0" i="1" u="none" strike="noStrike" kern="1200" cap="none" spc="0" normalizeH="0" baseline="0" noProof="0" dirty="0">
                <a:ln>
                  <a:noFill/>
                </a:ln>
                <a:solidFill>
                  <a:srgbClr val="151515"/>
                </a:solidFill>
                <a:effectLst/>
                <a:uLnTx/>
                <a:uFillTx/>
                <a:latin typeface="Roboto" panose="02000000000000000000" pitchFamily="2" charset="0"/>
                <a:ea typeface="+mn-ea"/>
                <a:cs typeface="Arial" pitchFamily="34" charset="0"/>
              </a:rPr>
              <a:t>m</a:t>
            </a:r>
            <a:r>
              <a:rPr kumimoji="0" lang="en-US" sz="1100" b="0" i="0" u="none" strike="noStrike" kern="1200" cap="none" spc="0" normalizeH="0" baseline="0" noProof="0" dirty="0">
                <a:ln>
                  <a:noFill/>
                </a:ln>
                <a:solidFill>
                  <a:srgbClr val="151515"/>
                </a:solidFill>
                <a:effectLst/>
                <a:uLnTx/>
                <a:uFillTx/>
                <a:latin typeface="Roboto" panose="02000000000000000000" pitchFamily="2" charset="0"/>
                <a:ea typeface="+mn-ea"/>
                <a:cs typeface="Arial" pitchFamily="34" charset="0"/>
              </a:rPr>
              <a:t>/</a:t>
            </a:r>
            <a:r>
              <a:rPr kumimoji="0" lang="en-US" sz="1100" b="0" i="1" u="none" strike="noStrike" kern="1200" cap="none" spc="0" normalizeH="0" baseline="0" noProof="0" dirty="0">
                <a:ln>
                  <a:noFill/>
                </a:ln>
                <a:solidFill>
                  <a:srgbClr val="151515"/>
                </a:solidFill>
                <a:effectLst/>
                <a:uLnTx/>
                <a:uFillTx/>
                <a:latin typeface="Roboto" panose="02000000000000000000" pitchFamily="2" charset="0"/>
                <a:ea typeface="+mn-ea"/>
                <a:cs typeface="Arial" pitchFamily="34" charset="0"/>
              </a:rPr>
              <a:t>z</a:t>
            </a:r>
            <a:r>
              <a:rPr kumimoji="0" lang="en-US" sz="1100" b="0" i="0" u="none" strike="noStrike" kern="1200" cap="none" spc="0" normalizeH="0" baseline="0" noProof="0" dirty="0">
                <a:ln>
                  <a:noFill/>
                </a:ln>
                <a:solidFill>
                  <a:srgbClr val="151515"/>
                </a:solidFill>
                <a:effectLst/>
                <a:uLnTx/>
                <a:uFillTx/>
                <a:latin typeface="Roboto" panose="02000000000000000000" pitchFamily="2" charset="0"/>
                <a:ea typeface="+mn-ea"/>
                <a:cs typeface="Arial" pitchFamily="34" charset="0"/>
              </a:rPr>
              <a:t> ratios were compiled into density plots. The </a:t>
            </a:r>
            <a:r>
              <a:rPr kumimoji="0" lang="en-US" sz="1100" b="0" i="1" u="none" strike="noStrike" kern="1200" cap="none" spc="0" normalizeH="0" baseline="0" noProof="0" dirty="0">
                <a:ln>
                  <a:noFill/>
                </a:ln>
                <a:solidFill>
                  <a:srgbClr val="151515"/>
                </a:solidFill>
                <a:effectLst/>
                <a:uLnTx/>
                <a:uFillTx/>
                <a:latin typeface="Roboto" panose="02000000000000000000" pitchFamily="2" charset="0"/>
                <a:ea typeface="+mn-ea"/>
                <a:cs typeface="Arial" pitchFamily="34" charset="0"/>
              </a:rPr>
              <a:t>y</a:t>
            </a:r>
            <a:r>
              <a:rPr kumimoji="0" lang="en-US" sz="1100" b="0" i="0" u="none" strike="noStrike" kern="1200" cap="none" spc="0" normalizeH="0" baseline="0" noProof="0" dirty="0">
                <a:ln>
                  <a:noFill/>
                </a:ln>
                <a:solidFill>
                  <a:srgbClr val="151515"/>
                </a:solidFill>
                <a:effectLst/>
                <a:uLnTx/>
                <a:uFillTx/>
                <a:latin typeface="Roboto" panose="02000000000000000000" pitchFamily="2" charset="0"/>
                <a:ea typeface="+mn-ea"/>
                <a:cs typeface="Arial" pitchFamily="34" charset="0"/>
              </a:rPr>
              <a:t>-axis indicates the relative probability of an ion featuring a given </a:t>
            </a:r>
            <a:r>
              <a:rPr kumimoji="0" lang="en-US" sz="1100" b="0" i="1" u="none" strike="noStrike" kern="1200" cap="none" spc="0" normalizeH="0" baseline="0" noProof="0" dirty="0">
                <a:ln>
                  <a:noFill/>
                </a:ln>
                <a:solidFill>
                  <a:srgbClr val="151515"/>
                </a:solidFill>
                <a:effectLst/>
                <a:uLnTx/>
                <a:uFillTx/>
                <a:latin typeface="Roboto" panose="02000000000000000000" pitchFamily="2" charset="0"/>
                <a:ea typeface="+mn-ea"/>
                <a:cs typeface="Arial" pitchFamily="34" charset="0"/>
              </a:rPr>
              <a:t>m</a:t>
            </a:r>
            <a:r>
              <a:rPr kumimoji="0" lang="en-US" sz="1100" b="0" i="0" u="none" strike="noStrike" kern="1200" cap="none" spc="0" normalizeH="0" baseline="0" noProof="0" dirty="0">
                <a:ln>
                  <a:noFill/>
                </a:ln>
                <a:solidFill>
                  <a:srgbClr val="151515"/>
                </a:solidFill>
                <a:effectLst/>
                <a:uLnTx/>
                <a:uFillTx/>
                <a:latin typeface="Roboto" panose="02000000000000000000" pitchFamily="2" charset="0"/>
                <a:ea typeface="+mn-ea"/>
                <a:cs typeface="Arial" pitchFamily="34" charset="0"/>
              </a:rPr>
              <a:t>/</a:t>
            </a:r>
            <a:r>
              <a:rPr kumimoji="0" lang="en-US" sz="1100" b="0" i="1" u="none" strike="noStrike" kern="1200" cap="none" spc="0" normalizeH="0" baseline="0" noProof="0" dirty="0">
                <a:ln>
                  <a:noFill/>
                </a:ln>
                <a:solidFill>
                  <a:srgbClr val="151515"/>
                </a:solidFill>
                <a:effectLst/>
                <a:uLnTx/>
                <a:uFillTx/>
                <a:latin typeface="Roboto" panose="02000000000000000000" pitchFamily="2" charset="0"/>
                <a:ea typeface="+mn-ea"/>
                <a:cs typeface="Arial" pitchFamily="34" charset="0"/>
              </a:rPr>
              <a:t>z</a:t>
            </a:r>
            <a:r>
              <a:rPr kumimoji="0" lang="en-US" sz="1100" b="0" i="0" u="none" strike="noStrike" kern="1200" cap="none" spc="0" normalizeH="0" baseline="0" noProof="0" dirty="0">
                <a:ln>
                  <a:noFill/>
                </a:ln>
                <a:solidFill>
                  <a:srgbClr val="151515"/>
                </a:solidFill>
                <a:effectLst/>
                <a:uLnTx/>
                <a:uFillTx/>
                <a:latin typeface="Roboto" panose="02000000000000000000" pitchFamily="2" charset="0"/>
                <a:ea typeface="+mn-ea"/>
                <a:cs typeface="Arial" pitchFamily="34" charset="0"/>
              </a:rPr>
              <a:t> ratio.</a:t>
            </a:r>
            <a:endParaRPr lang="en-US" dirty="0"/>
          </a:p>
        </p:txBody>
      </p:sp>
    </p:spTree>
    <p:extLst>
      <p:ext uri="{BB962C8B-B14F-4D97-AF65-F5344CB8AC3E}">
        <p14:creationId xmlns:p14="http://schemas.microsoft.com/office/powerpoint/2010/main" val="118243379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BD7C9FF766FAE4A8FF2A00B6383AD9D" ma:contentTypeVersion="4" ma:contentTypeDescription="Create a new document." ma:contentTypeScope="" ma:versionID="3ac2ab9f0df48580bf5fc5420c9f8706">
  <xsd:schema xmlns:xsd="http://www.w3.org/2001/XMLSchema" xmlns:xs="http://www.w3.org/2001/XMLSchema" xmlns:p="http://schemas.microsoft.com/office/2006/metadata/properties" xmlns:ns2="dadad298-2df9-4984-95e3-f6f23ee06f9a" targetNamespace="http://schemas.microsoft.com/office/2006/metadata/properties" ma:root="true" ma:fieldsID="c6c05c0e06b6ca0cb0fb94bca83edf02" ns2:_="">
    <xsd:import namespace="dadad298-2df9-4984-95e3-f6f23ee06f9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dad298-2df9-4984-95e3-f6f23ee06f9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43907C7-9483-415E-A0F2-09897A39D8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dad298-2df9-4984-95e3-f6f23ee06f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37F6AB2-161E-4B39-A721-971485F0E2FE}">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DE8DCEAD-3B2C-4A53-AF2F-8C33057466C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5901</TotalTime>
  <Words>1296</Words>
  <Application>Microsoft Office PowerPoint</Application>
  <PresentationFormat>Widescreen</PresentationFormat>
  <Paragraphs>28</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vt:lpstr>
      <vt:lpstr>Roboto</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Kathleen Amm</cp:lastModifiedBy>
  <cp:revision>143</cp:revision>
  <cp:lastPrinted>2019-07-16T13:07:28Z</cp:lastPrinted>
  <dcterms:created xsi:type="dcterms:W3CDTF">2004-08-07T03:10:56Z</dcterms:created>
  <dcterms:modified xsi:type="dcterms:W3CDTF">2024-11-12T21:31:51Z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0x010100ABD7C9FF766FAE4A8FF2A00B6383AD9D</vt:lpwstr>
  </property>
</Properties>
</file>