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3" r:id="rId5"/>
    <p:sldId id="265"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6" autoAdjust="0"/>
    <p:restoredTop sz="95165" autoAdjust="0"/>
  </p:normalViewPr>
  <p:slideViewPr>
    <p:cSldViewPr snapToGrid="0">
      <p:cViewPr varScale="1">
        <p:scale>
          <a:sx n="163" d="100"/>
          <a:sy n="163" d="100"/>
        </p:scale>
        <p:origin x="112" y="28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leen Amm" userId="32e549b4-9ea3-449d-94f1-00500203979e" providerId="ADAL" clId="{9A031771-83A8-4D6C-B2E2-5BBE72D6A229}"/>
    <pc:docChg chg="modSld">
      <pc:chgData name="Kathleen Amm" userId="32e549b4-9ea3-449d-94f1-00500203979e" providerId="ADAL" clId="{9A031771-83A8-4D6C-B2E2-5BBE72D6A229}" dt="2024-11-12T22:24:04.880" v="0" actId="1076"/>
      <pc:docMkLst>
        <pc:docMk/>
      </pc:docMkLst>
      <pc:sldChg chg="modSp mod">
        <pc:chgData name="Kathleen Amm" userId="32e549b4-9ea3-449d-94f1-00500203979e" providerId="ADAL" clId="{9A031771-83A8-4D6C-B2E2-5BBE72D6A229}" dt="2024-11-12T22:24:04.880" v="0" actId="1076"/>
        <pc:sldMkLst>
          <pc:docMk/>
          <pc:sldMk cId="525950454" sldId="265"/>
        </pc:sldMkLst>
        <pc:spChg chg="mod">
          <ac:chgData name="Kathleen Amm" userId="32e549b4-9ea3-449d-94f1-00500203979e" providerId="ADAL" clId="{9A031771-83A8-4D6C-B2E2-5BBE72D6A229}" dt="2024-11-12T22:24:04.880" v="0" actId="1076"/>
          <ac:spMkLst>
            <pc:docMk/>
            <pc:sldMk cId="525950454" sldId="265"/>
            <ac:spMk id="8" creationId="{B5478E76-B81A-D29B-65A0-C3FB199BE1E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140209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4285456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orcid.org/0000-0002-3599-1022" TargetMode="External"/><Relationship Id="rId13" Type="http://schemas.openxmlformats.org/officeDocument/2006/relationships/hyperlink" Target="https://orcid.org/0000-0002-3897-5415" TargetMode="External"/><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hyperlink" Target="https://orcid.org/0000-0003-1885-0436" TargetMode="External"/><Relationship Id="rId17" Type="http://schemas.openxmlformats.org/officeDocument/2006/relationships/image" Target="../media/image7.png"/><Relationship Id="rId2" Type="http://schemas.openxmlformats.org/officeDocument/2006/relationships/notesSlide" Target="../notesSlides/notesSlide1.xml"/><Relationship Id="rId16" Type="http://schemas.openxmlformats.org/officeDocument/2006/relationships/image" Target="../media/image6.emf"/><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orcid.org/0000-0001-9701-1328" TargetMode="External"/><Relationship Id="rId5" Type="http://schemas.openxmlformats.org/officeDocument/2006/relationships/image" Target="../media/image3.png"/><Relationship Id="rId15" Type="http://schemas.openxmlformats.org/officeDocument/2006/relationships/hyperlink" Target="https://orcid.org/0000-0001-9861-3152" TargetMode="External"/><Relationship Id="rId10" Type="http://schemas.openxmlformats.org/officeDocument/2006/relationships/hyperlink" Target="https://orcid.org/0000-0001-8134-8380" TargetMode="External"/><Relationship Id="rId4" Type="http://schemas.openxmlformats.org/officeDocument/2006/relationships/image" Target="../media/image2.jpeg"/><Relationship Id="rId9" Type="http://schemas.openxmlformats.org/officeDocument/2006/relationships/hyperlink" Target="https://orcid.org/0000-0003-4887-5140" TargetMode="External"/><Relationship Id="rId14" Type="http://schemas.openxmlformats.org/officeDocument/2006/relationships/hyperlink" Target="https://orcid.org/0000-0001-6444-9016"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orcid.org/0000-0002-3599-1022" TargetMode="External"/><Relationship Id="rId13" Type="http://schemas.openxmlformats.org/officeDocument/2006/relationships/hyperlink" Target="https://orcid.org/0000-0002-3897-5415" TargetMode="External"/><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hyperlink" Target="https://orcid.org/0000-0003-1885-0436" TargetMode="External"/><Relationship Id="rId17" Type="http://schemas.openxmlformats.org/officeDocument/2006/relationships/image" Target="../media/image7.png"/><Relationship Id="rId2" Type="http://schemas.openxmlformats.org/officeDocument/2006/relationships/notesSlide" Target="../notesSlides/notesSlide2.xml"/><Relationship Id="rId16" Type="http://schemas.openxmlformats.org/officeDocument/2006/relationships/image" Target="../media/image6.emf"/><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orcid.org/0000-0001-9701-1328" TargetMode="External"/><Relationship Id="rId5" Type="http://schemas.openxmlformats.org/officeDocument/2006/relationships/image" Target="../media/image3.png"/><Relationship Id="rId15" Type="http://schemas.openxmlformats.org/officeDocument/2006/relationships/hyperlink" Target="https://orcid.org/0000-0001-9861-3152" TargetMode="External"/><Relationship Id="rId10" Type="http://schemas.openxmlformats.org/officeDocument/2006/relationships/hyperlink" Target="https://orcid.org/0000-0001-8134-8380" TargetMode="External"/><Relationship Id="rId4" Type="http://schemas.openxmlformats.org/officeDocument/2006/relationships/image" Target="../media/image2.jpeg"/><Relationship Id="rId9" Type="http://schemas.openxmlformats.org/officeDocument/2006/relationships/hyperlink" Target="https://orcid.org/0000-0003-4887-5140" TargetMode="External"/><Relationship Id="rId14" Type="http://schemas.openxmlformats.org/officeDocument/2006/relationships/hyperlink" Target="https://orcid.org/0000-0001-6444-901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5934076" y="1316050"/>
            <a:ext cx="6169940" cy="4526784"/>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5" name="Text Box 62">
            <a:extLst>
              <a:ext uri="{FF2B5EF4-FFF2-40B4-BE49-F238E27FC236}">
                <a16:creationId xmlns:a16="http://schemas.microsoft.com/office/drawing/2014/main" id="{3F8EF0F4-CA1E-E89B-8847-9DBB796E23FF}"/>
              </a:ext>
            </a:extLst>
          </p:cNvPr>
          <p:cNvSpPr txBox="1">
            <a:spLocks noChangeArrowheads="1"/>
          </p:cNvSpPr>
          <p:nvPr/>
        </p:nvSpPr>
        <p:spPr bwMode="auto">
          <a:xfrm>
            <a:off x="80010" y="42336"/>
            <a:ext cx="10019258" cy="1115690"/>
          </a:xfrm>
          <a:prstGeom prst="rect">
            <a:avLst/>
          </a:prstGeom>
          <a:noFill/>
          <a:ln w="9525">
            <a:noFill/>
            <a:miter lim="800000"/>
            <a:headEnd/>
            <a:tailEnd/>
          </a:ln>
        </p:spPr>
        <p:txBody>
          <a:bodyPr wrap="square">
            <a:spAutoFit/>
          </a:bodyPr>
          <a:lstStyle/>
          <a:p>
            <a:pPr>
              <a:spcBef>
                <a:spcPts val="0"/>
              </a:spcBef>
            </a:pPr>
            <a:r>
              <a:rPr lang="en-US" sz="1400" b="1" dirty="0"/>
              <a:t>Bringing Tunneling Spectroscopy to new Extremes: Revealing Superconducting Symmetries in Sulfur at Ultra High Pressures</a:t>
            </a:r>
            <a:endParaRPr lang="en-US" sz="1400" dirty="0"/>
          </a:p>
          <a:p>
            <a:pPr>
              <a:spcBef>
                <a:spcPts val="0"/>
              </a:spcBef>
            </a:pPr>
            <a:r>
              <a:rPr lang="en-US" sz="1100" dirty="0">
                <a:hlinkClick r:id="rId8"/>
              </a:rPr>
              <a:t>F. Du</a:t>
            </a:r>
            <a:r>
              <a:rPr lang="en-US" sz="1100" baseline="30000" dirty="0"/>
              <a:t>1</a:t>
            </a:r>
            <a:r>
              <a:rPr lang="en-US" sz="1100" dirty="0"/>
              <a:t>, </a:t>
            </a:r>
            <a:r>
              <a:rPr lang="en-US" sz="1100" dirty="0">
                <a:hlinkClick r:id="rId9"/>
              </a:rPr>
              <a:t>F. F. Balakirev</a:t>
            </a:r>
            <a:r>
              <a:rPr lang="en-US" sz="1100" baseline="30000" dirty="0"/>
              <a:t>2</a:t>
            </a:r>
            <a:r>
              <a:rPr lang="en-US" sz="1100" dirty="0"/>
              <a:t>, </a:t>
            </a:r>
            <a:r>
              <a:rPr lang="en-US" sz="1100" dirty="0">
                <a:hlinkClick r:id="rId10"/>
              </a:rPr>
              <a:t>V. S. Minkov</a:t>
            </a:r>
            <a:r>
              <a:rPr lang="en-US" sz="1100" baseline="30000" dirty="0"/>
              <a:t>1</a:t>
            </a:r>
            <a:r>
              <a:rPr lang="en-US" sz="1100" dirty="0"/>
              <a:t>, </a:t>
            </a:r>
            <a:r>
              <a:rPr lang="en-US" sz="1100" dirty="0">
                <a:hlinkClick r:id="rId11"/>
              </a:rPr>
              <a:t>G. A. Smith</a:t>
            </a:r>
            <a:r>
              <a:rPr lang="en-US" sz="1100" baseline="30000" dirty="0"/>
              <a:t>2</a:t>
            </a:r>
            <a:r>
              <a:rPr lang="en-US" sz="1100" dirty="0"/>
              <a:t>, </a:t>
            </a:r>
            <a:r>
              <a:rPr lang="en-US" sz="1100" dirty="0">
                <a:hlinkClick r:id="rId12"/>
              </a:rPr>
              <a:t>B. Maiorov</a:t>
            </a:r>
            <a:r>
              <a:rPr lang="en-US" sz="1100" baseline="30000" dirty="0"/>
              <a:t>2</a:t>
            </a:r>
            <a:r>
              <a:rPr lang="en-US" sz="1100" dirty="0">
                <a:hlinkClick r:id="rId13"/>
              </a:rPr>
              <a:t>, P. P. Kong</a:t>
            </a:r>
            <a:r>
              <a:rPr lang="en-US" sz="1100" baseline="30000" dirty="0"/>
              <a:t>1</a:t>
            </a:r>
            <a:r>
              <a:rPr lang="en-US" sz="1100" dirty="0"/>
              <a:t>, </a:t>
            </a:r>
            <a:r>
              <a:rPr lang="en-US" sz="1100" dirty="0">
                <a:hlinkClick r:id="rId14"/>
              </a:rPr>
              <a:t>A. P. Drozdov</a:t>
            </a:r>
            <a:r>
              <a:rPr lang="en-US" sz="1100" baseline="30000" dirty="0"/>
              <a:t>1</a:t>
            </a:r>
            <a:r>
              <a:rPr lang="en-US" sz="1100" dirty="0"/>
              <a:t>, and </a:t>
            </a:r>
            <a:r>
              <a:rPr lang="en-US" sz="1100" dirty="0">
                <a:hlinkClick r:id="rId15"/>
              </a:rPr>
              <a:t>M. I. Eremets</a:t>
            </a:r>
            <a:r>
              <a:rPr lang="en-US" sz="1100" baseline="30000" dirty="0"/>
              <a:t>1</a:t>
            </a:r>
          </a:p>
          <a:p>
            <a:pPr>
              <a:spcBef>
                <a:spcPts val="0"/>
              </a:spcBef>
            </a:pPr>
            <a:r>
              <a:rPr lang="en-US" sz="1100" b="1" dirty="0">
                <a:solidFill>
                  <a:srgbClr val="0033CC"/>
                </a:solidFill>
              </a:rPr>
              <a:t>1 Max Planck Institute for Chemistry, Mainz; 2. National High Magnetic Field Laboratory, Los Alamos National Laboratory, Los Alamos</a:t>
            </a:r>
            <a:endParaRPr lang="en-US" sz="1050" b="1" dirty="0">
              <a:solidFill>
                <a:srgbClr val="0033CC"/>
              </a:solidFill>
            </a:endParaRPr>
          </a:p>
          <a:p>
            <a:pPr>
              <a:spcBef>
                <a:spcPts val="0"/>
              </a:spcBef>
            </a:pPr>
            <a:r>
              <a:rPr lang="en-US" sz="600" b="1" dirty="0">
                <a:solidFill>
                  <a:srgbClr val="0033CC"/>
                </a:solidFill>
              </a:rPr>
              <a:t> </a:t>
            </a:r>
          </a:p>
          <a:p>
            <a:pPr>
              <a:spcBef>
                <a:spcPts val="0"/>
              </a:spcBef>
            </a:pPr>
            <a:r>
              <a:rPr lang="en-US" sz="1050" b="1" dirty="0"/>
              <a:t>Funding Grants:</a:t>
            </a:r>
            <a:r>
              <a:rPr lang="en-US" sz="1050" dirty="0"/>
              <a:t> </a:t>
            </a:r>
            <a:r>
              <a:rPr lang="en-US" sz="1050" dirty="0">
                <a:latin typeface="+mn-lt"/>
              </a:rPr>
              <a:t>K.M. Amm (NSF DMR-2128556); F.F. Balakirev (LANL 20220299ER)</a:t>
            </a:r>
            <a:endParaRPr lang="en-US" sz="1050" b="1" dirty="0">
              <a:solidFill>
                <a:srgbClr val="0033CC"/>
              </a:solidFill>
            </a:endParaRPr>
          </a:p>
        </p:txBody>
      </p:sp>
      <p:sp>
        <p:nvSpPr>
          <p:cNvPr id="9" name="Text Box 28">
            <a:extLst>
              <a:ext uri="{FF2B5EF4-FFF2-40B4-BE49-F238E27FC236}">
                <a16:creationId xmlns:a16="http://schemas.microsoft.com/office/drawing/2014/main" id="{5C12640B-89CD-22A2-BABE-417994F50636}"/>
              </a:ext>
            </a:extLst>
          </p:cNvPr>
          <p:cNvSpPr txBox="1">
            <a:spLocks noChangeArrowheads="1"/>
          </p:cNvSpPr>
          <p:nvPr/>
        </p:nvSpPr>
        <p:spPr bwMode="auto">
          <a:xfrm>
            <a:off x="5945860" y="4988934"/>
            <a:ext cx="6169940" cy="830997"/>
          </a:xfrm>
          <a:prstGeom prst="rect">
            <a:avLst/>
          </a:prstGeom>
          <a:noFill/>
          <a:ln w="9525">
            <a:noFill/>
            <a:miter lim="800000"/>
            <a:headEnd/>
            <a:tailEnd/>
          </a:ln>
        </p:spPr>
        <p:txBody>
          <a:bodyPr wrap="square">
            <a:spAutoFit/>
          </a:bodyPr>
          <a:lstStyle/>
          <a:p>
            <a:pPr algn="just"/>
            <a:r>
              <a:rPr lang="en-US" sz="1200" dirty="0"/>
              <a:t>Figure 1. </a:t>
            </a:r>
            <a:r>
              <a:rPr lang="en-US" sz="1200" b="1" dirty="0"/>
              <a:t>a</a:t>
            </a:r>
            <a:r>
              <a:rPr lang="en-US" sz="1200" dirty="0"/>
              <a:t>, The change of differential conductance in response to applied voltage. The drop that forms near 0 mV is due to the opening of the superconducting gap. Vertical spectra are offset by increasing magnetic fields values shown on the right. </a:t>
            </a:r>
            <a:r>
              <a:rPr lang="en-US" sz="1200" b="1" dirty="0"/>
              <a:t>b</a:t>
            </a:r>
            <a:r>
              <a:rPr lang="en-US" sz="1200" dirty="0"/>
              <a:t>, An image of the tunneling circuit formed on the tip of the diamond anvil press.</a:t>
            </a:r>
          </a:p>
        </p:txBody>
      </p:sp>
      <p:pic>
        <p:nvPicPr>
          <p:cNvPr id="11" name="Picture 10">
            <a:extLst>
              <a:ext uri="{FF2B5EF4-FFF2-40B4-BE49-F238E27FC236}">
                <a16:creationId xmlns:a16="http://schemas.microsoft.com/office/drawing/2014/main" id="{D334AD36-40AA-0A03-6649-A31C4BEFFAEA}"/>
              </a:ext>
            </a:extLst>
          </p:cNvPr>
          <p:cNvPicPr>
            <a:picLocks noChangeAspect="1"/>
          </p:cNvPicPr>
          <p:nvPr/>
        </p:nvPicPr>
        <p:blipFill rotWithShape="1">
          <a:blip r:embed="rId16"/>
          <a:srcRect l="6573" t="1401" r="1762"/>
          <a:stretch/>
        </p:blipFill>
        <p:spPr>
          <a:xfrm>
            <a:off x="7891978" y="1354296"/>
            <a:ext cx="4179779" cy="3530272"/>
          </a:xfrm>
          <a:prstGeom prst="rect">
            <a:avLst/>
          </a:prstGeom>
        </p:spPr>
      </p:pic>
      <p:pic>
        <p:nvPicPr>
          <p:cNvPr id="15" name="Picture 14">
            <a:extLst>
              <a:ext uri="{FF2B5EF4-FFF2-40B4-BE49-F238E27FC236}">
                <a16:creationId xmlns:a16="http://schemas.microsoft.com/office/drawing/2014/main" id="{4A7B3289-06EB-1051-CD69-307F771536C2}"/>
              </a:ext>
            </a:extLst>
          </p:cNvPr>
          <p:cNvPicPr>
            <a:picLocks noChangeAspect="1"/>
          </p:cNvPicPr>
          <p:nvPr/>
        </p:nvPicPr>
        <p:blipFill>
          <a:blip r:embed="rId17"/>
          <a:stretch>
            <a:fillRect/>
          </a:stretch>
        </p:blipFill>
        <p:spPr>
          <a:xfrm>
            <a:off x="6066199" y="1379943"/>
            <a:ext cx="1693656" cy="3575498"/>
          </a:xfrm>
          <a:prstGeom prst="rect">
            <a:avLst/>
          </a:prstGeom>
        </p:spPr>
      </p:pic>
      <p:sp>
        <p:nvSpPr>
          <p:cNvPr id="18" name="Text Box 28">
            <a:extLst>
              <a:ext uri="{FF2B5EF4-FFF2-40B4-BE49-F238E27FC236}">
                <a16:creationId xmlns:a16="http://schemas.microsoft.com/office/drawing/2014/main" id="{5EFB3934-EC62-E10A-974D-69E9D2A5E00D}"/>
              </a:ext>
            </a:extLst>
          </p:cNvPr>
          <p:cNvSpPr txBox="1">
            <a:spLocks noChangeArrowheads="1"/>
          </p:cNvSpPr>
          <p:nvPr/>
        </p:nvSpPr>
        <p:spPr bwMode="auto">
          <a:xfrm>
            <a:off x="19051" y="5646067"/>
            <a:ext cx="12192000" cy="769441"/>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 </a:t>
            </a:r>
            <a:r>
              <a:rPr lang="en-US" sz="1100" dirty="0">
                <a:solidFill>
                  <a:srgbClr val="333399"/>
                </a:solidFill>
                <a:latin typeface="+mn-lt"/>
              </a:rPr>
              <a:t> NHFML-PFF </a:t>
            </a:r>
            <a:r>
              <a:rPr lang="en-US" sz="1100" dirty="0" err="1">
                <a:solidFill>
                  <a:srgbClr val="333399"/>
                </a:solidFill>
                <a:latin typeface="+mn-lt"/>
              </a:rPr>
              <a:t>DynaCool</a:t>
            </a:r>
            <a:r>
              <a:rPr lang="en-US" sz="1100" dirty="0">
                <a:solidFill>
                  <a:srgbClr val="333399"/>
                </a:solidFill>
                <a:latin typeface="+mn-lt"/>
              </a:rPr>
              <a:t> PPMS. </a:t>
            </a:r>
          </a:p>
          <a:p>
            <a:r>
              <a:rPr lang="en-US" sz="1100" b="1" dirty="0">
                <a:solidFill>
                  <a:srgbClr val="333399"/>
                </a:solidFill>
                <a:latin typeface="+mn-lt"/>
              </a:rPr>
              <a:t>Citation</a:t>
            </a:r>
            <a:r>
              <a:rPr lang="en-US" sz="1100" dirty="0">
                <a:solidFill>
                  <a:srgbClr val="333399"/>
                </a:solidFill>
                <a:latin typeface="+mn-lt"/>
              </a:rPr>
              <a:t>: </a:t>
            </a:r>
            <a:r>
              <a:rPr lang="en-US" sz="1100" i="0" u="none" strike="noStrike" baseline="0" dirty="0">
                <a:solidFill>
                  <a:srgbClr val="333399"/>
                </a:solidFill>
                <a:latin typeface="+mn-lt"/>
              </a:rPr>
              <a:t>Du, F.; Balakirev, F.F.; Minkov, V.S.; Smith, G.A.; </a:t>
            </a:r>
            <a:r>
              <a:rPr lang="en-US" sz="1100" i="0" u="none" strike="noStrike" baseline="0" dirty="0" err="1">
                <a:solidFill>
                  <a:srgbClr val="333399"/>
                </a:solidFill>
                <a:latin typeface="+mn-lt"/>
              </a:rPr>
              <a:t>Maiorov</a:t>
            </a:r>
            <a:r>
              <a:rPr lang="en-US" sz="1100" i="0" u="none" strike="noStrike" baseline="0" dirty="0">
                <a:solidFill>
                  <a:srgbClr val="333399"/>
                </a:solidFill>
                <a:latin typeface="+mn-lt"/>
              </a:rPr>
              <a:t>, B.A.; Kong, P.P.; Drozdov, A.P.; </a:t>
            </a:r>
            <a:r>
              <a:rPr lang="en-US" sz="1100" i="0" u="none" strike="noStrike" baseline="0" dirty="0" err="1">
                <a:solidFill>
                  <a:srgbClr val="333399"/>
                </a:solidFill>
                <a:latin typeface="+mn-lt"/>
              </a:rPr>
              <a:t>Eremets</a:t>
            </a:r>
            <a:r>
              <a:rPr lang="en-US" sz="1100" i="0" u="none" strike="noStrike" baseline="0" dirty="0">
                <a:solidFill>
                  <a:srgbClr val="333399"/>
                </a:solidFill>
                <a:latin typeface="+mn-lt"/>
              </a:rPr>
              <a:t>, M.I.; Du, F.; Balakirev, F.F.; Minkov, V.S.; Smith, G.A.; </a:t>
            </a:r>
            <a:r>
              <a:rPr lang="en-US" sz="1100" i="0" u="none" strike="noStrike" baseline="0" dirty="0" err="1">
                <a:solidFill>
                  <a:srgbClr val="333399"/>
                </a:solidFill>
                <a:latin typeface="+mn-lt"/>
              </a:rPr>
              <a:t>Maiorov</a:t>
            </a:r>
            <a:r>
              <a:rPr lang="en-US" sz="1100" i="0" u="none" strike="noStrike" baseline="0" dirty="0">
                <a:solidFill>
                  <a:srgbClr val="333399"/>
                </a:solidFill>
                <a:latin typeface="+mn-lt"/>
              </a:rPr>
              <a:t>, B.A.; Kong, P.P.; Drozdov, A.P.; </a:t>
            </a:r>
            <a:r>
              <a:rPr lang="en-US" sz="1100" i="0" u="none" strike="noStrike" baseline="0" dirty="0" err="1">
                <a:solidFill>
                  <a:srgbClr val="333399"/>
                </a:solidFill>
                <a:latin typeface="+mn-lt"/>
              </a:rPr>
              <a:t>Eremets</a:t>
            </a:r>
            <a:r>
              <a:rPr lang="en-US" sz="1100" i="0" u="none" strike="noStrike" baseline="0" dirty="0">
                <a:solidFill>
                  <a:srgbClr val="333399"/>
                </a:solidFill>
                <a:latin typeface="+mn-lt"/>
              </a:rPr>
              <a:t>, M.I., Tunneling Spectroscopy at Megabar Pressures: Determination of the Superconducting Gap in Sulfur, Physical Review Letters, 133, 036002 (2024) doi.org/10.1103/PhysRevLett.133.036002</a:t>
            </a:r>
            <a:endParaRPr lang="en-US" sz="1100" dirty="0">
              <a:solidFill>
                <a:srgbClr val="333399"/>
              </a:solidFill>
              <a:latin typeface="+mn-lt"/>
            </a:endParaRPr>
          </a:p>
        </p:txBody>
      </p:sp>
      <p:sp>
        <p:nvSpPr>
          <p:cNvPr id="23" name="Text Box 28">
            <a:extLst>
              <a:ext uri="{FF2B5EF4-FFF2-40B4-BE49-F238E27FC236}">
                <a16:creationId xmlns:a16="http://schemas.microsoft.com/office/drawing/2014/main" id="{980A9067-3B96-453B-9ECF-96A6CF06F970}"/>
              </a:ext>
            </a:extLst>
          </p:cNvPr>
          <p:cNvSpPr txBox="1">
            <a:spLocks noChangeArrowheads="1"/>
          </p:cNvSpPr>
          <p:nvPr/>
        </p:nvSpPr>
        <p:spPr bwMode="auto">
          <a:xfrm>
            <a:off x="0" y="1274366"/>
            <a:ext cx="5895976" cy="4278094"/>
          </a:xfrm>
          <a:prstGeom prst="rect">
            <a:avLst/>
          </a:prstGeom>
          <a:noFill/>
          <a:ln w="9525">
            <a:noFill/>
            <a:miter lim="800000"/>
            <a:headEnd/>
            <a:tailEnd/>
          </a:ln>
        </p:spPr>
        <p:txBody>
          <a:bodyPr wrap="square">
            <a:spAutoFit/>
          </a:bodyPr>
          <a:lstStyle/>
          <a:p>
            <a:pPr algn="just"/>
            <a:r>
              <a:rPr lang="en-US" sz="1200" dirty="0"/>
              <a:t>The application of high pressures enables precise tuning of a system´s free energy, leading to novel behaviors that are otherwise unattainable. Elemental sulfur is one such system: under 0.9 Mbar it undergoes an insulator-to-metal transition and becomes a superconductor upon cooling. However, the high-pressure conditions generated within small diamond anvil cells significantly restrict the range of techniques available to characterize many superconducting properties of these materials.</a:t>
            </a:r>
          </a:p>
          <a:p>
            <a:pPr algn="just"/>
            <a:r>
              <a:rPr lang="en-US" sz="500" dirty="0"/>
              <a:t>  </a:t>
            </a:r>
          </a:p>
          <a:p>
            <a:pPr algn="just"/>
            <a:endParaRPr lang="en-US" sz="500" dirty="0"/>
          </a:p>
          <a:p>
            <a:pPr algn="just"/>
            <a:r>
              <a:rPr lang="en-US" sz="1200" dirty="0"/>
              <a:t>Researchers at the Max-Planck Institute for Chemistry, in collaboration with the National High Magnetic Facility at the Los Alamos National Laboratory, have pioneered tunneling spectroscopy measurements at high pressures up to 1.6 Mbar in diamond anvil cells. This significantly extends the pressure range from the previously reported 0.03 Mbar. For the first time, the researchers directly observed a superconducting gap tunneling spectra under extreme pressures and applied magnetic fields by measuring differential conductance (Fig. 1).</a:t>
            </a:r>
          </a:p>
          <a:p>
            <a:pPr algn="just"/>
            <a:endParaRPr lang="en-US" sz="500" dirty="0"/>
          </a:p>
          <a:p>
            <a:pPr algn="just"/>
            <a:endParaRPr lang="en-US" sz="500" dirty="0"/>
          </a:p>
          <a:p>
            <a:pPr algn="just"/>
            <a:r>
              <a:rPr lang="en-US" sz="1200" dirty="0"/>
              <a:t>This is a critical advancement, as many superconductors, both conventional and unconventional, exhibit enhanced performance under applied pressure. Additionally, the highest known critical transition temperature of superconductivity belong to hydrogen-rich compounds – a family that only exists under similarly high-pressure conditions. These techniques will enable further characterization of their superconducting properties, paving the way for the design and understanding of future superconductors.</a:t>
            </a:r>
          </a:p>
        </p:txBody>
      </p:sp>
    </p:spTree>
    <p:extLst>
      <p:ext uri="{BB962C8B-B14F-4D97-AF65-F5344CB8AC3E}">
        <p14:creationId xmlns:p14="http://schemas.microsoft.com/office/powerpoint/2010/main" val="25296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5970311" y="1253507"/>
            <a:ext cx="6133705" cy="4589327"/>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5" name="Text Box 62">
            <a:extLst>
              <a:ext uri="{FF2B5EF4-FFF2-40B4-BE49-F238E27FC236}">
                <a16:creationId xmlns:a16="http://schemas.microsoft.com/office/drawing/2014/main" id="{3F8EF0F4-CA1E-E89B-8847-9DBB796E23FF}"/>
              </a:ext>
            </a:extLst>
          </p:cNvPr>
          <p:cNvSpPr txBox="1">
            <a:spLocks noChangeArrowheads="1"/>
          </p:cNvSpPr>
          <p:nvPr/>
        </p:nvSpPr>
        <p:spPr bwMode="auto">
          <a:xfrm>
            <a:off x="80010" y="42336"/>
            <a:ext cx="10019258" cy="1115690"/>
          </a:xfrm>
          <a:prstGeom prst="rect">
            <a:avLst/>
          </a:prstGeom>
          <a:noFill/>
          <a:ln w="9525">
            <a:noFill/>
            <a:miter lim="800000"/>
            <a:headEnd/>
            <a:tailEnd/>
          </a:ln>
        </p:spPr>
        <p:txBody>
          <a:bodyPr wrap="square">
            <a:spAutoFit/>
          </a:bodyPr>
          <a:lstStyle/>
          <a:p>
            <a:pPr>
              <a:spcBef>
                <a:spcPts val="0"/>
              </a:spcBef>
            </a:pPr>
            <a:r>
              <a:rPr lang="en-US" sz="1400" b="1" dirty="0"/>
              <a:t>Taking Tunneling Spectroscopy to new Extremes: Revealing Superconducting Symmetries in Sulfur at Ultra High Pressures</a:t>
            </a:r>
            <a:endParaRPr lang="en-US" sz="1400" dirty="0"/>
          </a:p>
          <a:p>
            <a:pPr>
              <a:spcBef>
                <a:spcPts val="0"/>
              </a:spcBef>
            </a:pPr>
            <a:r>
              <a:rPr lang="en-US" sz="1100" dirty="0">
                <a:hlinkClick r:id="rId8"/>
              </a:rPr>
              <a:t>F. Du</a:t>
            </a:r>
            <a:r>
              <a:rPr lang="en-US" sz="1100" baseline="30000" dirty="0"/>
              <a:t>1</a:t>
            </a:r>
            <a:r>
              <a:rPr lang="en-US" sz="1100" dirty="0"/>
              <a:t>, </a:t>
            </a:r>
            <a:r>
              <a:rPr lang="en-US" sz="1100" dirty="0">
                <a:hlinkClick r:id="rId9"/>
              </a:rPr>
              <a:t>F. F. Balakirev</a:t>
            </a:r>
            <a:r>
              <a:rPr lang="en-US" sz="1100" baseline="30000" dirty="0"/>
              <a:t>2</a:t>
            </a:r>
            <a:r>
              <a:rPr lang="en-US" sz="1100" dirty="0"/>
              <a:t>, </a:t>
            </a:r>
            <a:r>
              <a:rPr lang="en-US" sz="1100" dirty="0">
                <a:hlinkClick r:id="rId10"/>
              </a:rPr>
              <a:t>V. S. Minkov</a:t>
            </a:r>
            <a:r>
              <a:rPr lang="en-US" sz="1100" baseline="30000" dirty="0"/>
              <a:t>1</a:t>
            </a:r>
            <a:r>
              <a:rPr lang="en-US" sz="1100" dirty="0"/>
              <a:t>, </a:t>
            </a:r>
            <a:r>
              <a:rPr lang="en-US" sz="1100" dirty="0">
                <a:hlinkClick r:id="rId11"/>
              </a:rPr>
              <a:t>G. A. Smith</a:t>
            </a:r>
            <a:r>
              <a:rPr lang="en-US" sz="1100" baseline="30000" dirty="0"/>
              <a:t>2</a:t>
            </a:r>
            <a:r>
              <a:rPr lang="en-US" sz="1100" dirty="0"/>
              <a:t>, </a:t>
            </a:r>
            <a:r>
              <a:rPr lang="en-US" sz="1100" dirty="0">
                <a:hlinkClick r:id="rId12"/>
              </a:rPr>
              <a:t>B. Maiorov</a:t>
            </a:r>
            <a:r>
              <a:rPr lang="en-US" sz="1100" baseline="30000" dirty="0"/>
              <a:t>2</a:t>
            </a:r>
            <a:r>
              <a:rPr lang="en-US" sz="1100" dirty="0">
                <a:hlinkClick r:id="rId13"/>
              </a:rPr>
              <a:t>, P. P. Kong</a:t>
            </a:r>
            <a:r>
              <a:rPr lang="en-US" sz="1100" baseline="30000" dirty="0"/>
              <a:t>1</a:t>
            </a:r>
            <a:r>
              <a:rPr lang="en-US" sz="1100" dirty="0"/>
              <a:t>, </a:t>
            </a:r>
            <a:r>
              <a:rPr lang="en-US" sz="1100" dirty="0">
                <a:hlinkClick r:id="rId14"/>
              </a:rPr>
              <a:t>A. P. Drozdov</a:t>
            </a:r>
            <a:r>
              <a:rPr lang="en-US" sz="1100" baseline="30000" dirty="0"/>
              <a:t>1</a:t>
            </a:r>
            <a:r>
              <a:rPr lang="en-US" sz="1100" dirty="0"/>
              <a:t>, and </a:t>
            </a:r>
            <a:r>
              <a:rPr lang="en-US" sz="1100" dirty="0">
                <a:hlinkClick r:id="rId15"/>
              </a:rPr>
              <a:t>M. I. Eremets</a:t>
            </a:r>
            <a:r>
              <a:rPr lang="en-US" sz="1100" baseline="30000" dirty="0"/>
              <a:t>1</a:t>
            </a:r>
          </a:p>
          <a:p>
            <a:pPr>
              <a:spcBef>
                <a:spcPts val="0"/>
              </a:spcBef>
            </a:pPr>
            <a:r>
              <a:rPr lang="en-US" sz="1100" b="1" dirty="0">
                <a:solidFill>
                  <a:srgbClr val="0033CC"/>
                </a:solidFill>
              </a:rPr>
              <a:t>1 Max Planck Institute for Chemistry, Mainz; 2. National High Magnetic Field Laboratory, Los Alamos National Laboratory, Los Alamos</a:t>
            </a:r>
            <a:endParaRPr lang="en-US" sz="1050" b="1" dirty="0">
              <a:solidFill>
                <a:srgbClr val="0033CC"/>
              </a:solidFill>
            </a:endParaRPr>
          </a:p>
          <a:p>
            <a:pPr>
              <a:spcBef>
                <a:spcPts val="0"/>
              </a:spcBef>
            </a:pPr>
            <a:r>
              <a:rPr lang="en-US" sz="600" b="1" dirty="0">
                <a:solidFill>
                  <a:srgbClr val="0033CC"/>
                </a:solidFill>
              </a:rPr>
              <a:t> </a:t>
            </a:r>
          </a:p>
          <a:p>
            <a:pPr>
              <a:spcBef>
                <a:spcPts val="0"/>
              </a:spcBef>
            </a:pPr>
            <a:r>
              <a:rPr lang="en-US" sz="1050" b="1" dirty="0"/>
              <a:t>Funding Grants:</a:t>
            </a:r>
            <a:r>
              <a:rPr lang="en-US" sz="1050" dirty="0"/>
              <a:t> </a:t>
            </a:r>
            <a:r>
              <a:rPr lang="en-US" sz="1050" dirty="0">
                <a:latin typeface="+mn-lt"/>
              </a:rPr>
              <a:t>K.M. Amm (NSF DMR-2128556); F.F. Balakirev (LANL 20220299ER)</a:t>
            </a:r>
            <a:endParaRPr lang="en-US" sz="1050" b="1" dirty="0">
              <a:solidFill>
                <a:srgbClr val="0033CC"/>
              </a:solidFill>
            </a:endParaRPr>
          </a:p>
        </p:txBody>
      </p:sp>
      <p:sp>
        <p:nvSpPr>
          <p:cNvPr id="8" name="Text Box 28">
            <a:extLst>
              <a:ext uri="{FF2B5EF4-FFF2-40B4-BE49-F238E27FC236}">
                <a16:creationId xmlns:a16="http://schemas.microsoft.com/office/drawing/2014/main" id="{B5478E76-B81A-D29B-65A0-C3FB199BE1EA}"/>
              </a:ext>
            </a:extLst>
          </p:cNvPr>
          <p:cNvSpPr txBox="1">
            <a:spLocks noChangeArrowheads="1"/>
          </p:cNvSpPr>
          <p:nvPr/>
        </p:nvSpPr>
        <p:spPr bwMode="auto">
          <a:xfrm>
            <a:off x="110243" y="1191519"/>
            <a:ext cx="5895978" cy="4485843"/>
          </a:xfrm>
          <a:prstGeom prst="rect">
            <a:avLst/>
          </a:prstGeom>
          <a:noFill/>
          <a:ln w="9525">
            <a:noFill/>
            <a:miter lim="800000"/>
            <a:headEnd/>
            <a:tailEnd/>
          </a:ln>
        </p:spPr>
        <p:txBody>
          <a:bodyPr wrap="square">
            <a:spAutoFit/>
          </a:bodyPr>
          <a:lstStyle/>
          <a:p>
            <a:r>
              <a:rPr lang="en-US" sz="1150" b="1" dirty="0">
                <a:solidFill>
                  <a:srgbClr val="000000"/>
                </a:solidFill>
                <a:latin typeface="+mn-lt"/>
              </a:rPr>
              <a:t>What is the finding? </a:t>
            </a:r>
          </a:p>
          <a:p>
            <a:r>
              <a:rPr lang="en-US" sz="1200" dirty="0"/>
              <a:t>Scientists from the Max-Planck Institute and the National High Magnetic Field Laboratory made an exciting discovery by using a technique called tunneling spectroscopy under extremely high pressures </a:t>
            </a:r>
            <a:r>
              <a:rPr lang="en-US" sz="1200" dirty="0">
                <a:latin typeface="+mn-lt"/>
              </a:rPr>
              <a:t>for the very first time. </a:t>
            </a:r>
            <a:r>
              <a:rPr lang="en-US" sz="1200" dirty="0"/>
              <a:t>They measured how certain materials – in this case Elemental sulfur - become superconductors, meaning they allow electricity to flow without resistance. By cooling the materials under pressure, they observed the exact energy levels at which electrical resistance disappeared, showing the transition to a superconducting state. (Fig. 1).</a:t>
            </a:r>
          </a:p>
          <a:p>
            <a:endParaRPr lang="en-US" sz="1150" dirty="0">
              <a:latin typeface="+mn-lt"/>
            </a:endParaRPr>
          </a:p>
          <a:p>
            <a:r>
              <a:rPr lang="en-US" sz="1150" b="1" dirty="0">
                <a:solidFill>
                  <a:srgbClr val="000000"/>
                </a:solidFill>
                <a:latin typeface="+mn-lt"/>
              </a:rPr>
              <a:t>Why is this important? </a:t>
            </a:r>
            <a:endParaRPr lang="en-US" sz="1150" dirty="0">
              <a:solidFill>
                <a:srgbClr val="000000"/>
              </a:solidFill>
              <a:latin typeface="+mn-lt"/>
            </a:endParaRPr>
          </a:p>
          <a:p>
            <a:r>
              <a:rPr lang="en-US" sz="1200" dirty="0"/>
              <a:t>This discovery is important because many materials show improved superconducting properties, like working at higher temperatures and in stronger magnetic fields, when exposed to high pressure. Some materials, like hydrides, which hold the record for the highest superconducting temperatures, only become superconductors under extremely high pressure (over 1 million times atmospheric pressure). This study gives scientists a way to </a:t>
            </a:r>
            <a:r>
              <a:rPr lang="en-US" sz="1200" dirty="0">
                <a:latin typeface="+mn-lt"/>
              </a:rPr>
              <a:t>explore these materials´ properties in detail for the first time</a:t>
            </a:r>
            <a:r>
              <a:rPr lang="en-US" sz="1200" dirty="0"/>
              <a:t>, helping to design better superconductors in the future. </a:t>
            </a:r>
          </a:p>
          <a:p>
            <a:endParaRPr lang="en-US" sz="1150" b="1" dirty="0">
              <a:solidFill>
                <a:srgbClr val="000000"/>
              </a:solidFill>
              <a:latin typeface="+mn-lt"/>
            </a:endParaRPr>
          </a:p>
          <a:p>
            <a:r>
              <a:rPr lang="en-US" sz="1150" b="1" dirty="0">
                <a:solidFill>
                  <a:srgbClr val="000000"/>
                </a:solidFill>
                <a:latin typeface="+mn-lt"/>
              </a:rPr>
              <a:t>Why did this research need the </a:t>
            </a:r>
            <a:r>
              <a:rPr lang="en-US" sz="1150" b="1" dirty="0" err="1">
                <a:solidFill>
                  <a:srgbClr val="000000"/>
                </a:solidFill>
                <a:latin typeface="+mn-lt"/>
              </a:rPr>
              <a:t>MagLab</a:t>
            </a:r>
            <a:r>
              <a:rPr lang="en-US" sz="1150" b="1" dirty="0">
                <a:solidFill>
                  <a:srgbClr val="000000"/>
                </a:solidFill>
                <a:latin typeface="+mn-lt"/>
              </a:rPr>
              <a:t>?</a:t>
            </a:r>
            <a:r>
              <a:rPr lang="en-US" sz="1150" b="1" dirty="0">
                <a:latin typeface="+mn-lt"/>
              </a:rPr>
              <a:t> </a:t>
            </a:r>
            <a:r>
              <a:rPr lang="en-US" sz="1150" b="1" dirty="0">
                <a:solidFill>
                  <a:srgbClr val="000000"/>
                </a:solidFill>
                <a:latin typeface="+mn-lt"/>
              </a:rPr>
              <a:t> </a:t>
            </a:r>
          </a:p>
          <a:p>
            <a:r>
              <a:rPr lang="en-US" sz="1200" dirty="0"/>
              <a:t>Scientists at the </a:t>
            </a:r>
            <a:r>
              <a:rPr lang="en-US" sz="1200" dirty="0" err="1"/>
              <a:t>MagLab</a:t>
            </a:r>
            <a:r>
              <a:rPr lang="en-US" sz="1200" dirty="0"/>
              <a:t> created new tools and methods to study superconductors under much higher pressures than ever before—up to 1.6 million atmospheres, compared to the previous limit of 3,000 atmospheres. This breakthrough brings research closer to pressures found near the Earth's core, pushing the boundaries of superconducting research in extreme conditions.</a:t>
            </a:r>
          </a:p>
        </p:txBody>
      </p:sp>
      <p:sp>
        <p:nvSpPr>
          <p:cNvPr id="9" name="Text Box 28">
            <a:extLst>
              <a:ext uri="{FF2B5EF4-FFF2-40B4-BE49-F238E27FC236}">
                <a16:creationId xmlns:a16="http://schemas.microsoft.com/office/drawing/2014/main" id="{5C12640B-89CD-22A2-BABE-417994F50636}"/>
              </a:ext>
            </a:extLst>
          </p:cNvPr>
          <p:cNvSpPr txBox="1">
            <a:spLocks noChangeArrowheads="1"/>
          </p:cNvSpPr>
          <p:nvPr/>
        </p:nvSpPr>
        <p:spPr bwMode="auto">
          <a:xfrm>
            <a:off x="5934076" y="5081877"/>
            <a:ext cx="6181723" cy="769441"/>
          </a:xfrm>
          <a:prstGeom prst="rect">
            <a:avLst/>
          </a:prstGeom>
          <a:noFill/>
          <a:ln w="9525">
            <a:noFill/>
            <a:miter lim="800000"/>
            <a:headEnd/>
            <a:tailEnd/>
          </a:ln>
        </p:spPr>
        <p:txBody>
          <a:bodyPr wrap="square">
            <a:spAutoFit/>
          </a:bodyPr>
          <a:lstStyle/>
          <a:p>
            <a:pPr algn="just"/>
            <a:r>
              <a:rPr lang="en-US" sz="1100" dirty="0"/>
              <a:t>Figure 1. </a:t>
            </a:r>
            <a:r>
              <a:rPr lang="en-US" sz="1100" b="1" dirty="0"/>
              <a:t>a</a:t>
            </a:r>
            <a:r>
              <a:rPr lang="en-US" sz="1100" dirty="0"/>
              <a:t>, A change of differential conductance occurs in response to applied voltage. The drop that forms near 0 mV is due to the opening of the superconducting gap. Vertical spectra are offset by increasing magnetic fields values shown on the right. </a:t>
            </a:r>
            <a:r>
              <a:rPr lang="en-US" sz="1100" b="1" dirty="0"/>
              <a:t>b</a:t>
            </a:r>
            <a:r>
              <a:rPr lang="en-US" sz="1100" dirty="0"/>
              <a:t>, The tunneling circuit formed on the tip of the diamond anvil press.</a:t>
            </a:r>
            <a:endParaRPr lang="en-US" sz="1200" dirty="0"/>
          </a:p>
        </p:txBody>
      </p:sp>
      <p:pic>
        <p:nvPicPr>
          <p:cNvPr id="11" name="Picture 10">
            <a:extLst>
              <a:ext uri="{FF2B5EF4-FFF2-40B4-BE49-F238E27FC236}">
                <a16:creationId xmlns:a16="http://schemas.microsoft.com/office/drawing/2014/main" id="{D334AD36-40AA-0A03-6649-A31C4BEFFAEA}"/>
              </a:ext>
            </a:extLst>
          </p:cNvPr>
          <p:cNvPicPr>
            <a:picLocks noChangeAspect="1"/>
          </p:cNvPicPr>
          <p:nvPr/>
        </p:nvPicPr>
        <p:blipFill rotWithShape="1">
          <a:blip r:embed="rId16"/>
          <a:srcRect l="6573" t="1401" r="1762"/>
          <a:stretch/>
        </p:blipFill>
        <p:spPr>
          <a:xfrm>
            <a:off x="7808066" y="1354295"/>
            <a:ext cx="4263691" cy="3601145"/>
          </a:xfrm>
          <a:prstGeom prst="rect">
            <a:avLst/>
          </a:prstGeom>
        </p:spPr>
      </p:pic>
      <p:pic>
        <p:nvPicPr>
          <p:cNvPr id="15" name="Picture 14">
            <a:extLst>
              <a:ext uri="{FF2B5EF4-FFF2-40B4-BE49-F238E27FC236}">
                <a16:creationId xmlns:a16="http://schemas.microsoft.com/office/drawing/2014/main" id="{4A7B3289-06EB-1051-CD69-307F771536C2}"/>
              </a:ext>
            </a:extLst>
          </p:cNvPr>
          <p:cNvPicPr>
            <a:picLocks noChangeAspect="1"/>
          </p:cNvPicPr>
          <p:nvPr/>
        </p:nvPicPr>
        <p:blipFill>
          <a:blip r:embed="rId17"/>
          <a:stretch>
            <a:fillRect/>
          </a:stretch>
        </p:blipFill>
        <p:spPr>
          <a:xfrm>
            <a:off x="6044281" y="1379943"/>
            <a:ext cx="1715574" cy="3621770"/>
          </a:xfrm>
          <a:prstGeom prst="rect">
            <a:avLst/>
          </a:prstGeom>
        </p:spPr>
      </p:pic>
      <p:sp>
        <p:nvSpPr>
          <p:cNvPr id="10" name="Text Box 28">
            <a:extLst>
              <a:ext uri="{FF2B5EF4-FFF2-40B4-BE49-F238E27FC236}">
                <a16:creationId xmlns:a16="http://schemas.microsoft.com/office/drawing/2014/main" id="{150B5CE3-0006-2532-9F33-080026091585}"/>
              </a:ext>
            </a:extLst>
          </p:cNvPr>
          <p:cNvSpPr txBox="1">
            <a:spLocks noChangeArrowheads="1"/>
          </p:cNvSpPr>
          <p:nvPr/>
        </p:nvSpPr>
        <p:spPr bwMode="auto">
          <a:xfrm>
            <a:off x="38099" y="5663758"/>
            <a:ext cx="12192000" cy="769441"/>
          </a:xfrm>
          <a:prstGeom prst="rect">
            <a:avLst/>
          </a:prstGeom>
          <a:noFill/>
          <a:ln w="9525">
            <a:noFill/>
            <a:miter lim="800000"/>
            <a:headEnd/>
            <a:tailEnd/>
          </a:ln>
        </p:spPr>
        <p:txBody>
          <a:bodyPr wrap="square">
            <a:spAutoFit/>
          </a:bodyPr>
          <a:lstStyle/>
          <a:p>
            <a:r>
              <a:rPr lang="en-US" sz="1100" b="1" dirty="0">
                <a:solidFill>
                  <a:srgbClr val="333399"/>
                </a:solidFill>
                <a:latin typeface="+mn-lt"/>
              </a:rPr>
              <a:t>Facilities and instrumentation used: </a:t>
            </a:r>
            <a:r>
              <a:rPr lang="en-US" sz="1100" dirty="0">
                <a:solidFill>
                  <a:srgbClr val="333399"/>
                </a:solidFill>
                <a:latin typeface="+mn-lt"/>
              </a:rPr>
              <a:t> NHFML-PFF </a:t>
            </a:r>
            <a:r>
              <a:rPr lang="en-US" sz="1100" dirty="0" err="1">
                <a:solidFill>
                  <a:srgbClr val="333399"/>
                </a:solidFill>
                <a:latin typeface="+mn-lt"/>
              </a:rPr>
              <a:t>DynaCool</a:t>
            </a:r>
            <a:r>
              <a:rPr lang="en-US" sz="1100" dirty="0">
                <a:solidFill>
                  <a:srgbClr val="333399"/>
                </a:solidFill>
                <a:latin typeface="+mn-lt"/>
              </a:rPr>
              <a:t> PPMS. </a:t>
            </a:r>
          </a:p>
          <a:p>
            <a:r>
              <a:rPr lang="en-US" sz="1100" b="1" dirty="0">
                <a:solidFill>
                  <a:srgbClr val="333399"/>
                </a:solidFill>
                <a:latin typeface="+mn-lt"/>
              </a:rPr>
              <a:t>Citation</a:t>
            </a:r>
            <a:r>
              <a:rPr lang="en-US" sz="1100" dirty="0">
                <a:solidFill>
                  <a:srgbClr val="333399"/>
                </a:solidFill>
                <a:latin typeface="+mn-lt"/>
              </a:rPr>
              <a:t>: </a:t>
            </a:r>
            <a:r>
              <a:rPr lang="en-US" sz="1100" i="0" u="none" strike="noStrike" baseline="0" dirty="0">
                <a:solidFill>
                  <a:srgbClr val="333399"/>
                </a:solidFill>
                <a:latin typeface="+mn-lt"/>
              </a:rPr>
              <a:t>Du, F.; Balakirev, F.F.; Minkov, V.S.; Smith, G.A.; </a:t>
            </a:r>
            <a:r>
              <a:rPr lang="en-US" sz="1100" i="0" u="none" strike="noStrike" baseline="0" dirty="0" err="1">
                <a:solidFill>
                  <a:srgbClr val="333399"/>
                </a:solidFill>
                <a:latin typeface="+mn-lt"/>
              </a:rPr>
              <a:t>Maiorov</a:t>
            </a:r>
            <a:r>
              <a:rPr lang="en-US" sz="1100" i="0" u="none" strike="noStrike" baseline="0" dirty="0">
                <a:solidFill>
                  <a:srgbClr val="333399"/>
                </a:solidFill>
                <a:latin typeface="+mn-lt"/>
              </a:rPr>
              <a:t>, B.A.; Kong, P.P.; Drozdov, A.P.; </a:t>
            </a:r>
            <a:r>
              <a:rPr lang="en-US" sz="1100" i="0" u="none" strike="noStrike" baseline="0" dirty="0" err="1">
                <a:solidFill>
                  <a:srgbClr val="333399"/>
                </a:solidFill>
                <a:latin typeface="+mn-lt"/>
              </a:rPr>
              <a:t>Eremets</a:t>
            </a:r>
            <a:r>
              <a:rPr lang="en-US" sz="1100" i="0" u="none" strike="noStrike" baseline="0" dirty="0">
                <a:solidFill>
                  <a:srgbClr val="333399"/>
                </a:solidFill>
                <a:latin typeface="+mn-lt"/>
              </a:rPr>
              <a:t>, M.I.; Du, F.; Balakirev, F.F.; Minkov, V.S.; Smith, G.A.; </a:t>
            </a:r>
            <a:r>
              <a:rPr lang="en-US" sz="1100" i="0" u="none" strike="noStrike" baseline="0" dirty="0" err="1">
                <a:solidFill>
                  <a:srgbClr val="333399"/>
                </a:solidFill>
                <a:latin typeface="+mn-lt"/>
              </a:rPr>
              <a:t>Maiorov</a:t>
            </a:r>
            <a:r>
              <a:rPr lang="en-US" sz="1100" i="0" u="none" strike="noStrike" baseline="0" dirty="0">
                <a:solidFill>
                  <a:srgbClr val="333399"/>
                </a:solidFill>
                <a:latin typeface="+mn-lt"/>
              </a:rPr>
              <a:t>, B.A.; Kong, P.P.; Drozdov, A.P.; </a:t>
            </a:r>
            <a:r>
              <a:rPr lang="en-US" sz="1100" i="0" u="none" strike="noStrike" baseline="0" dirty="0" err="1">
                <a:solidFill>
                  <a:srgbClr val="333399"/>
                </a:solidFill>
                <a:latin typeface="+mn-lt"/>
              </a:rPr>
              <a:t>Eremets</a:t>
            </a:r>
            <a:r>
              <a:rPr lang="en-US" sz="1100" i="0" u="none" strike="noStrike" baseline="0" dirty="0">
                <a:solidFill>
                  <a:srgbClr val="333399"/>
                </a:solidFill>
                <a:latin typeface="+mn-lt"/>
              </a:rPr>
              <a:t>, M.I., Tunneling Spectroscopy at Megabar Pressures: Determination of the Superconducting Gap in Sulfur, Physical Review Letters, 133, 036002 (2024) doi.org/10.1103/PhysRevLett.133.036002</a:t>
            </a:r>
            <a:endParaRPr lang="en-US" sz="1100" dirty="0">
              <a:solidFill>
                <a:srgbClr val="333399"/>
              </a:solidFill>
              <a:latin typeface="+mn-lt"/>
            </a:endParaRPr>
          </a:p>
        </p:txBody>
      </p:sp>
    </p:spTree>
    <p:extLst>
      <p:ext uri="{BB962C8B-B14F-4D97-AF65-F5344CB8AC3E}">
        <p14:creationId xmlns:p14="http://schemas.microsoft.com/office/powerpoint/2010/main" val="52595045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D4A44D-2072-4215-8361-B8820565152A}">
  <ds:schemaRefs>
    <ds:schemaRef ds:uri="http://schemas.microsoft.com/sharepoint/v3/contenttype/forms"/>
  </ds:schemaRefs>
</ds:datastoreItem>
</file>

<file path=customXml/itemProps2.xml><?xml version="1.0" encoding="utf-8"?>
<ds:datastoreItem xmlns:ds="http://schemas.openxmlformats.org/officeDocument/2006/customXml" ds:itemID="{6E0E518B-07B0-4AB1-9564-F419FD27117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49C69F4-45BE-4B54-AA72-084CE65FEA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a36450eb-db06-42a7-8d1b-026719f701e3}" enabled="0" method="" siteId="{a36450eb-db06-42a7-8d1b-026719f701e3}" removed="1"/>
</clbl:labelList>
</file>

<file path=docProps/app.xml><?xml version="1.0" encoding="utf-8"?>
<Properties xmlns="http://schemas.openxmlformats.org/officeDocument/2006/extended-properties" xmlns:vt="http://schemas.openxmlformats.org/officeDocument/2006/docPropsVTypes">
  <TotalTime>5931</TotalTime>
  <Words>1095</Words>
  <Application>Microsoft Office PowerPoint</Application>
  <PresentationFormat>Widescreen</PresentationFormat>
  <Paragraphs>33</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139</cp:revision>
  <cp:lastPrinted>2019-07-16T13:07:28Z</cp:lastPrinted>
  <dcterms:created xsi:type="dcterms:W3CDTF">2004-08-07T03:10:56Z</dcterms:created>
  <dcterms:modified xsi:type="dcterms:W3CDTF">2024-11-12T22:24:14Z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