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74" autoAdjust="0"/>
    <p:restoredTop sz="95322" autoAdjust="0"/>
  </p:normalViewPr>
  <p:slideViewPr>
    <p:cSldViewPr snapToGrid="0">
      <p:cViewPr varScale="1">
        <p:scale>
          <a:sx n="94" d="100"/>
          <a:sy n="94" d="100"/>
        </p:scale>
        <p:origin x="655"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F2992-10D9-63B4-34E2-7CF77547529A}"/>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AA9BC6E9-7891-9525-6465-82744F40B428}"/>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18FACE64-B04C-97E2-C57E-70C2480F85C9}"/>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CAB7B82C-6A24-C6E9-D100-87F999E24ED6}"/>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12151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doi.org/10.1038/s41467-024-52350-1"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doi.org/10.1038/s41467-024-5235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0685" y="1290849"/>
            <a:ext cx="5798899" cy="4339650"/>
          </a:xfrm>
          <a:prstGeom prst="rect">
            <a:avLst/>
          </a:prstGeom>
          <a:noFill/>
          <a:ln w="9525">
            <a:noFill/>
            <a:miter lim="800000"/>
            <a:headEnd/>
            <a:tailEnd/>
          </a:ln>
        </p:spPr>
        <p:txBody>
          <a:bodyPr wrap="square">
            <a:spAutoFit/>
          </a:bodyPr>
          <a:lstStyle/>
          <a:p>
            <a:r>
              <a:rPr lang="en-US" sz="1200" dirty="0"/>
              <a:t>The nodal-line semiconductor Mn</a:t>
            </a:r>
            <a:r>
              <a:rPr lang="en-US" sz="1200" baseline="-25000" dirty="0"/>
              <a:t>3</a:t>
            </a:r>
            <a:r>
              <a:rPr lang="en-US" sz="1200" dirty="0"/>
              <a:t>Si</a:t>
            </a:r>
            <a:r>
              <a:rPr lang="en-US" sz="1200" baseline="-25000" dirty="0"/>
              <a:t>2</a:t>
            </a:r>
            <a:r>
              <a:rPr lang="en-US" sz="1200" dirty="0"/>
              <a:t>Te</a:t>
            </a:r>
            <a:r>
              <a:rPr lang="en-US" sz="1200" baseline="-25000" dirty="0"/>
              <a:t>6</a:t>
            </a:r>
            <a:r>
              <a:rPr lang="en-US" sz="1200" dirty="0"/>
              <a:t> is generating excitement in the materials science/condensed matter physics communities due to the recent discovery of a field-driven insulator-to-metal transition with accompanying colossal magnetoresistance as well as</a:t>
            </a:r>
            <a:r>
              <a:rPr lang="en-US" sz="1200" i="1" dirty="0"/>
              <a:t> evidence for a new type of quantum state involving chiral orbital currents. </a:t>
            </a:r>
            <a:r>
              <a:rPr lang="en-US" sz="1200" dirty="0"/>
              <a:t>Strikingly, these qualities persist even in the absence of traditional Jahn-Teller distortions and double-exchange mechanisms, raising questions about exactly how and why magnetoresistance occurs along with conjecture as to the likely signatures of loop currents.</a:t>
            </a:r>
          </a:p>
          <a:p>
            <a:endParaRPr lang="en-US" sz="1200" dirty="0"/>
          </a:p>
          <a:p>
            <a:r>
              <a:rPr lang="en-US" sz="1200" dirty="0"/>
              <a:t>In this work, </a:t>
            </a:r>
            <a:r>
              <a:rPr lang="en-US" sz="1200" dirty="0" err="1"/>
              <a:t>MagLab</a:t>
            </a:r>
            <a:r>
              <a:rPr lang="en-US" sz="1200" dirty="0"/>
              <a:t> users measured the infrared response of Mn</a:t>
            </a:r>
            <a:r>
              <a:rPr lang="en-US" sz="1200" baseline="-25000" dirty="0"/>
              <a:t>3</a:t>
            </a:r>
            <a:r>
              <a:rPr lang="en-US" sz="1200" dirty="0"/>
              <a:t>Si</a:t>
            </a:r>
            <a:r>
              <a:rPr lang="en-US" sz="1200" baseline="-25000" dirty="0"/>
              <a:t>2</a:t>
            </a:r>
            <a:r>
              <a:rPr lang="en-US" sz="1200" dirty="0"/>
              <a:t>Te</a:t>
            </a:r>
            <a:r>
              <a:rPr lang="en-US" sz="1200" baseline="-25000" dirty="0"/>
              <a:t>6 </a:t>
            </a:r>
            <a:r>
              <a:rPr lang="en-US" sz="1200" dirty="0"/>
              <a:t>across the magnetic ordering and field-induced insulator-to-metal transitions in order to explore  colossal magnetoresistance in the absence of Jahn-Teller and double-exchange interactions. Rather than becoming a traditional metal with screened phonons, the field-driven insulator-to-metal transition leads to a weakly metallic state with localized carriers. The spectral data were fit using a percolation model which envisions ”droplets” of metallicity embedded in an insulating matrix and the results provide evidence for electronic inhomogeneity and phase separation (droplets) in the material. Modeling also reveals a frequency-dependent threshold field for carriers contributing to colossal magnetoresistance which we discuss in terms of polaron formation, chiral orbital currents, and short-range spin fluctuations. These findings enhance the understanding of insulator-to-metal transitions in new settings and open the door to the design of unconventional colossal </a:t>
            </a:r>
            <a:r>
              <a:rPr lang="en-US" sz="1200" dirty="0" err="1"/>
              <a:t>magnetoresistive</a:t>
            </a:r>
            <a:r>
              <a:rPr lang="en-US" sz="1200" dirty="0"/>
              <a:t> materials.</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798899" y="1316050"/>
            <a:ext cx="6305117" cy="4255415"/>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47191" y="5748732"/>
            <a:ext cx="12144809"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This research was conducted in the 17.5 Tesla, 52 mm Bore Magnet (SCM 3) at the DC Field Facility. </a:t>
            </a:r>
          </a:p>
          <a:p>
            <a:r>
              <a:rPr lang="en-US" sz="1100" b="1" dirty="0">
                <a:solidFill>
                  <a:srgbClr val="333399"/>
                </a:solidFill>
              </a:rPr>
              <a:t>Citation: </a:t>
            </a:r>
            <a:r>
              <a:rPr lang="en-US" sz="1100" b="0" i="0" dirty="0">
                <a:solidFill>
                  <a:srgbClr val="333399"/>
                </a:solidFill>
                <a:effectLst/>
                <a:latin typeface="arial" panose="020B0604020202020204" pitchFamily="34" charset="0"/>
              </a:rPr>
              <a:t>Gu, Y.; Smith, K.; Saha, A.; De, C.; Won, C.; Zhang, Y.; Lin, L.; Cheong, S.; </a:t>
            </a:r>
            <a:r>
              <a:rPr lang="en-US" sz="1100" b="0" i="0" dirty="0" err="1">
                <a:solidFill>
                  <a:srgbClr val="333399"/>
                </a:solidFill>
                <a:effectLst/>
                <a:latin typeface="arial" panose="020B0604020202020204" pitchFamily="34" charset="0"/>
              </a:rPr>
              <a:t>Haule</a:t>
            </a:r>
            <a:r>
              <a:rPr lang="en-US" sz="1100" b="0" i="0" dirty="0">
                <a:solidFill>
                  <a:srgbClr val="333399"/>
                </a:solidFill>
                <a:effectLst/>
                <a:latin typeface="arial" panose="020B0604020202020204" pitchFamily="34" charset="0"/>
              </a:rPr>
              <a:t>, K.; Ozerov, M.; Birol, T.; Homes, C.; </a:t>
            </a:r>
            <a:r>
              <a:rPr lang="en-US" sz="1100" b="0" i="0" dirty="0" err="1">
                <a:solidFill>
                  <a:srgbClr val="333399"/>
                </a:solidFill>
                <a:effectLst/>
                <a:latin typeface="arial" panose="020B0604020202020204" pitchFamily="34" charset="0"/>
              </a:rPr>
              <a:t>Dagotto</a:t>
            </a:r>
            <a:r>
              <a:rPr lang="en-US" sz="1100" b="0" i="0" dirty="0">
                <a:solidFill>
                  <a:srgbClr val="333399"/>
                </a:solidFill>
                <a:effectLst/>
                <a:latin typeface="arial" panose="020B0604020202020204" pitchFamily="34" charset="0"/>
              </a:rPr>
              <a:t>, E.; Musfeldt, J., </a:t>
            </a:r>
            <a:r>
              <a:rPr lang="en-US" sz="1100" b="0" i="1" dirty="0">
                <a:solidFill>
                  <a:srgbClr val="333399"/>
                </a:solidFill>
                <a:effectLst/>
                <a:latin typeface="arial" panose="020B0604020202020204" pitchFamily="34" charset="0"/>
              </a:rPr>
              <a:t>Unconventional insulator-to-metal phase transition in Mn3Si2Te6,</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Communications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15</a:t>
            </a:r>
            <a:r>
              <a:rPr lang="en-US" sz="1100" b="0" i="0" dirty="0">
                <a:solidFill>
                  <a:srgbClr val="333399"/>
                </a:solidFill>
                <a:effectLst/>
                <a:latin typeface="arial" panose="020B0604020202020204" pitchFamily="34" charset="0"/>
              </a:rPr>
              <a:t>, 8104 (2024)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doi.org/10.1038/s41467-024-52350-1</a:t>
            </a:r>
            <a:endParaRPr lang="en-US" sz="11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138604" y="-8010"/>
            <a:ext cx="9521072" cy="1161857"/>
          </a:xfrm>
          <a:prstGeom prst="rect">
            <a:avLst/>
          </a:prstGeom>
          <a:noFill/>
          <a:ln w="9525">
            <a:noFill/>
            <a:miter lim="800000"/>
            <a:headEnd/>
            <a:tailEnd/>
          </a:ln>
        </p:spPr>
        <p:txBody>
          <a:bodyPr wrap="square">
            <a:spAutoFit/>
          </a:bodyPr>
          <a:lstStyle/>
          <a:p>
            <a:pPr>
              <a:spcBef>
                <a:spcPts val="0"/>
              </a:spcBef>
            </a:pPr>
            <a:r>
              <a:rPr lang="en-US" sz="1600" b="1" dirty="0"/>
              <a:t>Unconventional insulator-to-metal phase transition in Mn</a:t>
            </a:r>
            <a:r>
              <a:rPr lang="en-US" sz="1600" b="1" baseline="-25000" dirty="0"/>
              <a:t>3</a:t>
            </a:r>
            <a:r>
              <a:rPr lang="en-US" sz="1600" b="1" dirty="0"/>
              <a:t>Si</a:t>
            </a:r>
            <a:r>
              <a:rPr lang="en-US" sz="1600" b="1" baseline="-25000" dirty="0"/>
              <a:t>2</a:t>
            </a:r>
            <a:r>
              <a:rPr lang="en-US" sz="1600" b="1" dirty="0"/>
              <a:t>Te</a:t>
            </a:r>
            <a:r>
              <a:rPr lang="en-US" sz="1600" b="1" baseline="-25000" dirty="0"/>
              <a:t>6</a:t>
            </a:r>
            <a:endParaRPr lang="en-US" sz="600" baseline="-25000" dirty="0"/>
          </a:p>
          <a:p>
            <a:pPr>
              <a:spcBef>
                <a:spcPts val="0"/>
              </a:spcBef>
            </a:pPr>
            <a:r>
              <a:rPr lang="en-US" sz="1100" dirty="0"/>
              <a:t>Yanhong Gu</a:t>
            </a:r>
            <a:r>
              <a:rPr lang="en-US" sz="1100" baseline="30000" dirty="0"/>
              <a:t>1</a:t>
            </a:r>
            <a:r>
              <a:rPr lang="en-US" sz="1100" dirty="0"/>
              <a:t>, Kevin A. Smith</a:t>
            </a:r>
            <a:r>
              <a:rPr lang="en-US" sz="1100" baseline="30000" dirty="0"/>
              <a:t>1</a:t>
            </a:r>
            <a:r>
              <a:rPr lang="en-US" sz="1100" dirty="0"/>
              <a:t>, </a:t>
            </a:r>
            <a:r>
              <a:rPr lang="en-US" sz="1100" dirty="0" err="1"/>
              <a:t>Amartyajyoti</a:t>
            </a:r>
            <a:r>
              <a:rPr lang="en-US" sz="1100" dirty="0"/>
              <a:t> Saha</a:t>
            </a:r>
            <a:r>
              <a:rPr lang="en-US" sz="1100" baseline="30000" dirty="0"/>
              <a:t>2</a:t>
            </a:r>
            <a:r>
              <a:rPr lang="en-US" sz="1100" dirty="0"/>
              <a:t>, Chandan De</a:t>
            </a:r>
            <a:r>
              <a:rPr lang="en-US" sz="1100" baseline="30000" dirty="0"/>
              <a:t>3</a:t>
            </a:r>
            <a:r>
              <a:rPr lang="en-US" sz="1100" dirty="0"/>
              <a:t>, Choong-jae Won</a:t>
            </a:r>
            <a:r>
              <a:rPr lang="en-US" sz="1100" baseline="30000" dirty="0"/>
              <a:t>3</a:t>
            </a:r>
            <a:r>
              <a:rPr lang="en-US" sz="1100" dirty="0"/>
              <a:t>, Yang Zhang</a:t>
            </a:r>
            <a:r>
              <a:rPr lang="en-US" sz="1100" baseline="30000" dirty="0"/>
              <a:t>1</a:t>
            </a:r>
            <a:r>
              <a:rPr lang="en-US" sz="1100" dirty="0"/>
              <a:t>, Ling-Fang Lin</a:t>
            </a:r>
            <a:r>
              <a:rPr lang="en-US" sz="1100" baseline="30000" dirty="0"/>
              <a:t>1</a:t>
            </a:r>
            <a:r>
              <a:rPr lang="en-US" sz="1100" dirty="0"/>
              <a:t>, Sang-Wook Cheong</a:t>
            </a:r>
            <a:r>
              <a:rPr lang="en-US" sz="1100" baseline="30000" dirty="0"/>
              <a:t>3,4</a:t>
            </a:r>
            <a:r>
              <a:rPr lang="en-US" sz="1100" dirty="0"/>
              <a:t>, Kristjan Haule</a:t>
            </a:r>
            <a:r>
              <a:rPr lang="en-US" sz="1100" baseline="30000" dirty="0"/>
              <a:t>4</a:t>
            </a:r>
            <a:r>
              <a:rPr lang="en-US" sz="1100" dirty="0"/>
              <a:t>, Mykhaylo Ozerov</a:t>
            </a:r>
            <a:r>
              <a:rPr lang="en-US" sz="1100" baseline="30000" dirty="0"/>
              <a:t>5</a:t>
            </a:r>
            <a:r>
              <a:rPr lang="en-US" sz="1100" dirty="0"/>
              <a:t>, Turan Birol</a:t>
            </a:r>
            <a:r>
              <a:rPr lang="en-US" sz="1100" baseline="30000" dirty="0"/>
              <a:t>2</a:t>
            </a:r>
            <a:r>
              <a:rPr lang="en-US" sz="1100" dirty="0"/>
              <a:t>, Christopher Homes</a:t>
            </a:r>
            <a:r>
              <a:rPr lang="en-US" sz="1100" baseline="30000" dirty="0"/>
              <a:t>6</a:t>
            </a:r>
            <a:r>
              <a:rPr lang="en-US" sz="1100" dirty="0"/>
              <a:t>, Elbio Dagotto</a:t>
            </a:r>
            <a:r>
              <a:rPr lang="en-US" sz="1100" baseline="30000" dirty="0"/>
              <a:t>1</a:t>
            </a:r>
            <a:r>
              <a:rPr lang="en-US" sz="1100" dirty="0"/>
              <a:t>, Janice L. Musfeldt</a:t>
            </a:r>
            <a:r>
              <a:rPr lang="en-US" sz="1100" baseline="30000" dirty="0"/>
              <a:t>1</a:t>
            </a:r>
            <a:r>
              <a:rPr lang="en-US" sz="1100" dirty="0"/>
              <a:t> </a:t>
            </a:r>
          </a:p>
          <a:p>
            <a:pPr marL="228600" indent="-228600">
              <a:spcBef>
                <a:spcPts val="0"/>
              </a:spcBef>
              <a:buAutoNum type="arabicPeriod"/>
            </a:pPr>
            <a:r>
              <a:rPr lang="en-US" sz="1050" b="1" dirty="0">
                <a:solidFill>
                  <a:srgbClr val="0033CC"/>
                </a:solidFill>
              </a:rPr>
              <a:t>University of Tennessee; 2. University of Minnesota; 3. Pohang University of Science and Technology; 4. Rutgers University; 5. National High Magnetic Field Laboratory; 6. Brookhaven National Laboratory</a:t>
            </a:r>
            <a:endParaRPr lang="en-US" sz="600" b="1" dirty="0">
              <a:solidFill>
                <a:srgbClr val="0033CC"/>
              </a:solidFill>
            </a:endParaRPr>
          </a:p>
          <a:p>
            <a:pPr>
              <a:spcBef>
                <a:spcPts val="0"/>
              </a:spcBef>
            </a:pPr>
            <a:r>
              <a:rPr lang="en-US" sz="1050" b="1" dirty="0"/>
              <a:t>Funding Grants:</a:t>
            </a:r>
            <a:r>
              <a:rPr lang="en-US" sz="1050" dirty="0"/>
              <a:t> DoE, BES, PBM (DE-SC00023144); </a:t>
            </a:r>
            <a:r>
              <a:rPr lang="en-US" sz="1050" dirty="0">
                <a:latin typeface="+mn-lt"/>
              </a:rPr>
              <a:t>K. Amm (NSF DMR-2128556</a:t>
            </a:r>
            <a:r>
              <a:rPr lang="en-US" sz="1050" dirty="0"/>
              <a:t>) </a:t>
            </a:r>
            <a:endParaRPr lang="en-US" sz="1050" b="1"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8" name="TextBox 17">
            <a:extLst>
              <a:ext uri="{FF2B5EF4-FFF2-40B4-BE49-F238E27FC236}">
                <a16:creationId xmlns:a16="http://schemas.microsoft.com/office/drawing/2014/main" id="{55072FF8-2607-EC73-AAC8-ABA0FB5BA21D}"/>
              </a:ext>
            </a:extLst>
          </p:cNvPr>
          <p:cNvSpPr txBox="1"/>
          <p:nvPr/>
        </p:nvSpPr>
        <p:spPr>
          <a:xfrm>
            <a:off x="10099230" y="1891830"/>
            <a:ext cx="1962406" cy="3046988"/>
          </a:xfrm>
          <a:prstGeom prst="rect">
            <a:avLst/>
          </a:prstGeom>
          <a:noFill/>
        </p:spPr>
        <p:txBody>
          <a:bodyPr wrap="square" rtlCol="0">
            <a:spAutoFit/>
          </a:bodyPr>
          <a:lstStyle/>
          <a:p>
            <a:pPr algn="just"/>
            <a:r>
              <a:rPr lang="en-US" sz="1200" dirty="0"/>
              <a:t>(a) Reflectance ratios of Mn</a:t>
            </a:r>
            <a:r>
              <a:rPr lang="en-US" sz="1200" baseline="-25000" dirty="0"/>
              <a:t>3</a:t>
            </a:r>
            <a:r>
              <a:rPr lang="en-US" sz="1200" dirty="0"/>
              <a:t>Si</a:t>
            </a:r>
            <a:r>
              <a:rPr lang="en-US" sz="1200" baseline="-25000" dirty="0"/>
              <a:t>2</a:t>
            </a:r>
            <a:r>
              <a:rPr lang="en-US" sz="1200" dirty="0"/>
              <a:t>Te</a:t>
            </a:r>
            <a:r>
              <a:rPr lang="en-US" sz="1200" baseline="-25000" dirty="0"/>
              <a:t>6</a:t>
            </a:r>
            <a:r>
              <a:rPr lang="en-US" sz="1200" dirty="0"/>
              <a:t> as a function of magnetic field at 5.5 K. The appearance of new features at high fields is entirely due to changes in the electronic background and is almost totally decoupled from the lattice. (b) Crystal structure showing two distinct Mn sites. (c) Percolation threshold as a function of frequency, obtained from percolation model fits.</a:t>
            </a:r>
          </a:p>
        </p:txBody>
      </p:sp>
      <p:pic>
        <p:nvPicPr>
          <p:cNvPr id="20" name="Picture 19">
            <a:extLst>
              <a:ext uri="{FF2B5EF4-FFF2-40B4-BE49-F238E27FC236}">
                <a16:creationId xmlns:a16="http://schemas.microsoft.com/office/drawing/2014/main" id="{74C43D0F-2342-DBAD-2041-CECC37347135}"/>
              </a:ext>
            </a:extLst>
          </p:cNvPr>
          <p:cNvPicPr>
            <a:picLocks noChangeAspect="1"/>
          </p:cNvPicPr>
          <p:nvPr/>
        </p:nvPicPr>
        <p:blipFill>
          <a:blip r:embed="rId9"/>
          <a:stretch>
            <a:fillRect/>
          </a:stretch>
        </p:blipFill>
        <p:spPr>
          <a:xfrm>
            <a:off x="5812412" y="1356838"/>
            <a:ext cx="4314426" cy="4205200"/>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14F4C-EBC4-0799-F861-4E8C70871B59}"/>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1C32B6C4-8B72-CE06-9EF0-705AB6741CB9}"/>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D628D594-C4AA-A1DC-F19A-6F159DA670F9}"/>
              </a:ext>
            </a:extLst>
          </p:cNvPr>
          <p:cNvSpPr txBox="1">
            <a:spLocks noChangeArrowheads="1"/>
          </p:cNvSpPr>
          <p:nvPr/>
        </p:nvSpPr>
        <p:spPr bwMode="auto">
          <a:xfrm>
            <a:off x="20417" y="1446328"/>
            <a:ext cx="5695496" cy="3785652"/>
          </a:xfrm>
          <a:prstGeom prst="rect">
            <a:avLst/>
          </a:prstGeom>
          <a:noFill/>
          <a:ln w="9525">
            <a:noFill/>
            <a:miter lim="800000"/>
            <a:headEnd/>
            <a:tailEnd/>
          </a:ln>
        </p:spPr>
        <p:txBody>
          <a:bodyPr wrap="square">
            <a:spAutoFit/>
          </a:bodyPr>
          <a:lstStyle/>
          <a:p>
            <a:r>
              <a:rPr lang="en-US" sz="1200" b="1" dirty="0"/>
              <a:t>What is the finding? </a:t>
            </a:r>
            <a:r>
              <a:rPr lang="en-US" sz="1200" dirty="0"/>
              <a:t>Scientists used high-field infrared spectroscopy to study how a </a:t>
            </a:r>
            <a:r>
              <a:rPr lang="en-US" sz="1200" b="0" i="0" dirty="0">
                <a:effectLst/>
                <a:latin typeface="Roboto" panose="02000000000000000000" pitchFamily="2" charset="0"/>
              </a:rPr>
              <a:t>Manganese, Silicon, Tellurium compound (</a:t>
            </a:r>
            <a:r>
              <a:rPr lang="en-US" sz="1200" dirty="0" err="1"/>
              <a:t>Mn₃Si₂Te</a:t>
            </a:r>
            <a:r>
              <a:rPr lang="en-US" sz="1200" dirty="0"/>
              <a:t>₆) changes from an insulator to a metal under a magnetic field. Instead of becoming a regular metal, it forms a weak metallic state with trapped charges, revealing unique magnetic and electronic behavior.</a:t>
            </a:r>
          </a:p>
          <a:p>
            <a:endParaRPr lang="en-US" sz="1200" dirty="0">
              <a:solidFill>
                <a:srgbClr val="000000"/>
              </a:solidFill>
            </a:endParaRPr>
          </a:p>
          <a:p>
            <a:r>
              <a:rPr lang="en-US" sz="1200" b="1" dirty="0">
                <a:solidFill>
                  <a:srgbClr val="000000"/>
                </a:solidFill>
              </a:rPr>
              <a:t>Why is this important </a:t>
            </a:r>
            <a:r>
              <a:rPr lang="en-US" sz="1200" dirty="0"/>
              <a:t>This research reveals how materials switch from insulators to metals at a microscopic level, uncovering new quantum states and paving the way for designing materials with exceptional magnetoresistance. These materials have potential uses in technologies like data storage and sensors.</a:t>
            </a:r>
          </a:p>
          <a:p>
            <a:endParaRPr lang="en-US" sz="1200" dirty="0">
              <a:latin typeface="Arial" charset="0"/>
            </a:endParaRPr>
          </a:p>
          <a:p>
            <a:r>
              <a:rPr lang="en-US" sz="1200" b="1" dirty="0">
                <a:solidFill>
                  <a:srgbClr val="000000"/>
                </a:solidFill>
              </a:rPr>
              <a:t>Why did this research need the MagLab?</a:t>
            </a:r>
            <a:r>
              <a:rPr lang="en-US" sz="1200" b="1" dirty="0">
                <a:latin typeface="Arial" charset="0"/>
              </a:rPr>
              <a:t> </a:t>
            </a:r>
            <a:r>
              <a:rPr lang="en-US" sz="1200" dirty="0"/>
              <a:t> Magnetoresistance happens when a material’s resistance changes due to a magnetic field, but understanding why it happens takes a deeper look and specialized instruments and techniques. Using specialized high-field infrared measurements available at the </a:t>
            </a:r>
            <a:r>
              <a:rPr lang="en-US" sz="1200" dirty="0" err="1"/>
              <a:t>MagLab</a:t>
            </a:r>
            <a:r>
              <a:rPr lang="en-US" sz="1200" dirty="0"/>
              <a:t>, scientists were able to probe the behavior of both the crystal structure and charge carriers </a:t>
            </a:r>
            <a:r>
              <a:rPr lang="en-US" sz="1200" i="1" dirty="0"/>
              <a:t>simultaneously</a:t>
            </a:r>
            <a:r>
              <a:rPr lang="en-US" sz="1200" dirty="0"/>
              <a:t>. This was made possible by advanced optical tools developed specifically for this research.</a:t>
            </a:r>
          </a:p>
          <a:p>
            <a:endParaRPr lang="en-US" sz="1200" dirty="0">
              <a:solidFill>
                <a:srgbClr val="FF0000"/>
              </a:solidFill>
            </a:endParaRPr>
          </a:p>
        </p:txBody>
      </p:sp>
      <p:sp>
        <p:nvSpPr>
          <p:cNvPr id="2" name="AutoShape 2">
            <a:extLst>
              <a:ext uri="{FF2B5EF4-FFF2-40B4-BE49-F238E27FC236}">
                <a16:creationId xmlns:a16="http://schemas.microsoft.com/office/drawing/2014/main" id="{A4E1BEFF-D70B-08BB-93CB-310AEDB546A3}"/>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36AD0F60-8983-5394-9090-E8D20BBBDAAD}"/>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F1506644-F1C0-218B-FD53-10ADE63FE05F}"/>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6BF62A43-6236-F0ED-57C4-291D7F2409C3}"/>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506C5802-3E19-2DFE-9CB4-A2D4C702B6B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20162DE6-B5EB-3A85-D520-89E4A3EF4FF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2936F8F2-4C98-4A5A-E8D5-DE8FC59F288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5ECEA1C6-51E2-4251-7D5C-641E21F5C7F2}"/>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4" name="Text Box 62">
            <a:extLst>
              <a:ext uri="{FF2B5EF4-FFF2-40B4-BE49-F238E27FC236}">
                <a16:creationId xmlns:a16="http://schemas.microsoft.com/office/drawing/2014/main" id="{D611654F-4904-1643-0408-7C4A676D6539}"/>
              </a:ext>
            </a:extLst>
          </p:cNvPr>
          <p:cNvSpPr txBox="1">
            <a:spLocks noChangeArrowheads="1"/>
          </p:cNvSpPr>
          <p:nvPr/>
        </p:nvSpPr>
        <p:spPr bwMode="auto">
          <a:xfrm>
            <a:off x="138604" y="-8010"/>
            <a:ext cx="9521072" cy="1161857"/>
          </a:xfrm>
          <a:prstGeom prst="rect">
            <a:avLst/>
          </a:prstGeom>
          <a:noFill/>
          <a:ln w="9525">
            <a:noFill/>
            <a:miter lim="800000"/>
            <a:headEnd/>
            <a:tailEnd/>
          </a:ln>
        </p:spPr>
        <p:txBody>
          <a:bodyPr wrap="square">
            <a:spAutoFit/>
          </a:bodyPr>
          <a:lstStyle/>
          <a:p>
            <a:pPr>
              <a:spcBef>
                <a:spcPts val="0"/>
              </a:spcBef>
            </a:pPr>
            <a:r>
              <a:rPr lang="en-US" sz="1600" b="1" dirty="0"/>
              <a:t>Unconventional insulator-to-metal phase transition in Mn</a:t>
            </a:r>
            <a:r>
              <a:rPr lang="en-US" sz="1600" b="1" baseline="-25000" dirty="0"/>
              <a:t>3</a:t>
            </a:r>
            <a:r>
              <a:rPr lang="en-US" sz="1600" b="1" dirty="0"/>
              <a:t>Si</a:t>
            </a:r>
            <a:r>
              <a:rPr lang="en-US" sz="1600" b="1" baseline="-25000" dirty="0"/>
              <a:t>2</a:t>
            </a:r>
            <a:r>
              <a:rPr lang="en-US" sz="1600" b="1" dirty="0"/>
              <a:t>Te</a:t>
            </a:r>
            <a:r>
              <a:rPr lang="en-US" sz="1600" b="1" baseline="-25000" dirty="0"/>
              <a:t>6</a:t>
            </a:r>
            <a:endParaRPr lang="en-US" sz="600" baseline="-25000" dirty="0"/>
          </a:p>
          <a:p>
            <a:pPr>
              <a:spcBef>
                <a:spcPts val="0"/>
              </a:spcBef>
            </a:pPr>
            <a:r>
              <a:rPr lang="en-US" sz="1100" dirty="0"/>
              <a:t>Yanhong Gu</a:t>
            </a:r>
            <a:r>
              <a:rPr lang="en-US" sz="1100" baseline="30000" dirty="0"/>
              <a:t>1</a:t>
            </a:r>
            <a:r>
              <a:rPr lang="en-US" sz="1100" dirty="0"/>
              <a:t>, Kevin A. Smith</a:t>
            </a:r>
            <a:r>
              <a:rPr lang="en-US" sz="1100" baseline="30000" dirty="0"/>
              <a:t>1</a:t>
            </a:r>
            <a:r>
              <a:rPr lang="en-US" sz="1100" dirty="0"/>
              <a:t>, </a:t>
            </a:r>
            <a:r>
              <a:rPr lang="en-US" sz="1100" dirty="0" err="1"/>
              <a:t>Amartyajyoti</a:t>
            </a:r>
            <a:r>
              <a:rPr lang="en-US" sz="1100" dirty="0"/>
              <a:t> Saha</a:t>
            </a:r>
            <a:r>
              <a:rPr lang="en-US" sz="1100" baseline="30000" dirty="0"/>
              <a:t>2</a:t>
            </a:r>
            <a:r>
              <a:rPr lang="en-US" sz="1100" dirty="0"/>
              <a:t>, Chandan De</a:t>
            </a:r>
            <a:r>
              <a:rPr lang="en-US" sz="1100" baseline="30000" dirty="0"/>
              <a:t>3</a:t>
            </a:r>
            <a:r>
              <a:rPr lang="en-US" sz="1100" dirty="0"/>
              <a:t>, Choong-jae Won</a:t>
            </a:r>
            <a:r>
              <a:rPr lang="en-US" sz="1100" baseline="30000" dirty="0"/>
              <a:t>3</a:t>
            </a:r>
            <a:r>
              <a:rPr lang="en-US" sz="1100" dirty="0"/>
              <a:t>, Yang Zhang</a:t>
            </a:r>
            <a:r>
              <a:rPr lang="en-US" sz="1100" baseline="30000" dirty="0"/>
              <a:t>1</a:t>
            </a:r>
            <a:r>
              <a:rPr lang="en-US" sz="1100" dirty="0"/>
              <a:t>, Ling-Fang Lin</a:t>
            </a:r>
            <a:r>
              <a:rPr lang="en-US" sz="1100" baseline="30000" dirty="0"/>
              <a:t>1</a:t>
            </a:r>
            <a:r>
              <a:rPr lang="en-US" sz="1100" dirty="0"/>
              <a:t>, Sang-Wook Cheong</a:t>
            </a:r>
            <a:r>
              <a:rPr lang="en-US" sz="1100" baseline="30000" dirty="0"/>
              <a:t>3,4</a:t>
            </a:r>
            <a:r>
              <a:rPr lang="en-US" sz="1100" dirty="0"/>
              <a:t>, Kristjan Haule</a:t>
            </a:r>
            <a:r>
              <a:rPr lang="en-US" sz="1100" baseline="30000" dirty="0"/>
              <a:t>4</a:t>
            </a:r>
            <a:r>
              <a:rPr lang="en-US" sz="1100" dirty="0"/>
              <a:t>, Mykhaylo Ozerov</a:t>
            </a:r>
            <a:r>
              <a:rPr lang="en-US" sz="1100" baseline="30000" dirty="0"/>
              <a:t>5</a:t>
            </a:r>
            <a:r>
              <a:rPr lang="en-US" sz="1100" dirty="0"/>
              <a:t>, Turan Birol</a:t>
            </a:r>
            <a:r>
              <a:rPr lang="en-US" sz="1100" baseline="30000" dirty="0"/>
              <a:t>2</a:t>
            </a:r>
            <a:r>
              <a:rPr lang="en-US" sz="1100" dirty="0"/>
              <a:t>, Christopher Homes</a:t>
            </a:r>
            <a:r>
              <a:rPr lang="en-US" sz="1100" baseline="30000" dirty="0"/>
              <a:t>6</a:t>
            </a:r>
            <a:r>
              <a:rPr lang="en-US" sz="1100" dirty="0"/>
              <a:t>, Elbio Dagotto</a:t>
            </a:r>
            <a:r>
              <a:rPr lang="en-US" sz="1100" baseline="30000" dirty="0"/>
              <a:t>1</a:t>
            </a:r>
            <a:r>
              <a:rPr lang="en-US" sz="1100" dirty="0"/>
              <a:t>, Janice L. Musfeldt</a:t>
            </a:r>
            <a:r>
              <a:rPr lang="en-US" sz="1100" baseline="30000" dirty="0"/>
              <a:t>1</a:t>
            </a:r>
            <a:r>
              <a:rPr lang="en-US" sz="1100" dirty="0"/>
              <a:t> </a:t>
            </a:r>
          </a:p>
          <a:p>
            <a:pPr marL="228600" indent="-228600">
              <a:spcBef>
                <a:spcPts val="0"/>
              </a:spcBef>
              <a:buAutoNum type="arabicPeriod"/>
            </a:pPr>
            <a:r>
              <a:rPr lang="en-US" sz="1050" b="1" dirty="0">
                <a:solidFill>
                  <a:srgbClr val="0033CC"/>
                </a:solidFill>
              </a:rPr>
              <a:t>University of Tennessee; 2. University of Minnesota; 3. Pohang University of Science and Technology; 4. Rutgers University; 5. National High Magnetic Field Laboratory; 6. Brookhaven National Laboratory</a:t>
            </a:r>
            <a:endParaRPr lang="en-US" sz="600" b="1" dirty="0">
              <a:solidFill>
                <a:srgbClr val="0033CC"/>
              </a:solidFill>
            </a:endParaRPr>
          </a:p>
          <a:p>
            <a:pPr>
              <a:spcBef>
                <a:spcPts val="0"/>
              </a:spcBef>
            </a:pPr>
            <a:r>
              <a:rPr lang="en-US" sz="1050" b="1" dirty="0"/>
              <a:t>Funding Grants:</a:t>
            </a:r>
            <a:r>
              <a:rPr lang="en-US" sz="1050" dirty="0"/>
              <a:t> DoE, BES, PBM (DE-SC00023144); </a:t>
            </a:r>
            <a:r>
              <a:rPr lang="en-US" sz="1050" dirty="0">
                <a:latin typeface="+mn-lt"/>
              </a:rPr>
              <a:t>K. Amm (NSF DMR-2128556</a:t>
            </a:r>
            <a:r>
              <a:rPr lang="en-US" sz="1050" dirty="0"/>
              <a:t>) </a:t>
            </a:r>
            <a:endParaRPr lang="en-US" sz="1050" b="1" dirty="0">
              <a:solidFill>
                <a:srgbClr val="0033CC"/>
              </a:solidFill>
            </a:endParaRPr>
          </a:p>
        </p:txBody>
      </p:sp>
      <p:sp>
        <p:nvSpPr>
          <p:cNvPr id="16" name="TextBox 15">
            <a:extLst>
              <a:ext uri="{FF2B5EF4-FFF2-40B4-BE49-F238E27FC236}">
                <a16:creationId xmlns:a16="http://schemas.microsoft.com/office/drawing/2014/main" id="{1E9ADC86-1D0A-3A76-58C5-F5C2B5389ABD}"/>
              </a:ext>
            </a:extLst>
          </p:cNvPr>
          <p:cNvSpPr txBox="1"/>
          <p:nvPr/>
        </p:nvSpPr>
        <p:spPr>
          <a:xfrm>
            <a:off x="10099230" y="1891830"/>
            <a:ext cx="1962406" cy="3046988"/>
          </a:xfrm>
          <a:prstGeom prst="rect">
            <a:avLst/>
          </a:prstGeom>
          <a:noFill/>
        </p:spPr>
        <p:txBody>
          <a:bodyPr wrap="square" rtlCol="0">
            <a:spAutoFit/>
          </a:bodyPr>
          <a:lstStyle/>
          <a:p>
            <a:pPr algn="just"/>
            <a:r>
              <a:rPr lang="en-US" sz="1200" dirty="0"/>
              <a:t>(a) Reflectance ratios of Mn</a:t>
            </a:r>
            <a:r>
              <a:rPr lang="en-US" sz="1200" baseline="-25000" dirty="0"/>
              <a:t>3</a:t>
            </a:r>
            <a:r>
              <a:rPr lang="en-US" sz="1200" dirty="0"/>
              <a:t>Si</a:t>
            </a:r>
            <a:r>
              <a:rPr lang="en-US" sz="1200" baseline="-25000" dirty="0"/>
              <a:t>2</a:t>
            </a:r>
            <a:r>
              <a:rPr lang="en-US" sz="1200" dirty="0"/>
              <a:t>Te</a:t>
            </a:r>
            <a:r>
              <a:rPr lang="en-US" sz="1200" baseline="-25000" dirty="0"/>
              <a:t>6</a:t>
            </a:r>
            <a:r>
              <a:rPr lang="en-US" sz="1200" dirty="0"/>
              <a:t> as a function of magnetic field at 5.5 K. The appearance of new features at high fields is entirely due to changes in the electronic background and is almost totally decoupled from the lattice. (b) Crystal structure showing two distinct Mn sites. (c) Percolation threshold as a function of frequency, obtained from percolation model fits.</a:t>
            </a:r>
          </a:p>
        </p:txBody>
      </p:sp>
      <p:pic>
        <p:nvPicPr>
          <p:cNvPr id="17" name="Picture 16">
            <a:extLst>
              <a:ext uri="{FF2B5EF4-FFF2-40B4-BE49-F238E27FC236}">
                <a16:creationId xmlns:a16="http://schemas.microsoft.com/office/drawing/2014/main" id="{5E433F08-B20C-3702-1FDB-F380CDB9D23A}"/>
              </a:ext>
            </a:extLst>
          </p:cNvPr>
          <p:cNvPicPr>
            <a:picLocks noChangeAspect="1"/>
          </p:cNvPicPr>
          <p:nvPr/>
        </p:nvPicPr>
        <p:blipFill>
          <a:blip r:embed="rId8"/>
          <a:stretch>
            <a:fillRect/>
          </a:stretch>
        </p:blipFill>
        <p:spPr>
          <a:xfrm>
            <a:off x="5812412" y="1356838"/>
            <a:ext cx="4314426" cy="4205200"/>
          </a:xfrm>
          <a:prstGeom prst="rect">
            <a:avLst/>
          </a:prstGeom>
        </p:spPr>
      </p:pic>
      <p:sp>
        <p:nvSpPr>
          <p:cNvPr id="18" name="Rectangle 49">
            <a:extLst>
              <a:ext uri="{FF2B5EF4-FFF2-40B4-BE49-F238E27FC236}">
                <a16:creationId xmlns:a16="http://schemas.microsoft.com/office/drawing/2014/main" id="{2CDB9838-64CC-6A22-8FAB-BFB2384594BA}"/>
              </a:ext>
            </a:extLst>
          </p:cNvPr>
          <p:cNvSpPr>
            <a:spLocks noChangeArrowheads="1"/>
          </p:cNvSpPr>
          <p:nvPr/>
        </p:nvSpPr>
        <p:spPr bwMode="auto">
          <a:xfrm>
            <a:off x="5798899" y="1316050"/>
            <a:ext cx="6305117" cy="4255415"/>
          </a:xfrm>
          <a:prstGeom prst="rect">
            <a:avLst/>
          </a:prstGeom>
          <a:noFill/>
          <a:ln w="19050">
            <a:solidFill>
              <a:srgbClr val="0033CC"/>
            </a:solidFill>
            <a:miter lim="800000"/>
            <a:headEnd/>
            <a:tailEnd/>
          </a:ln>
        </p:spPr>
        <p:txBody>
          <a:bodyPr wrap="none" anchor="ctr"/>
          <a:lstStyle/>
          <a:p>
            <a:endParaRPr lang="en-US"/>
          </a:p>
        </p:txBody>
      </p:sp>
      <p:sp>
        <p:nvSpPr>
          <p:cNvPr id="5" name="Text Box 28">
            <a:extLst>
              <a:ext uri="{FF2B5EF4-FFF2-40B4-BE49-F238E27FC236}">
                <a16:creationId xmlns:a16="http://schemas.microsoft.com/office/drawing/2014/main" id="{B00EA4CB-FED2-9C10-2C5C-82BF489BB421}"/>
              </a:ext>
            </a:extLst>
          </p:cNvPr>
          <p:cNvSpPr txBox="1">
            <a:spLocks noChangeArrowheads="1"/>
          </p:cNvSpPr>
          <p:nvPr/>
        </p:nvSpPr>
        <p:spPr bwMode="auto">
          <a:xfrm>
            <a:off x="47191" y="5748732"/>
            <a:ext cx="12144809"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This research was conducted in the 17.5 Tesla, 52 mm Bore Magnet (SCM 3) at the DC Field Facility. </a:t>
            </a:r>
          </a:p>
          <a:p>
            <a:r>
              <a:rPr lang="en-US" sz="1100" b="1" dirty="0">
                <a:solidFill>
                  <a:srgbClr val="333399"/>
                </a:solidFill>
              </a:rPr>
              <a:t>Citation: </a:t>
            </a:r>
            <a:r>
              <a:rPr lang="en-US" sz="1100" b="0" i="0" dirty="0">
                <a:solidFill>
                  <a:srgbClr val="333399"/>
                </a:solidFill>
                <a:effectLst/>
                <a:latin typeface="arial" panose="020B0604020202020204" pitchFamily="34" charset="0"/>
              </a:rPr>
              <a:t>Gu, Y.; Smith, K.; Saha, A.; De, C.; Won, C.; Zhang, Y.; Lin, L.; Cheong, S.; </a:t>
            </a:r>
            <a:r>
              <a:rPr lang="en-US" sz="1100" b="0" i="0" dirty="0" err="1">
                <a:solidFill>
                  <a:srgbClr val="333399"/>
                </a:solidFill>
                <a:effectLst/>
                <a:latin typeface="arial" panose="020B0604020202020204" pitchFamily="34" charset="0"/>
              </a:rPr>
              <a:t>Haule</a:t>
            </a:r>
            <a:r>
              <a:rPr lang="en-US" sz="1100" b="0" i="0" dirty="0">
                <a:solidFill>
                  <a:srgbClr val="333399"/>
                </a:solidFill>
                <a:effectLst/>
                <a:latin typeface="arial" panose="020B0604020202020204" pitchFamily="34" charset="0"/>
              </a:rPr>
              <a:t>, K.; Ozerov, M.; Birol, T.; Homes, C.; </a:t>
            </a:r>
            <a:r>
              <a:rPr lang="en-US" sz="1100" b="0" i="0" dirty="0" err="1">
                <a:solidFill>
                  <a:srgbClr val="333399"/>
                </a:solidFill>
                <a:effectLst/>
                <a:latin typeface="arial" panose="020B0604020202020204" pitchFamily="34" charset="0"/>
              </a:rPr>
              <a:t>Dagotto</a:t>
            </a:r>
            <a:r>
              <a:rPr lang="en-US" sz="1100" b="0" i="0" dirty="0">
                <a:solidFill>
                  <a:srgbClr val="333399"/>
                </a:solidFill>
                <a:effectLst/>
                <a:latin typeface="arial" panose="020B0604020202020204" pitchFamily="34" charset="0"/>
              </a:rPr>
              <a:t>, E.; Musfeldt, J., </a:t>
            </a:r>
            <a:r>
              <a:rPr lang="en-US" sz="1100" b="0" i="1" dirty="0">
                <a:solidFill>
                  <a:srgbClr val="333399"/>
                </a:solidFill>
                <a:effectLst/>
                <a:latin typeface="arial" panose="020B0604020202020204" pitchFamily="34" charset="0"/>
              </a:rPr>
              <a:t>Unconventional insulator-to-metal phase transition in Mn3Si2Te6,</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Communications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15</a:t>
            </a:r>
            <a:r>
              <a:rPr lang="en-US" sz="1100" b="0" i="0" dirty="0">
                <a:solidFill>
                  <a:srgbClr val="333399"/>
                </a:solidFill>
                <a:effectLst/>
                <a:latin typeface="arial" panose="020B0604020202020204" pitchFamily="34" charset="0"/>
              </a:rPr>
              <a:t>, 8104 (2024)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doi.org/10.1038/s41467-024-52350-1</a:t>
            </a:r>
            <a:endParaRPr lang="en-US" sz="1100" dirty="0">
              <a:solidFill>
                <a:srgbClr val="333399"/>
              </a:solidFill>
            </a:endParaRPr>
          </a:p>
        </p:txBody>
      </p:sp>
    </p:spTree>
    <p:extLst>
      <p:ext uri="{BB962C8B-B14F-4D97-AF65-F5344CB8AC3E}">
        <p14:creationId xmlns:p14="http://schemas.microsoft.com/office/powerpoint/2010/main" val="114716488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641B2B-4A5D-46BB-9DE1-45AD776785F4}">
  <ds:schemaRefs>
    <ds:schemaRef ds:uri="http://schemas.microsoft.com/sharepoint/v3/contenttype/forms"/>
  </ds:schemaRefs>
</ds:datastoreItem>
</file>

<file path=customXml/itemProps2.xml><?xml version="1.0" encoding="utf-8"?>
<ds:datastoreItem xmlns:ds="http://schemas.openxmlformats.org/officeDocument/2006/customXml" ds:itemID="{C33A5B4B-177C-4A68-9B0E-1773E49F1870}">
  <ds:schemaRefs>
    <ds:schemaRef ds:uri="http://schemas.microsoft.com/office/2006/documentManagement/types"/>
    <ds:schemaRef ds:uri="http://schemas.openxmlformats.org/package/2006/metadata/core-properties"/>
    <ds:schemaRef ds:uri="dadad298-2df9-4984-95e3-f6f23ee06f9a"/>
    <ds:schemaRef ds:uri="http://www.w3.org/XML/1998/namespace"/>
    <ds:schemaRef ds:uri="http://purl.org/dc/terms/"/>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EDBE016D-ADDA-48CC-A995-3E1F1828F0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24369</TotalTime>
  <Words>999</Words>
  <Application>Microsoft Office PowerPoint</Application>
  <PresentationFormat>Widescreen</PresentationFormat>
  <Paragraphs>24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Roboto</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171</cp:revision>
  <cp:lastPrinted>2019-07-16T13:07:28Z</cp:lastPrinted>
  <dcterms:created xsi:type="dcterms:W3CDTF">2004-08-07T03:10:56Z</dcterms:created>
  <dcterms:modified xsi:type="dcterms:W3CDTF">2024-12-11T20:19:30Z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