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1" r:id="rId5"/>
    <p:sldId id="262" r:id="rId6"/>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4184"/>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02" autoAdjust="0"/>
    <p:restoredTop sz="77835" autoAdjust="0"/>
  </p:normalViewPr>
  <p:slideViewPr>
    <p:cSldViewPr snapToGrid="0">
      <p:cViewPr varScale="1">
        <p:scale>
          <a:sx n="85" d="100"/>
          <a:sy n="85" d="100"/>
        </p:scale>
        <p:origin x="690" y="9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ke Toth" userId="fc9b2c11-e170-4011-bad7-c90a72072e25" providerId="ADAL" clId="{44D09DDB-6C94-4126-B012-80D80D4C17BD}"/>
    <pc:docChg chg="modSld">
      <pc:chgData name="Anke Toth" userId="fc9b2c11-e170-4011-bad7-c90a72072e25" providerId="ADAL" clId="{44D09DDB-6C94-4126-B012-80D80D4C17BD}" dt="2024-11-08T21:35:32.051" v="0" actId="6549"/>
      <pc:docMkLst>
        <pc:docMk/>
      </pc:docMkLst>
      <pc:sldChg chg="modNotesTx">
        <pc:chgData name="Anke Toth" userId="fc9b2c11-e170-4011-bad7-c90a72072e25" providerId="ADAL" clId="{44D09DDB-6C94-4126-B012-80D80D4C17BD}" dt="2024-11-08T21:35:32.051" v="0" actId="6549"/>
        <pc:sldMkLst>
          <pc:docMk/>
          <pc:sldMk cId="3345844908" sldId="261"/>
        </pc:sldMkLst>
      </pc:sldChg>
    </pc:docChg>
  </pc:docChgLst>
  <pc:docChgLst>
    <pc:chgData name="Anke Toth" userId="fc9b2c11-e170-4011-bad7-c90a72072e25" providerId="ADAL" clId="{9334CFFA-E032-40E8-9AE6-6D2708FA8B16}"/>
    <pc:docChg chg="modSld">
      <pc:chgData name="Anke Toth" userId="fc9b2c11-e170-4011-bad7-c90a72072e25" providerId="ADAL" clId="{9334CFFA-E032-40E8-9AE6-6D2708FA8B16}" dt="2024-11-22T21:44:51.211" v="0" actId="6549"/>
      <pc:docMkLst>
        <pc:docMk/>
      </pc:docMkLst>
      <pc:sldChg chg="modNotesTx">
        <pc:chgData name="Anke Toth" userId="fc9b2c11-e170-4011-bad7-c90a72072e25" providerId="ADAL" clId="{9334CFFA-E032-40E8-9AE6-6D2708FA8B16}" dt="2024-11-22T21:44:51.211" v="0" actId="6549"/>
        <pc:sldMkLst>
          <pc:docMk/>
          <pc:sldMk cId="1563768588" sldId="262"/>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30808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image" Target="../media/image7.jpg"/></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9" name="Line 42"/>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sp>
        <p:nvSpPr>
          <p:cNvPr id="10" name="Text Box 28"/>
          <p:cNvSpPr txBox="1">
            <a:spLocks noChangeArrowheads="1"/>
          </p:cNvSpPr>
          <p:nvPr/>
        </p:nvSpPr>
        <p:spPr bwMode="auto">
          <a:xfrm>
            <a:off x="0" y="6127385"/>
            <a:ext cx="9883774" cy="261610"/>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DC Magnet User Facility, Inclusive Excellence &amp; Civility Committee.</a:t>
            </a:r>
          </a:p>
        </p:txBody>
      </p:sp>
      <p:pic>
        <p:nvPicPr>
          <p:cNvPr id="12" name="Picture 11" descr="NSF logo.jpg"/>
          <p:cNvPicPr>
            <a:picLocks noChangeAspect="1"/>
          </p:cNvPicPr>
          <p:nvPr/>
        </p:nvPicPr>
        <p:blipFill>
          <a:blip r:embed="rId3" cstate="print"/>
          <a:stretch>
            <a:fillRect/>
          </a:stretch>
        </p:blipFill>
        <p:spPr>
          <a:xfrm>
            <a:off x="10099268" y="78134"/>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65254"/>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Rectangle 6">
            <a:extLst>
              <a:ext uri="{FF2B5EF4-FFF2-40B4-BE49-F238E27FC236}">
                <a16:creationId xmlns:a16="http://schemas.microsoft.com/office/drawing/2014/main" id="{BF2C8B72-8144-FA46-C0E5-687D2397FF7F}"/>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6A88BDDE-A2E8-0BC7-D1F0-19B0C1F78C07}"/>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4" name="Picture 3">
            <a:extLst>
              <a:ext uri="{FF2B5EF4-FFF2-40B4-BE49-F238E27FC236}">
                <a16:creationId xmlns:a16="http://schemas.microsoft.com/office/drawing/2014/main" id="{0452B22E-6CD8-5864-C868-7CADE22E1AF4}"/>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6" name="Picture 5">
            <a:extLst>
              <a:ext uri="{FF2B5EF4-FFF2-40B4-BE49-F238E27FC236}">
                <a16:creationId xmlns:a16="http://schemas.microsoft.com/office/drawing/2014/main" id="{68C13120-7F50-DE28-2EF5-35AA50FA99B7}"/>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grpSp>
        <p:nvGrpSpPr>
          <p:cNvPr id="5" name="Group 4">
            <a:extLst>
              <a:ext uri="{FF2B5EF4-FFF2-40B4-BE49-F238E27FC236}">
                <a16:creationId xmlns:a16="http://schemas.microsoft.com/office/drawing/2014/main" id="{14CE480E-68F2-410B-8ED4-90A4B92F8A0D}"/>
              </a:ext>
            </a:extLst>
          </p:cNvPr>
          <p:cNvGrpSpPr/>
          <p:nvPr/>
        </p:nvGrpSpPr>
        <p:grpSpPr>
          <a:xfrm>
            <a:off x="7151298" y="1249851"/>
            <a:ext cx="4952717" cy="5527986"/>
            <a:chOff x="7151298" y="1249851"/>
            <a:chExt cx="4952717" cy="5527986"/>
          </a:xfrm>
        </p:grpSpPr>
        <p:sp>
          <p:nvSpPr>
            <p:cNvPr id="8" name="Rectangle 49">
              <a:extLst>
                <a:ext uri="{FF2B5EF4-FFF2-40B4-BE49-F238E27FC236}">
                  <a16:creationId xmlns:a16="http://schemas.microsoft.com/office/drawing/2014/main" id="{F3D321D1-849E-C0F1-AEB4-E7AFAC711943}"/>
                </a:ext>
              </a:extLst>
            </p:cNvPr>
            <p:cNvSpPr>
              <a:spLocks noChangeArrowheads="1"/>
            </p:cNvSpPr>
            <p:nvPr/>
          </p:nvSpPr>
          <p:spPr bwMode="auto">
            <a:xfrm>
              <a:off x="7151298" y="1249851"/>
              <a:ext cx="4952717" cy="5109702"/>
            </a:xfrm>
            <a:prstGeom prst="rect">
              <a:avLst/>
            </a:prstGeom>
            <a:noFill/>
            <a:ln w="19050">
              <a:solidFill>
                <a:srgbClr val="0033CC"/>
              </a:solidFill>
              <a:miter lim="800000"/>
              <a:headEnd/>
              <a:tailEnd/>
            </a:ln>
          </p:spPr>
          <p:txBody>
            <a:bodyPr wrap="none" anchor="ctr"/>
            <a:lstStyle/>
            <a:p>
              <a:endParaRPr lang="en-US"/>
            </a:p>
          </p:txBody>
        </p:sp>
        <p:pic>
          <p:nvPicPr>
            <p:cNvPr id="9" name="Picture 8">
              <a:extLst>
                <a:ext uri="{FF2B5EF4-FFF2-40B4-BE49-F238E27FC236}">
                  <a16:creationId xmlns:a16="http://schemas.microsoft.com/office/drawing/2014/main" id="{AA73E8F3-706D-81AE-DBBA-2FBBA1658B76}"/>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grpSp>
          <p:nvGrpSpPr>
            <p:cNvPr id="15" name="Group 14">
              <a:extLst>
                <a:ext uri="{FF2B5EF4-FFF2-40B4-BE49-F238E27FC236}">
                  <a16:creationId xmlns:a16="http://schemas.microsoft.com/office/drawing/2014/main" id="{B4469A9D-6955-4518-69A9-2E501DBE0B93}"/>
                </a:ext>
              </a:extLst>
            </p:cNvPr>
            <p:cNvGrpSpPr/>
            <p:nvPr/>
          </p:nvGrpSpPr>
          <p:grpSpPr>
            <a:xfrm>
              <a:off x="7293808" y="1349246"/>
              <a:ext cx="4651868" cy="3200346"/>
              <a:chOff x="7339202" y="1469910"/>
              <a:chExt cx="4651868" cy="3200346"/>
            </a:xfrm>
          </p:grpSpPr>
          <p:grpSp>
            <p:nvGrpSpPr>
              <p:cNvPr id="17" name="Group 16">
                <a:extLst>
                  <a:ext uri="{FF2B5EF4-FFF2-40B4-BE49-F238E27FC236}">
                    <a16:creationId xmlns:a16="http://schemas.microsoft.com/office/drawing/2014/main" id="{6051B9F3-C028-61F7-3A33-1ADC8D3066FD}"/>
                  </a:ext>
                </a:extLst>
              </p:cNvPr>
              <p:cNvGrpSpPr/>
              <p:nvPr/>
            </p:nvGrpSpPr>
            <p:grpSpPr>
              <a:xfrm>
                <a:off x="7339202" y="1469910"/>
                <a:ext cx="4623231" cy="3200346"/>
                <a:chOff x="559432" y="3146394"/>
                <a:chExt cx="4623231" cy="3200346"/>
              </a:xfrm>
            </p:grpSpPr>
            <p:grpSp>
              <p:nvGrpSpPr>
                <p:cNvPr id="19" name="Group 18">
                  <a:extLst>
                    <a:ext uri="{FF2B5EF4-FFF2-40B4-BE49-F238E27FC236}">
                      <a16:creationId xmlns:a16="http://schemas.microsoft.com/office/drawing/2014/main" id="{6E03759D-C339-AC32-7A46-7BD57CA1A60E}"/>
                    </a:ext>
                  </a:extLst>
                </p:cNvPr>
                <p:cNvGrpSpPr/>
                <p:nvPr/>
              </p:nvGrpSpPr>
              <p:grpSpPr>
                <a:xfrm>
                  <a:off x="559433" y="3146394"/>
                  <a:ext cx="4623230" cy="3200346"/>
                  <a:chOff x="559433" y="3146394"/>
                  <a:chExt cx="4623230" cy="3200346"/>
                </a:xfrm>
              </p:grpSpPr>
              <p:sp>
                <p:nvSpPr>
                  <p:cNvPr id="21" name="Rounded Rectangle 20">
                    <a:extLst>
                      <a:ext uri="{FF2B5EF4-FFF2-40B4-BE49-F238E27FC236}">
                        <a16:creationId xmlns:a16="http://schemas.microsoft.com/office/drawing/2014/main" id="{3B6CDB29-CFF9-A591-FE90-89139245ACBF}"/>
                      </a:ext>
                    </a:extLst>
                  </p:cNvPr>
                  <p:cNvSpPr/>
                  <p:nvPr/>
                </p:nvSpPr>
                <p:spPr>
                  <a:xfrm rot="16200000">
                    <a:off x="3669854" y="4193851"/>
                    <a:ext cx="1272697" cy="1752920"/>
                  </a:xfrm>
                  <a:prstGeom prst="roundRect">
                    <a:avLst/>
                  </a:prstGeom>
                  <a:gradFill>
                    <a:gsLst>
                      <a:gs pos="0">
                        <a:schemeClr val="accent1">
                          <a:lumMod val="5000"/>
                          <a:lumOff val="95000"/>
                        </a:schemeClr>
                      </a:gs>
                      <a:gs pos="100000">
                        <a:srgbClr val="E3E30A"/>
                      </a:gs>
                      <a:gs pos="100000">
                        <a:schemeClr val="accent1">
                          <a:lumMod val="45000"/>
                          <a:lumOff val="55000"/>
                        </a:schemeClr>
                      </a:gs>
                      <a:gs pos="100000">
                        <a:srgbClr val="FECC1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a:extLst>
                      <a:ext uri="{FF2B5EF4-FFF2-40B4-BE49-F238E27FC236}">
                        <a16:creationId xmlns:a16="http://schemas.microsoft.com/office/drawing/2014/main" id="{0C2142F8-55C1-EAD4-D279-88403B67F76A}"/>
                      </a:ext>
                    </a:extLst>
                  </p:cNvPr>
                  <p:cNvSpPr/>
                  <p:nvPr/>
                </p:nvSpPr>
                <p:spPr>
                  <a:xfrm rot="5400000">
                    <a:off x="1080225" y="2625602"/>
                    <a:ext cx="1295644" cy="2337228"/>
                  </a:xfrm>
                  <a:prstGeom prst="roundRect">
                    <a:avLst/>
                  </a:prstGeom>
                  <a:gradFill>
                    <a:gsLst>
                      <a:gs pos="100000">
                        <a:srgbClr val="55E959"/>
                      </a:gs>
                      <a:gs pos="0">
                        <a:schemeClr val="bg1"/>
                      </a:gs>
                      <a:gs pos="100000">
                        <a:srgbClr val="E3E30A"/>
                      </a:gs>
                      <a:gs pos="100000">
                        <a:schemeClr val="accent1">
                          <a:lumMod val="45000"/>
                          <a:lumOff val="55000"/>
                        </a:schemeClr>
                      </a:gs>
                      <a:gs pos="100000">
                        <a:srgbClr val="23B044"/>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8D16DC5E-3A2B-7DEA-41D6-98654020EFF3}"/>
                      </a:ext>
                    </a:extLst>
                  </p:cNvPr>
                  <p:cNvSpPr/>
                  <p:nvPr/>
                </p:nvSpPr>
                <p:spPr>
                  <a:xfrm>
                    <a:off x="559433" y="5706660"/>
                    <a:ext cx="2286000" cy="640080"/>
                  </a:xfrm>
                  <a:prstGeom prst="rect">
                    <a:avLst/>
                  </a:prstGeom>
                  <a:solidFill>
                    <a:srgbClr val="E31B3E">
                      <a:alpha val="50000"/>
                    </a:srgb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UNAWARE</a:t>
                    </a:r>
                  </a:p>
                  <a:p>
                    <a:pPr algn="ctr"/>
                    <a:r>
                      <a:rPr lang="en-US" sz="1000" dirty="0">
                        <a:solidFill>
                          <a:schemeClr val="tx1"/>
                        </a:solidFill>
                      </a:rPr>
                      <a:t>Of performance and collective potential</a:t>
                    </a:r>
                  </a:p>
                </p:txBody>
              </p:sp>
              <p:sp>
                <p:nvSpPr>
                  <p:cNvPr id="24" name="Rectangle 23">
                    <a:extLst>
                      <a:ext uri="{FF2B5EF4-FFF2-40B4-BE49-F238E27FC236}">
                        <a16:creationId xmlns:a16="http://schemas.microsoft.com/office/drawing/2014/main" id="{7A3D22F0-B946-94EC-658D-5458A0D71B81}"/>
                      </a:ext>
                    </a:extLst>
                  </p:cNvPr>
                  <p:cNvSpPr/>
                  <p:nvPr/>
                </p:nvSpPr>
                <p:spPr>
                  <a:xfrm>
                    <a:off x="1143740" y="5072447"/>
                    <a:ext cx="2286000" cy="640080"/>
                  </a:xfrm>
                  <a:prstGeom prst="rect">
                    <a:avLst/>
                  </a:prstGeom>
                  <a:solidFill>
                    <a:srgbClr val="E3A80E">
                      <a:alpha val="50196"/>
                    </a:srgb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REACTIVE</a:t>
                    </a:r>
                  </a:p>
                  <a:p>
                    <a:pPr algn="ctr"/>
                    <a:r>
                      <a:rPr lang="en-US" sz="1000" dirty="0">
                        <a:solidFill>
                          <a:schemeClr val="tx1"/>
                        </a:solidFill>
                      </a:rPr>
                      <a:t>To events and performance issues; then, things go back to “normal”.</a:t>
                    </a:r>
                  </a:p>
                </p:txBody>
              </p:sp>
              <p:sp>
                <p:nvSpPr>
                  <p:cNvPr id="25" name="Rectangle 24">
                    <a:extLst>
                      <a:ext uri="{FF2B5EF4-FFF2-40B4-BE49-F238E27FC236}">
                        <a16:creationId xmlns:a16="http://schemas.microsoft.com/office/drawing/2014/main" id="{4C604CD0-38DC-82BC-3325-4E39989C196F}"/>
                      </a:ext>
                    </a:extLst>
                  </p:cNvPr>
                  <p:cNvSpPr/>
                  <p:nvPr/>
                </p:nvSpPr>
                <p:spPr>
                  <a:xfrm>
                    <a:off x="1728047" y="4427439"/>
                    <a:ext cx="2286000" cy="640080"/>
                  </a:xfrm>
                  <a:prstGeom prst="rect">
                    <a:avLst/>
                  </a:prstGeom>
                  <a:solidFill>
                    <a:srgbClr val="E3E30A">
                      <a:alpha val="50196"/>
                    </a:srgb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CALCULATIVE</a:t>
                    </a:r>
                  </a:p>
                  <a:p>
                    <a:pPr algn="ctr"/>
                    <a:r>
                      <a:rPr lang="en-US" sz="1000" dirty="0">
                        <a:solidFill>
                          <a:schemeClr val="tx1"/>
                        </a:solidFill>
                      </a:rPr>
                      <a:t>Focus on known risks and problems. Reliance on procedures, guidelines and checklists.</a:t>
                    </a:r>
                  </a:p>
                </p:txBody>
              </p:sp>
              <p:sp>
                <p:nvSpPr>
                  <p:cNvPr id="26" name="Rectangle 25">
                    <a:extLst>
                      <a:ext uri="{FF2B5EF4-FFF2-40B4-BE49-F238E27FC236}">
                        <a16:creationId xmlns:a16="http://schemas.microsoft.com/office/drawing/2014/main" id="{BD2EA6AE-F01E-C11F-8499-181CB52AEFEA}"/>
                      </a:ext>
                    </a:extLst>
                  </p:cNvPr>
                  <p:cNvSpPr/>
                  <p:nvPr/>
                </p:nvSpPr>
                <p:spPr>
                  <a:xfrm>
                    <a:off x="2312354" y="3791402"/>
                    <a:ext cx="2286000" cy="640080"/>
                  </a:xfrm>
                  <a:prstGeom prst="rect">
                    <a:avLst/>
                  </a:prstGeom>
                  <a:solidFill>
                    <a:srgbClr val="47E312">
                      <a:alpha val="50196"/>
                    </a:srgb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PROACTIVE</a:t>
                    </a:r>
                  </a:p>
                  <a:p>
                    <a:pPr algn="ctr"/>
                    <a:r>
                      <a:rPr lang="en-US" sz="1000" dirty="0">
                        <a:solidFill>
                          <a:schemeClr val="tx1"/>
                        </a:solidFill>
                      </a:rPr>
                      <a:t>Alert to the unexpected. Investment in communication, sharing of information and collective alertness</a:t>
                    </a:r>
                  </a:p>
                </p:txBody>
              </p:sp>
              <p:sp>
                <p:nvSpPr>
                  <p:cNvPr id="27" name="Rectangle 26">
                    <a:extLst>
                      <a:ext uri="{FF2B5EF4-FFF2-40B4-BE49-F238E27FC236}">
                        <a16:creationId xmlns:a16="http://schemas.microsoft.com/office/drawing/2014/main" id="{66FB2D05-D9E7-862C-A0D8-72E2245BCBFF}"/>
                      </a:ext>
                    </a:extLst>
                  </p:cNvPr>
                  <p:cNvSpPr/>
                  <p:nvPr/>
                </p:nvSpPr>
                <p:spPr>
                  <a:xfrm>
                    <a:off x="2896661" y="3155270"/>
                    <a:ext cx="2286000" cy="640080"/>
                  </a:xfrm>
                  <a:prstGeom prst="rect">
                    <a:avLst/>
                  </a:prstGeom>
                  <a:solidFill>
                    <a:srgbClr val="23B044">
                      <a:alpha val="50196"/>
                    </a:srgb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RESILIENT</a:t>
                    </a:r>
                  </a:p>
                  <a:p>
                    <a:pPr algn="ctr"/>
                    <a:r>
                      <a:rPr lang="en-US" sz="1000" dirty="0">
                        <a:solidFill>
                          <a:schemeClr val="tx1"/>
                        </a:solidFill>
                      </a:rPr>
                      <a:t>Constant alertness for week signals; learning from the unexpected.</a:t>
                    </a:r>
                  </a:p>
                </p:txBody>
              </p:sp>
              <p:sp>
                <p:nvSpPr>
                  <p:cNvPr id="28" name="TextBox 27">
                    <a:extLst>
                      <a:ext uri="{FF2B5EF4-FFF2-40B4-BE49-F238E27FC236}">
                        <a16:creationId xmlns:a16="http://schemas.microsoft.com/office/drawing/2014/main" id="{6388CEFD-542E-3EA6-E91F-363CEE60B567}"/>
                      </a:ext>
                    </a:extLst>
                  </p:cNvPr>
                  <p:cNvSpPr txBox="1"/>
                  <p:nvPr/>
                </p:nvSpPr>
                <p:spPr>
                  <a:xfrm>
                    <a:off x="3864994" y="4544299"/>
                    <a:ext cx="1317667" cy="1046440"/>
                  </a:xfrm>
                  <a:prstGeom prst="rect">
                    <a:avLst/>
                  </a:prstGeom>
                  <a:noFill/>
                </p:spPr>
                <p:txBody>
                  <a:bodyPr wrap="square" rtlCol="0">
                    <a:spAutoFit/>
                  </a:bodyPr>
                  <a:lstStyle/>
                  <a:p>
                    <a:pPr algn="r"/>
                    <a:r>
                      <a:rPr lang="en-US" sz="1200" b="1" dirty="0"/>
                      <a:t>Preventive Organization</a:t>
                    </a:r>
                  </a:p>
                  <a:p>
                    <a:pPr algn="r"/>
                    <a:endParaRPr lang="en-US" sz="800" dirty="0"/>
                  </a:p>
                  <a:p>
                    <a:pPr algn="r"/>
                    <a:r>
                      <a:rPr lang="en-US" sz="1000" dirty="0"/>
                      <a:t>Focus on known risks, rules and procedures. </a:t>
                    </a:r>
                  </a:p>
                </p:txBody>
              </p:sp>
            </p:grpSp>
            <p:sp>
              <p:nvSpPr>
                <p:cNvPr id="20" name="TextBox 19">
                  <a:extLst>
                    <a:ext uri="{FF2B5EF4-FFF2-40B4-BE49-F238E27FC236}">
                      <a16:creationId xmlns:a16="http://schemas.microsoft.com/office/drawing/2014/main" id="{00913149-FE9B-69A5-1A77-2897ACF3C6C1}"/>
                    </a:ext>
                  </a:extLst>
                </p:cNvPr>
                <p:cNvSpPr txBox="1"/>
                <p:nvPr/>
              </p:nvSpPr>
              <p:spPr>
                <a:xfrm>
                  <a:off x="559432" y="3202155"/>
                  <a:ext cx="1815203" cy="1046440"/>
                </a:xfrm>
                <a:prstGeom prst="rect">
                  <a:avLst/>
                </a:prstGeom>
                <a:noFill/>
              </p:spPr>
              <p:txBody>
                <a:bodyPr wrap="square" rtlCol="0">
                  <a:spAutoFit/>
                </a:bodyPr>
                <a:lstStyle/>
                <a:p>
                  <a:r>
                    <a:rPr lang="en-US" sz="1200" b="1" dirty="0"/>
                    <a:t>Highly Reliable Organization</a:t>
                  </a:r>
                </a:p>
                <a:p>
                  <a:endParaRPr lang="en-US" sz="800" b="1" dirty="0"/>
                </a:p>
                <a:p>
                  <a:r>
                    <a:rPr lang="en-US" sz="1000" dirty="0"/>
                    <a:t>Managing the unexpected by organizing to improve safety, resilience and agility. </a:t>
                  </a:r>
                </a:p>
              </p:txBody>
            </p:sp>
          </p:grpSp>
          <p:sp>
            <p:nvSpPr>
              <p:cNvPr id="18" name="TextBox 17">
                <a:extLst>
                  <a:ext uri="{FF2B5EF4-FFF2-40B4-BE49-F238E27FC236}">
                    <a16:creationId xmlns:a16="http://schemas.microsoft.com/office/drawing/2014/main" id="{171AAF5D-D266-3D75-73C1-1A3F62EFB656}"/>
                  </a:ext>
                </a:extLst>
              </p:cNvPr>
              <p:cNvSpPr txBox="1"/>
              <p:nvPr/>
            </p:nvSpPr>
            <p:spPr>
              <a:xfrm>
                <a:off x="9705070" y="4290986"/>
                <a:ext cx="2286000" cy="338554"/>
              </a:xfrm>
              <a:prstGeom prst="rect">
                <a:avLst/>
              </a:prstGeom>
              <a:noFill/>
            </p:spPr>
            <p:txBody>
              <a:bodyPr wrap="square" rtlCol="0">
                <a:spAutoFit/>
              </a:bodyPr>
              <a:lstStyle/>
              <a:p>
                <a:pPr algn="r"/>
                <a:r>
                  <a:rPr lang="en-US" sz="800" dirty="0"/>
                  <a:t>Adapted from </a:t>
                </a:r>
                <a:r>
                  <a:rPr lang="en-US" sz="800" dirty="0" err="1"/>
                  <a:t>Slagmolen</a:t>
                </a:r>
                <a:r>
                  <a:rPr lang="en-US" sz="800" dirty="0"/>
                  <a:t> et al., HRO </a:t>
                </a:r>
                <a:r>
                  <a:rPr lang="en-US" sz="800" dirty="0" err="1"/>
                  <a:t>Fieldbook</a:t>
                </a:r>
                <a:r>
                  <a:rPr lang="en-US" sz="800" dirty="0"/>
                  <a:t>, 2017</a:t>
                </a:r>
              </a:p>
            </p:txBody>
          </p:sp>
        </p:grpSp>
        <p:pic>
          <p:nvPicPr>
            <p:cNvPr id="16" name="Picture 15" descr="A person standing in front of a screen&#10;&#10;Description automatically generated">
              <a:extLst>
                <a:ext uri="{FF2B5EF4-FFF2-40B4-BE49-F238E27FC236}">
                  <a16:creationId xmlns:a16="http://schemas.microsoft.com/office/drawing/2014/main" id="{D9D12302-4C1F-4182-EF8E-4CAF113BC2E8}"/>
                </a:ext>
              </a:extLst>
            </p:cNvPr>
            <p:cNvPicPr>
              <a:picLocks noChangeAspect="1"/>
            </p:cNvPicPr>
            <p:nvPr/>
          </p:nvPicPr>
          <p:blipFill>
            <a:blip r:embed="rId8" cstate="print">
              <a:extLst>
                <a:ext uri="{28A0092B-C50C-407E-A947-70E740481C1C}">
                  <a14:useLocalDpi xmlns:a14="http://schemas.microsoft.com/office/drawing/2010/main" val="0"/>
                </a:ext>
              </a:extLst>
            </a:blip>
            <a:srcRect l="10306" t="44169" r="13836" b="20018"/>
            <a:stretch/>
          </p:blipFill>
          <p:spPr>
            <a:xfrm>
              <a:off x="7293808" y="4621131"/>
              <a:ext cx="4662789" cy="1651064"/>
            </a:xfrm>
            <a:prstGeom prst="rect">
              <a:avLst/>
            </a:prstGeom>
          </p:spPr>
        </p:pic>
      </p:grpSp>
      <p:sp>
        <p:nvSpPr>
          <p:cNvPr id="29" name="Text Box 62">
            <a:extLst>
              <a:ext uri="{FF2B5EF4-FFF2-40B4-BE49-F238E27FC236}">
                <a16:creationId xmlns:a16="http://schemas.microsoft.com/office/drawing/2014/main" id="{D76423BA-8601-A132-C8F1-83AA4D3E4454}"/>
              </a:ext>
            </a:extLst>
          </p:cNvPr>
          <p:cNvSpPr txBox="1">
            <a:spLocks noChangeArrowheads="1"/>
          </p:cNvSpPr>
          <p:nvPr/>
        </p:nvSpPr>
        <p:spPr bwMode="auto">
          <a:xfrm>
            <a:off x="138604" y="58665"/>
            <a:ext cx="9521072" cy="1046440"/>
          </a:xfrm>
          <a:prstGeom prst="rect">
            <a:avLst/>
          </a:prstGeom>
          <a:noFill/>
          <a:ln w="9525">
            <a:noFill/>
            <a:miter lim="800000"/>
            <a:headEnd/>
            <a:tailEnd/>
          </a:ln>
        </p:spPr>
        <p:txBody>
          <a:bodyPr wrap="square">
            <a:spAutoFit/>
          </a:bodyPr>
          <a:lstStyle/>
          <a:p>
            <a:r>
              <a:rPr lang="en-US" sz="1800" b="1" kern="100" dirty="0">
                <a:effectLst/>
                <a:latin typeface="Aptos" panose="020B0004020202020204" pitchFamily="34" charset="0"/>
                <a:ea typeface="Aptos" panose="020B0004020202020204" pitchFamily="34" charset="0"/>
                <a:cs typeface="Times New Roman" panose="02020603050405020304" pitchFamily="18" charset="0"/>
              </a:rPr>
              <a:t>Psychological Safety &amp; Employee Voice Training: Case Study On </a:t>
            </a:r>
            <a:r>
              <a:rPr lang="en-US" b="1" kern="100" dirty="0">
                <a:latin typeface="Aptos" panose="020B0004020202020204" pitchFamily="34" charset="0"/>
                <a:ea typeface="Aptos" panose="020B0004020202020204" pitchFamily="34" charset="0"/>
                <a:cs typeface="Times New Roman" panose="02020603050405020304" pitchFamily="18" charset="0"/>
              </a:rPr>
              <a:t>A</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n Air Traffic Disaster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a:spcBef>
                <a:spcPts val="0"/>
              </a:spcBef>
            </a:pPr>
            <a:endParaRPr lang="en-US" sz="600" dirty="0"/>
          </a:p>
          <a:p>
            <a:pPr>
              <a:spcBef>
                <a:spcPts val="0"/>
              </a:spcBef>
            </a:pPr>
            <a:r>
              <a:rPr lang="en-US" sz="1100" dirty="0"/>
              <a:t>Julia H. Smith</a:t>
            </a:r>
            <a:r>
              <a:rPr lang="en-US" sz="1100" baseline="30000" dirty="0"/>
              <a:t>1</a:t>
            </a:r>
            <a:r>
              <a:rPr lang="en-US" sz="1100" dirty="0"/>
              <a:t>, Alfie J. Brown</a:t>
            </a:r>
            <a:r>
              <a:rPr lang="en-US" sz="1100" baseline="30000" dirty="0"/>
              <a:t>1</a:t>
            </a:r>
            <a:r>
              <a:rPr lang="en-US" sz="1100" dirty="0"/>
              <a:t>, Amy M. McKenna</a:t>
            </a:r>
            <a:r>
              <a:rPr lang="en-US" sz="1100" baseline="30000" dirty="0"/>
              <a:t>1</a:t>
            </a:r>
            <a:r>
              <a:rPr lang="en-US" sz="1100" dirty="0"/>
              <a:t>, Timothy P. Murphy</a:t>
            </a:r>
            <a:r>
              <a:rPr lang="en-US" sz="1100" baseline="30000" dirty="0"/>
              <a:t>1</a:t>
            </a:r>
            <a:r>
              <a:rPr lang="en-US" sz="1100" dirty="0"/>
              <a:t>, </a:t>
            </a:r>
          </a:p>
          <a:p>
            <a:pPr>
              <a:spcBef>
                <a:spcPts val="0"/>
              </a:spcBef>
            </a:pPr>
            <a:r>
              <a:rPr lang="en-US" sz="1050" b="1" dirty="0">
                <a:solidFill>
                  <a:srgbClr val="0033CC"/>
                </a:solidFill>
              </a:rPr>
              <a:t>1. NHMFL, FSU</a:t>
            </a:r>
          </a:p>
          <a:p>
            <a:pPr>
              <a:spcBef>
                <a:spcPts val="0"/>
              </a:spcBef>
            </a:pPr>
            <a:r>
              <a:rPr lang="en-US" sz="600" b="1" dirty="0">
                <a:solidFill>
                  <a:srgbClr val="0033CC"/>
                </a:solidFill>
              </a:rPr>
              <a:t> </a:t>
            </a:r>
          </a:p>
          <a:p>
            <a:pPr>
              <a:spcBef>
                <a:spcPts val="0"/>
              </a:spcBef>
            </a:pPr>
            <a:r>
              <a:rPr lang="en-US" sz="1050" b="1" dirty="0"/>
              <a:t>Funding Grants:</a:t>
            </a:r>
            <a:r>
              <a:rPr lang="en-US" sz="1050" dirty="0"/>
              <a:t> K. M. </a:t>
            </a:r>
            <a:r>
              <a:rPr lang="en-US" sz="1050" dirty="0">
                <a:latin typeface="+mn-lt"/>
              </a:rPr>
              <a:t>Amm (NSF DMR-2128556</a:t>
            </a:r>
            <a:r>
              <a:rPr lang="en-US" sz="1050" dirty="0"/>
              <a:t>)</a:t>
            </a:r>
            <a:endParaRPr lang="en-US" sz="1050" b="1" dirty="0">
              <a:solidFill>
                <a:srgbClr val="0033CC"/>
              </a:solidFill>
            </a:endParaRPr>
          </a:p>
        </p:txBody>
      </p:sp>
      <p:sp>
        <p:nvSpPr>
          <p:cNvPr id="30" name="Text Box 28">
            <a:extLst>
              <a:ext uri="{FF2B5EF4-FFF2-40B4-BE49-F238E27FC236}">
                <a16:creationId xmlns:a16="http://schemas.microsoft.com/office/drawing/2014/main" id="{B085FD78-1487-6F1C-B60F-3FF1747EB66E}"/>
              </a:ext>
            </a:extLst>
          </p:cNvPr>
          <p:cNvSpPr txBox="1">
            <a:spLocks noChangeArrowheads="1"/>
          </p:cNvSpPr>
          <p:nvPr/>
        </p:nvSpPr>
        <p:spPr bwMode="auto">
          <a:xfrm>
            <a:off x="81800" y="1266818"/>
            <a:ext cx="6922080" cy="4516621"/>
          </a:xfrm>
          <a:prstGeom prst="rect">
            <a:avLst/>
          </a:prstGeom>
          <a:noFill/>
          <a:ln w="9525">
            <a:noFill/>
            <a:miter lim="800000"/>
            <a:headEnd/>
            <a:tailEnd/>
          </a:ln>
        </p:spPr>
        <p:txBody>
          <a:bodyPr wrap="square">
            <a:spAutoFit/>
          </a:bodyPr>
          <a:lstStyle/>
          <a:p>
            <a:r>
              <a:rPr lang="en-US" sz="1250" dirty="0"/>
              <a:t>This workshop was focused on implementing High Reliability Organization (HRO) practices – such as Psychological Safety and Employee Voice.</a:t>
            </a:r>
          </a:p>
          <a:p>
            <a:endParaRPr lang="en-US" sz="1250" dirty="0"/>
          </a:p>
          <a:p>
            <a:r>
              <a:rPr lang="en-US" sz="1250" dirty="0"/>
              <a:t>High Reliability Organizations (HROs) adopt operational practices that keep error rates low and uptime high despite hazardous or difficult settings. The NHMFL’s DC Field Facility operates high power/high energy resistive and hybrid magnets and an associated industrial chilled water plant, high power electrical systems and cryogenics plant, which would benefit from the implementation of HRO principles. Further, research shows that effective teams have a high level of psychological safety, which leads to full team participation and is essential to staying innovative. </a:t>
            </a:r>
          </a:p>
          <a:p>
            <a:endParaRPr lang="en-US" sz="1250" kern="100" dirty="0">
              <a:effectLst/>
              <a:ea typeface="Aptos" panose="020B0004020202020204" pitchFamily="34" charset="0"/>
            </a:endParaRPr>
          </a:p>
          <a:p>
            <a:pPr algn="just"/>
            <a:r>
              <a:rPr lang="en-US" sz="1250" dirty="0"/>
              <a:t>Therefore, the NHMFL continues to hold trainings on excellence in HROs and processes to familiarize personnel across all facilities and departments with the concept and benefits of operating a facility according to the principles of HRO theory. Discussions centered around work climate and the role of the human factor in (industrial) disasters. Emphasis was placed on analyzing and identifying causal factors of an air traffic disaster, in which human behavior and a lack of psychological safety/employee voice were directly linked to disaster. Participants were introduced to actionable HRO methods to foster a psychologically safe workplace, which enables inclusion, learning, contribution and innovation. </a:t>
            </a:r>
          </a:p>
          <a:p>
            <a:endParaRPr lang="en-US" sz="1250" dirty="0"/>
          </a:p>
          <a:p>
            <a:r>
              <a:rPr lang="en-US" sz="1250" dirty="0"/>
              <a:t>Workshop participants explored the concepts of psychological safety and employee voice in the framework of HRO principles – which could be implemented at the NHMFL to reach higher levels of innovation and organizational reliability. </a:t>
            </a:r>
          </a:p>
        </p:txBody>
      </p:sp>
      <p:pic>
        <p:nvPicPr>
          <p:cNvPr id="13" name="Picture 12" descr="A logo with text on it&#10;&#10;Description automatically generated">
            <a:extLst>
              <a:ext uri="{FF2B5EF4-FFF2-40B4-BE49-F238E27FC236}">
                <a16:creationId xmlns:a16="http://schemas.microsoft.com/office/drawing/2014/main" id="{B9DE166E-0AF7-51F2-C115-338A2E98C172}"/>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681157" y="404290"/>
            <a:ext cx="1369344" cy="684673"/>
          </a:xfrm>
          <a:prstGeom prst="rect">
            <a:avLst/>
          </a:prstGeom>
        </p:spPr>
      </p:pic>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98763" y="1256435"/>
            <a:ext cx="7008065" cy="4893647"/>
          </a:xfrm>
          <a:prstGeom prst="rect">
            <a:avLst/>
          </a:prstGeom>
          <a:noFill/>
          <a:ln w="9525">
            <a:noFill/>
            <a:miter lim="800000"/>
            <a:headEnd/>
            <a:tailEnd/>
          </a:ln>
        </p:spPr>
        <p:txBody>
          <a:bodyPr wrap="square">
            <a:spAutoFit/>
          </a:bodyPr>
          <a:lstStyle/>
          <a:p>
            <a:pPr algn="just"/>
            <a:r>
              <a:rPr lang="en-US" sz="1200" b="1" dirty="0"/>
              <a:t>What was the goal of the training? </a:t>
            </a:r>
            <a:r>
              <a:rPr lang="en-US" sz="1200" dirty="0"/>
              <a:t>This workshop was focused on implementing </a:t>
            </a:r>
            <a:r>
              <a:rPr lang="en-US" sz="1200" b="1" dirty="0">
                <a:solidFill>
                  <a:srgbClr val="C00000"/>
                </a:solidFill>
              </a:rPr>
              <a:t>High Reliability Organization (HRO) practices </a:t>
            </a:r>
            <a:r>
              <a:rPr lang="en-US" sz="1200" dirty="0"/>
              <a:t>– such as </a:t>
            </a:r>
            <a:r>
              <a:rPr lang="en-US" sz="1200" b="1" dirty="0">
                <a:solidFill>
                  <a:srgbClr val="C00000"/>
                </a:solidFill>
              </a:rPr>
              <a:t>Psychological Safety</a:t>
            </a:r>
            <a:r>
              <a:rPr lang="en-US" sz="1200" dirty="0"/>
              <a:t> and </a:t>
            </a:r>
            <a:r>
              <a:rPr lang="en-US" sz="1200" b="1" dirty="0">
                <a:solidFill>
                  <a:srgbClr val="C00000"/>
                </a:solidFill>
              </a:rPr>
              <a:t>Employee Voice </a:t>
            </a:r>
            <a:r>
              <a:rPr lang="en-US" sz="1200" dirty="0"/>
              <a:t>to maintain safe, efficient operations at the </a:t>
            </a:r>
            <a:r>
              <a:rPr lang="en-US" sz="1200" dirty="0" err="1"/>
              <a:t>MagLab</a:t>
            </a:r>
            <a:r>
              <a:rPr lang="en-US" sz="1200" dirty="0"/>
              <a:t>.</a:t>
            </a:r>
          </a:p>
          <a:p>
            <a:pPr algn="just"/>
            <a:endParaRPr lang="en-US" sz="1200" b="1" dirty="0">
              <a:solidFill>
                <a:srgbClr val="000000"/>
              </a:solidFill>
            </a:endParaRPr>
          </a:p>
          <a:p>
            <a:pPr algn="just"/>
            <a:r>
              <a:rPr lang="en-US" sz="1200" b="1" dirty="0">
                <a:solidFill>
                  <a:srgbClr val="000000"/>
                </a:solidFill>
              </a:rPr>
              <a:t>What is the finding? </a:t>
            </a:r>
            <a:r>
              <a:rPr lang="en-US" sz="1200" dirty="0"/>
              <a:t>High Reliability Organizations (HROs) are organizations that successfully and safely operate with little to no down time despite highly  hazardous, rigorous and demanding  environments. The NHMFL’s DC Field Facility magnet operation relies on the operation of an industrial chilled water, cryogenics plant and many high-power, high-energy systems. These systems store large amounts of energy and therefore are inherently dangerous for personnel and equipment, and any down time limits operations and therefore would benefit from implementing several HRO principles. Further, research shows that </a:t>
            </a:r>
            <a:r>
              <a:rPr lang="en-US" sz="1200" b="1" dirty="0">
                <a:solidFill>
                  <a:srgbClr val="C00000"/>
                </a:solidFill>
              </a:rPr>
              <a:t>effective teams have a high level of psychological safety, which leads to full team participation and is essential to staying innovative in a highly technical, innovative national laboratory. </a:t>
            </a:r>
          </a:p>
          <a:p>
            <a:pPr algn="just"/>
            <a:endParaRPr lang="en-US" sz="1200" dirty="0">
              <a:solidFill>
                <a:srgbClr val="000000"/>
              </a:solidFill>
            </a:endParaRPr>
          </a:p>
          <a:p>
            <a:pPr algn="just"/>
            <a:r>
              <a:rPr lang="en-US" sz="1200" b="1" dirty="0">
                <a:solidFill>
                  <a:srgbClr val="000000"/>
                </a:solidFill>
              </a:rPr>
              <a:t>Why is this important? </a:t>
            </a:r>
            <a:r>
              <a:rPr lang="en-US" sz="1200" dirty="0"/>
              <a:t>The NHMFL continues to hold trainings on excellence in HROs and processes to familiarize personnel across all facilities and departments with the concept and benefits of operating a facility according to the principles of HRO theory. Discussions centered around </a:t>
            </a:r>
            <a:r>
              <a:rPr lang="en-US" sz="1200" b="1" dirty="0">
                <a:solidFill>
                  <a:srgbClr val="C00000"/>
                </a:solidFill>
              </a:rPr>
              <a:t>work climate </a:t>
            </a:r>
            <a:r>
              <a:rPr lang="en-US" sz="1200" dirty="0"/>
              <a:t>and the role of the human factor in (industrial) disasters. Emphasis was placed on analyzing and identifying causal factors of an air traffic disaster, in which human behavior and a lack of psychological safety/employee voice were directly linked to disaster. Participants were introduced to </a:t>
            </a:r>
            <a:r>
              <a:rPr lang="en-US" sz="1200" b="1" dirty="0">
                <a:solidFill>
                  <a:srgbClr val="C00000"/>
                </a:solidFill>
              </a:rPr>
              <a:t>actionable HRO methods to foster a psychologically safe workplace, which enables inclusion, learning, contribution and innovation</a:t>
            </a:r>
            <a:r>
              <a:rPr lang="en-US" sz="1200" dirty="0"/>
              <a:t>. </a:t>
            </a:r>
          </a:p>
          <a:p>
            <a:pPr algn="just"/>
            <a:endParaRPr lang="en-US" sz="1200" b="1" dirty="0">
              <a:solidFill>
                <a:srgbClr val="000000"/>
              </a:solidFill>
            </a:endParaRPr>
          </a:p>
          <a:p>
            <a:pPr algn="just"/>
            <a:r>
              <a:rPr lang="en-US" sz="1200" b="1" dirty="0">
                <a:solidFill>
                  <a:srgbClr val="000000"/>
                </a:solidFill>
              </a:rPr>
              <a:t>Why did this research need the </a:t>
            </a:r>
            <a:r>
              <a:rPr lang="en-US" sz="1200" b="1" dirty="0" err="1">
                <a:solidFill>
                  <a:srgbClr val="000000"/>
                </a:solidFill>
              </a:rPr>
              <a:t>MagLab</a:t>
            </a:r>
            <a:r>
              <a:rPr lang="en-US" sz="1200" b="1" dirty="0">
                <a:solidFill>
                  <a:srgbClr val="000000"/>
                </a:solidFill>
              </a:rPr>
              <a:t>?</a:t>
            </a:r>
            <a:r>
              <a:rPr lang="en-US" sz="1200" b="1" dirty="0">
                <a:latin typeface="Arial" charset="0"/>
              </a:rPr>
              <a:t> </a:t>
            </a:r>
            <a:r>
              <a:rPr lang="en-US" sz="1200" dirty="0">
                <a:latin typeface="Arial" charset="0"/>
              </a:rPr>
              <a:t> </a:t>
            </a:r>
            <a:r>
              <a:rPr lang="en-US" sz="1200" dirty="0"/>
              <a:t>Workshop participants explored the concepts of psychological safety and employee voice in the framework of HRO principles – which could be implemented at the NHMFL to reach </a:t>
            </a:r>
            <a:r>
              <a:rPr lang="en-US" sz="1200" b="1" dirty="0">
                <a:solidFill>
                  <a:srgbClr val="C00000"/>
                </a:solidFill>
              </a:rPr>
              <a:t>higher levels of innovation and organizational reliability</a:t>
            </a:r>
            <a:r>
              <a:rPr lang="en-US" sz="1200" dirty="0"/>
              <a:t>. </a:t>
            </a:r>
            <a:endParaRPr lang="en-US" sz="1200" dirty="0">
              <a:latin typeface="Arial" charset="0"/>
            </a:endParaRPr>
          </a:p>
        </p:txBody>
      </p:sp>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Line 42">
            <a:extLst>
              <a:ext uri="{FF2B5EF4-FFF2-40B4-BE49-F238E27FC236}">
                <a16:creationId xmlns:a16="http://schemas.microsoft.com/office/drawing/2014/main" id="{826E6F83-E929-A9FB-F632-005BDD9589B7}"/>
              </a:ext>
            </a:extLst>
          </p:cNvPr>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pic>
        <p:nvPicPr>
          <p:cNvPr id="4" name="Picture 3" descr="NSF logo.jpg">
            <a:extLst>
              <a:ext uri="{FF2B5EF4-FFF2-40B4-BE49-F238E27FC236}">
                <a16:creationId xmlns:a16="http://schemas.microsoft.com/office/drawing/2014/main" id="{073DBA76-EFBA-9A40-632D-CC64E9E99EF0}"/>
              </a:ext>
            </a:extLst>
          </p:cNvPr>
          <p:cNvPicPr>
            <a:picLocks noChangeAspect="1"/>
          </p:cNvPicPr>
          <p:nvPr/>
        </p:nvPicPr>
        <p:blipFill>
          <a:blip r:embed="rId3" cstate="print"/>
          <a:stretch>
            <a:fillRect/>
          </a:stretch>
        </p:blipFill>
        <p:spPr>
          <a:xfrm>
            <a:off x="10099268" y="78134"/>
            <a:ext cx="1017188" cy="1023315"/>
          </a:xfrm>
          <a:prstGeom prst="rect">
            <a:avLst/>
          </a:prstGeom>
        </p:spPr>
      </p:pic>
      <p:pic>
        <p:nvPicPr>
          <p:cNvPr id="6" name="Picture 5" descr="JustM_purple.jpg">
            <a:extLst>
              <a:ext uri="{FF2B5EF4-FFF2-40B4-BE49-F238E27FC236}">
                <a16:creationId xmlns:a16="http://schemas.microsoft.com/office/drawing/2014/main" id="{C11CBDA2-F765-4007-66C0-A3B7269D4800}"/>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7" name="Rectangle 6">
            <a:extLst>
              <a:ext uri="{FF2B5EF4-FFF2-40B4-BE49-F238E27FC236}">
                <a16:creationId xmlns:a16="http://schemas.microsoft.com/office/drawing/2014/main" id="{2BB3E8B7-873A-4BFE-401B-2B2DDF22C370}"/>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FC3DA825-2EEF-ECD9-AEF5-D75CD1D1DD5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15" name="Picture 14">
            <a:extLst>
              <a:ext uri="{FF2B5EF4-FFF2-40B4-BE49-F238E27FC236}">
                <a16:creationId xmlns:a16="http://schemas.microsoft.com/office/drawing/2014/main" id="{6C6C8A8F-A0DB-5D9C-AB30-2568234F95F1}"/>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sp>
        <p:nvSpPr>
          <p:cNvPr id="13" name="Text Box 28">
            <a:extLst>
              <a:ext uri="{FF2B5EF4-FFF2-40B4-BE49-F238E27FC236}">
                <a16:creationId xmlns:a16="http://schemas.microsoft.com/office/drawing/2014/main" id="{8B4F9D38-7618-6A44-3022-4B0F83BC9C8A}"/>
              </a:ext>
            </a:extLst>
          </p:cNvPr>
          <p:cNvSpPr txBox="1">
            <a:spLocks noChangeArrowheads="1"/>
          </p:cNvSpPr>
          <p:nvPr/>
        </p:nvSpPr>
        <p:spPr bwMode="auto">
          <a:xfrm>
            <a:off x="0" y="6127385"/>
            <a:ext cx="9883774" cy="261610"/>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DC Magnet User Facility, Inclusive Excellence &amp; Civility Committee.</a:t>
            </a:r>
          </a:p>
        </p:txBody>
      </p:sp>
      <p:grpSp>
        <p:nvGrpSpPr>
          <p:cNvPr id="32" name="Group 31">
            <a:extLst>
              <a:ext uri="{FF2B5EF4-FFF2-40B4-BE49-F238E27FC236}">
                <a16:creationId xmlns:a16="http://schemas.microsoft.com/office/drawing/2014/main" id="{DEBFD9B4-C33B-995D-D6FF-B8C2916128AB}"/>
              </a:ext>
            </a:extLst>
          </p:cNvPr>
          <p:cNvGrpSpPr/>
          <p:nvPr/>
        </p:nvGrpSpPr>
        <p:grpSpPr>
          <a:xfrm>
            <a:off x="7134046" y="1249851"/>
            <a:ext cx="4969970" cy="5527986"/>
            <a:chOff x="7134046" y="1249851"/>
            <a:chExt cx="4969970" cy="5527986"/>
          </a:xfrm>
        </p:grpSpPr>
        <p:sp>
          <p:nvSpPr>
            <p:cNvPr id="1034" name="Rectangle 49"/>
            <p:cNvSpPr>
              <a:spLocks noChangeArrowheads="1"/>
            </p:cNvSpPr>
            <p:nvPr/>
          </p:nvSpPr>
          <p:spPr bwMode="auto">
            <a:xfrm>
              <a:off x="7134046" y="1249851"/>
              <a:ext cx="4969970" cy="5109702"/>
            </a:xfrm>
            <a:prstGeom prst="rect">
              <a:avLst/>
            </a:prstGeom>
            <a:noFill/>
            <a:ln w="19050">
              <a:solidFill>
                <a:srgbClr val="0033CC"/>
              </a:solidFill>
              <a:miter lim="800000"/>
              <a:headEnd/>
              <a:tailEnd/>
            </a:ln>
          </p:spPr>
          <p:txBody>
            <a:bodyPr wrap="none" anchor="ctr"/>
            <a:lstStyle/>
            <a:p>
              <a:endParaRPr lang="en-US"/>
            </a:p>
          </p:txBody>
        </p:sp>
        <p:pic>
          <p:nvPicPr>
            <p:cNvPr id="9" name="Picture 8">
              <a:extLst>
                <a:ext uri="{FF2B5EF4-FFF2-40B4-BE49-F238E27FC236}">
                  <a16:creationId xmlns:a16="http://schemas.microsoft.com/office/drawing/2014/main" id="{6E3BC0DE-9B55-6F73-D6FC-F4CCBBEBAACA}"/>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grpSp>
          <p:nvGrpSpPr>
            <p:cNvPr id="29" name="Group 28">
              <a:extLst>
                <a:ext uri="{FF2B5EF4-FFF2-40B4-BE49-F238E27FC236}">
                  <a16:creationId xmlns:a16="http://schemas.microsoft.com/office/drawing/2014/main" id="{0A50787E-952E-A2FB-9A19-6B5F0565E59B}"/>
                </a:ext>
              </a:extLst>
            </p:cNvPr>
            <p:cNvGrpSpPr/>
            <p:nvPr/>
          </p:nvGrpSpPr>
          <p:grpSpPr>
            <a:xfrm>
              <a:off x="7293808" y="1349246"/>
              <a:ext cx="4651868" cy="3200346"/>
              <a:chOff x="7339202" y="1469910"/>
              <a:chExt cx="4651868" cy="3200346"/>
            </a:xfrm>
          </p:grpSpPr>
          <p:grpSp>
            <p:nvGrpSpPr>
              <p:cNvPr id="14" name="Group 13">
                <a:extLst>
                  <a:ext uri="{FF2B5EF4-FFF2-40B4-BE49-F238E27FC236}">
                    <a16:creationId xmlns:a16="http://schemas.microsoft.com/office/drawing/2014/main" id="{BF924E45-0402-7A22-59F9-A690854E218C}"/>
                  </a:ext>
                </a:extLst>
              </p:cNvPr>
              <p:cNvGrpSpPr/>
              <p:nvPr/>
            </p:nvGrpSpPr>
            <p:grpSpPr>
              <a:xfrm>
                <a:off x="7339202" y="1469910"/>
                <a:ext cx="4623231" cy="3200346"/>
                <a:chOff x="559432" y="3146394"/>
                <a:chExt cx="4623231" cy="3200346"/>
              </a:xfrm>
            </p:grpSpPr>
            <p:grpSp>
              <p:nvGrpSpPr>
                <p:cNvPr id="16" name="Group 15">
                  <a:extLst>
                    <a:ext uri="{FF2B5EF4-FFF2-40B4-BE49-F238E27FC236}">
                      <a16:creationId xmlns:a16="http://schemas.microsoft.com/office/drawing/2014/main" id="{25371BC4-550F-769A-C9AD-8CE41EAC3AB8}"/>
                    </a:ext>
                  </a:extLst>
                </p:cNvPr>
                <p:cNvGrpSpPr/>
                <p:nvPr/>
              </p:nvGrpSpPr>
              <p:grpSpPr>
                <a:xfrm>
                  <a:off x="559433" y="3146394"/>
                  <a:ext cx="4623230" cy="3200346"/>
                  <a:chOff x="559433" y="3146394"/>
                  <a:chExt cx="4623230" cy="3200346"/>
                </a:xfrm>
              </p:grpSpPr>
              <p:sp>
                <p:nvSpPr>
                  <p:cNvPr id="18" name="Rounded Rectangle 17">
                    <a:extLst>
                      <a:ext uri="{FF2B5EF4-FFF2-40B4-BE49-F238E27FC236}">
                        <a16:creationId xmlns:a16="http://schemas.microsoft.com/office/drawing/2014/main" id="{964B3FBD-378B-F3FB-9499-746281596961}"/>
                      </a:ext>
                    </a:extLst>
                  </p:cNvPr>
                  <p:cNvSpPr/>
                  <p:nvPr/>
                </p:nvSpPr>
                <p:spPr>
                  <a:xfrm rot="16200000">
                    <a:off x="3669854" y="4193851"/>
                    <a:ext cx="1272697" cy="1752920"/>
                  </a:xfrm>
                  <a:prstGeom prst="roundRect">
                    <a:avLst/>
                  </a:prstGeom>
                  <a:gradFill>
                    <a:gsLst>
                      <a:gs pos="0">
                        <a:schemeClr val="accent1">
                          <a:lumMod val="5000"/>
                          <a:lumOff val="95000"/>
                        </a:schemeClr>
                      </a:gs>
                      <a:gs pos="100000">
                        <a:srgbClr val="E3E30A"/>
                      </a:gs>
                      <a:gs pos="100000">
                        <a:schemeClr val="accent1">
                          <a:lumMod val="45000"/>
                          <a:lumOff val="55000"/>
                        </a:schemeClr>
                      </a:gs>
                      <a:gs pos="100000">
                        <a:srgbClr val="FECC1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a:extLst>
                      <a:ext uri="{FF2B5EF4-FFF2-40B4-BE49-F238E27FC236}">
                        <a16:creationId xmlns:a16="http://schemas.microsoft.com/office/drawing/2014/main" id="{DEC30537-13D6-517F-2A01-E992DE440AF5}"/>
                      </a:ext>
                    </a:extLst>
                  </p:cNvPr>
                  <p:cNvSpPr/>
                  <p:nvPr/>
                </p:nvSpPr>
                <p:spPr>
                  <a:xfrm rot="5400000">
                    <a:off x="1080225" y="2625602"/>
                    <a:ext cx="1295644" cy="2337228"/>
                  </a:xfrm>
                  <a:prstGeom prst="roundRect">
                    <a:avLst/>
                  </a:prstGeom>
                  <a:gradFill>
                    <a:gsLst>
                      <a:gs pos="100000">
                        <a:srgbClr val="55E959"/>
                      </a:gs>
                      <a:gs pos="0">
                        <a:schemeClr val="bg1"/>
                      </a:gs>
                      <a:gs pos="100000">
                        <a:srgbClr val="E3E30A"/>
                      </a:gs>
                      <a:gs pos="100000">
                        <a:schemeClr val="accent1">
                          <a:lumMod val="45000"/>
                          <a:lumOff val="55000"/>
                        </a:schemeClr>
                      </a:gs>
                      <a:gs pos="100000">
                        <a:srgbClr val="23B044"/>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FF8E3A1A-60C4-0D8F-D35D-DE3C13D10274}"/>
                      </a:ext>
                    </a:extLst>
                  </p:cNvPr>
                  <p:cNvSpPr/>
                  <p:nvPr/>
                </p:nvSpPr>
                <p:spPr>
                  <a:xfrm>
                    <a:off x="559433" y="5706660"/>
                    <a:ext cx="2286000" cy="640080"/>
                  </a:xfrm>
                  <a:prstGeom prst="rect">
                    <a:avLst/>
                  </a:prstGeom>
                  <a:solidFill>
                    <a:srgbClr val="E31B3E">
                      <a:alpha val="50000"/>
                    </a:srgb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UNAWARE</a:t>
                    </a:r>
                  </a:p>
                  <a:p>
                    <a:pPr algn="ctr"/>
                    <a:r>
                      <a:rPr lang="en-US" sz="1000" dirty="0">
                        <a:solidFill>
                          <a:schemeClr val="tx1"/>
                        </a:solidFill>
                      </a:rPr>
                      <a:t>Of performance and collective potential</a:t>
                    </a:r>
                  </a:p>
                </p:txBody>
              </p:sp>
              <p:sp>
                <p:nvSpPr>
                  <p:cNvPr id="21" name="Rectangle 20">
                    <a:extLst>
                      <a:ext uri="{FF2B5EF4-FFF2-40B4-BE49-F238E27FC236}">
                        <a16:creationId xmlns:a16="http://schemas.microsoft.com/office/drawing/2014/main" id="{4C8DE05D-4407-0ADE-D396-9F11986235E0}"/>
                      </a:ext>
                    </a:extLst>
                  </p:cNvPr>
                  <p:cNvSpPr/>
                  <p:nvPr/>
                </p:nvSpPr>
                <p:spPr>
                  <a:xfrm>
                    <a:off x="1143740" y="5072447"/>
                    <a:ext cx="2286000" cy="640080"/>
                  </a:xfrm>
                  <a:prstGeom prst="rect">
                    <a:avLst/>
                  </a:prstGeom>
                  <a:solidFill>
                    <a:srgbClr val="E3A80E">
                      <a:alpha val="50196"/>
                    </a:srgb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REACTIVE</a:t>
                    </a:r>
                  </a:p>
                  <a:p>
                    <a:pPr algn="ctr"/>
                    <a:r>
                      <a:rPr lang="en-US" sz="1000" dirty="0">
                        <a:solidFill>
                          <a:schemeClr val="tx1"/>
                        </a:solidFill>
                      </a:rPr>
                      <a:t>To events and performance issues; then, things go back to “normal”.</a:t>
                    </a:r>
                  </a:p>
                </p:txBody>
              </p:sp>
              <p:sp>
                <p:nvSpPr>
                  <p:cNvPr id="22" name="Rectangle 21">
                    <a:extLst>
                      <a:ext uri="{FF2B5EF4-FFF2-40B4-BE49-F238E27FC236}">
                        <a16:creationId xmlns:a16="http://schemas.microsoft.com/office/drawing/2014/main" id="{09AD72FA-BAB9-0E83-5E4C-2F8AD147295D}"/>
                      </a:ext>
                    </a:extLst>
                  </p:cNvPr>
                  <p:cNvSpPr/>
                  <p:nvPr/>
                </p:nvSpPr>
                <p:spPr>
                  <a:xfrm>
                    <a:off x="1728047" y="4427439"/>
                    <a:ext cx="2286000" cy="640080"/>
                  </a:xfrm>
                  <a:prstGeom prst="rect">
                    <a:avLst/>
                  </a:prstGeom>
                  <a:solidFill>
                    <a:srgbClr val="E3E30A">
                      <a:alpha val="50196"/>
                    </a:srgb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CALCULATIVE</a:t>
                    </a:r>
                  </a:p>
                  <a:p>
                    <a:pPr algn="ctr"/>
                    <a:r>
                      <a:rPr lang="en-US" sz="1000" dirty="0">
                        <a:solidFill>
                          <a:schemeClr val="tx1"/>
                        </a:solidFill>
                      </a:rPr>
                      <a:t>Focus on known risks and problems. Reliance on procedures, guidelines and checklists.</a:t>
                    </a:r>
                  </a:p>
                </p:txBody>
              </p:sp>
              <p:sp>
                <p:nvSpPr>
                  <p:cNvPr id="23" name="Rectangle 22">
                    <a:extLst>
                      <a:ext uri="{FF2B5EF4-FFF2-40B4-BE49-F238E27FC236}">
                        <a16:creationId xmlns:a16="http://schemas.microsoft.com/office/drawing/2014/main" id="{5AE12CA1-90B9-75B2-9874-BE6647FF9553}"/>
                      </a:ext>
                    </a:extLst>
                  </p:cNvPr>
                  <p:cNvSpPr/>
                  <p:nvPr/>
                </p:nvSpPr>
                <p:spPr>
                  <a:xfrm>
                    <a:off x="2312354" y="3791402"/>
                    <a:ext cx="2286000" cy="640080"/>
                  </a:xfrm>
                  <a:prstGeom prst="rect">
                    <a:avLst/>
                  </a:prstGeom>
                  <a:solidFill>
                    <a:srgbClr val="47E312">
                      <a:alpha val="50196"/>
                    </a:srgb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PROACTIVE</a:t>
                    </a:r>
                  </a:p>
                  <a:p>
                    <a:pPr algn="ctr"/>
                    <a:r>
                      <a:rPr lang="en-US" sz="1000" dirty="0">
                        <a:solidFill>
                          <a:schemeClr val="tx1"/>
                        </a:solidFill>
                      </a:rPr>
                      <a:t>Alert to the unexpected. Investment in communication, sharing of information and collective alertness</a:t>
                    </a:r>
                  </a:p>
                </p:txBody>
              </p:sp>
              <p:sp>
                <p:nvSpPr>
                  <p:cNvPr id="24" name="Rectangle 23">
                    <a:extLst>
                      <a:ext uri="{FF2B5EF4-FFF2-40B4-BE49-F238E27FC236}">
                        <a16:creationId xmlns:a16="http://schemas.microsoft.com/office/drawing/2014/main" id="{04B4870A-3968-3E0B-3A93-FB21B9EB1634}"/>
                      </a:ext>
                    </a:extLst>
                  </p:cNvPr>
                  <p:cNvSpPr/>
                  <p:nvPr/>
                </p:nvSpPr>
                <p:spPr>
                  <a:xfrm>
                    <a:off x="2896661" y="3155270"/>
                    <a:ext cx="2286000" cy="640080"/>
                  </a:xfrm>
                  <a:prstGeom prst="rect">
                    <a:avLst/>
                  </a:prstGeom>
                  <a:solidFill>
                    <a:srgbClr val="23B044">
                      <a:alpha val="50196"/>
                    </a:srgb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RESILIENT</a:t>
                    </a:r>
                  </a:p>
                  <a:p>
                    <a:pPr algn="ctr"/>
                    <a:r>
                      <a:rPr lang="en-US" sz="1000" dirty="0">
                        <a:solidFill>
                          <a:schemeClr val="tx1"/>
                        </a:solidFill>
                      </a:rPr>
                      <a:t>Constant alertness for week signals; learning from the unexpected.</a:t>
                    </a:r>
                  </a:p>
                </p:txBody>
              </p:sp>
              <p:sp>
                <p:nvSpPr>
                  <p:cNvPr id="25" name="TextBox 24">
                    <a:extLst>
                      <a:ext uri="{FF2B5EF4-FFF2-40B4-BE49-F238E27FC236}">
                        <a16:creationId xmlns:a16="http://schemas.microsoft.com/office/drawing/2014/main" id="{AC022720-3A4C-141A-C03E-FDFE7000AAEC}"/>
                      </a:ext>
                    </a:extLst>
                  </p:cNvPr>
                  <p:cNvSpPr txBox="1"/>
                  <p:nvPr/>
                </p:nvSpPr>
                <p:spPr>
                  <a:xfrm>
                    <a:off x="3864994" y="4544299"/>
                    <a:ext cx="1317667" cy="1046440"/>
                  </a:xfrm>
                  <a:prstGeom prst="rect">
                    <a:avLst/>
                  </a:prstGeom>
                  <a:noFill/>
                </p:spPr>
                <p:txBody>
                  <a:bodyPr wrap="square" rtlCol="0">
                    <a:spAutoFit/>
                  </a:bodyPr>
                  <a:lstStyle/>
                  <a:p>
                    <a:pPr algn="r"/>
                    <a:r>
                      <a:rPr lang="en-US" sz="1200" b="1" dirty="0"/>
                      <a:t>Preventive Organization</a:t>
                    </a:r>
                  </a:p>
                  <a:p>
                    <a:pPr algn="r"/>
                    <a:endParaRPr lang="en-US" sz="800" dirty="0"/>
                  </a:p>
                  <a:p>
                    <a:pPr algn="r"/>
                    <a:r>
                      <a:rPr lang="en-US" sz="1000" dirty="0"/>
                      <a:t>Focus on known risks, rules and procedures. </a:t>
                    </a:r>
                  </a:p>
                </p:txBody>
              </p:sp>
            </p:grpSp>
            <p:sp>
              <p:nvSpPr>
                <p:cNvPr id="17" name="TextBox 16">
                  <a:extLst>
                    <a:ext uri="{FF2B5EF4-FFF2-40B4-BE49-F238E27FC236}">
                      <a16:creationId xmlns:a16="http://schemas.microsoft.com/office/drawing/2014/main" id="{61A51D66-5ECE-8B8C-B6E9-3D6FC7D71733}"/>
                    </a:ext>
                  </a:extLst>
                </p:cNvPr>
                <p:cNvSpPr txBox="1"/>
                <p:nvPr/>
              </p:nvSpPr>
              <p:spPr>
                <a:xfrm>
                  <a:off x="559432" y="3202155"/>
                  <a:ext cx="1815203" cy="1046440"/>
                </a:xfrm>
                <a:prstGeom prst="rect">
                  <a:avLst/>
                </a:prstGeom>
                <a:noFill/>
              </p:spPr>
              <p:txBody>
                <a:bodyPr wrap="square" rtlCol="0">
                  <a:spAutoFit/>
                </a:bodyPr>
                <a:lstStyle/>
                <a:p>
                  <a:r>
                    <a:rPr lang="en-US" sz="1200" b="1" dirty="0"/>
                    <a:t>Highly Reliable Organization</a:t>
                  </a:r>
                </a:p>
                <a:p>
                  <a:endParaRPr lang="en-US" sz="800" b="1" dirty="0"/>
                </a:p>
                <a:p>
                  <a:r>
                    <a:rPr lang="en-US" sz="1000" dirty="0"/>
                    <a:t>Managing the unexpected by organizing to improve safety, resilience and agility. </a:t>
                  </a:r>
                </a:p>
              </p:txBody>
            </p:sp>
          </p:grpSp>
          <p:sp>
            <p:nvSpPr>
              <p:cNvPr id="26" name="TextBox 25">
                <a:extLst>
                  <a:ext uri="{FF2B5EF4-FFF2-40B4-BE49-F238E27FC236}">
                    <a16:creationId xmlns:a16="http://schemas.microsoft.com/office/drawing/2014/main" id="{9625DC68-5346-5A58-F61E-973E3FFF99E9}"/>
                  </a:ext>
                </a:extLst>
              </p:cNvPr>
              <p:cNvSpPr txBox="1"/>
              <p:nvPr/>
            </p:nvSpPr>
            <p:spPr>
              <a:xfrm>
                <a:off x="9705070" y="4290986"/>
                <a:ext cx="2286000" cy="338554"/>
              </a:xfrm>
              <a:prstGeom prst="rect">
                <a:avLst/>
              </a:prstGeom>
              <a:noFill/>
            </p:spPr>
            <p:txBody>
              <a:bodyPr wrap="square" rtlCol="0">
                <a:spAutoFit/>
              </a:bodyPr>
              <a:lstStyle/>
              <a:p>
                <a:pPr algn="r"/>
                <a:r>
                  <a:rPr lang="en-US" sz="800" dirty="0"/>
                  <a:t>Adapted from </a:t>
                </a:r>
                <a:r>
                  <a:rPr lang="en-US" sz="800" dirty="0" err="1"/>
                  <a:t>Slagmolen</a:t>
                </a:r>
                <a:r>
                  <a:rPr lang="en-US" sz="800" dirty="0"/>
                  <a:t> et al., HRO </a:t>
                </a:r>
                <a:r>
                  <a:rPr lang="en-US" sz="800" dirty="0" err="1"/>
                  <a:t>Fieldbook</a:t>
                </a:r>
                <a:r>
                  <a:rPr lang="en-US" sz="800" dirty="0"/>
                  <a:t>, 2017</a:t>
                </a:r>
              </a:p>
            </p:txBody>
          </p:sp>
        </p:grpSp>
        <p:pic>
          <p:nvPicPr>
            <p:cNvPr id="31" name="Picture 30" descr="A person standing in front of a screen&#10;&#10;Description automatically generated">
              <a:extLst>
                <a:ext uri="{FF2B5EF4-FFF2-40B4-BE49-F238E27FC236}">
                  <a16:creationId xmlns:a16="http://schemas.microsoft.com/office/drawing/2014/main" id="{A0A1E1D7-A3E7-3594-0A9A-55FE78E5FD29}"/>
                </a:ext>
              </a:extLst>
            </p:cNvPr>
            <p:cNvPicPr>
              <a:picLocks noChangeAspect="1"/>
            </p:cNvPicPr>
            <p:nvPr/>
          </p:nvPicPr>
          <p:blipFill>
            <a:blip r:embed="rId8" cstate="print">
              <a:extLst>
                <a:ext uri="{28A0092B-C50C-407E-A947-70E740481C1C}">
                  <a14:useLocalDpi xmlns:a14="http://schemas.microsoft.com/office/drawing/2010/main" val="0"/>
                </a:ext>
              </a:extLst>
            </a:blip>
            <a:srcRect l="10306" t="44169" r="13836" b="20018"/>
            <a:stretch/>
          </p:blipFill>
          <p:spPr>
            <a:xfrm>
              <a:off x="7293808" y="4621131"/>
              <a:ext cx="4662789" cy="1651064"/>
            </a:xfrm>
            <a:prstGeom prst="rect">
              <a:avLst/>
            </a:prstGeom>
          </p:spPr>
        </p:pic>
      </p:grpSp>
      <p:sp>
        <p:nvSpPr>
          <p:cNvPr id="5" name="Text Box 62">
            <a:extLst>
              <a:ext uri="{FF2B5EF4-FFF2-40B4-BE49-F238E27FC236}">
                <a16:creationId xmlns:a16="http://schemas.microsoft.com/office/drawing/2014/main" id="{6D91498D-E1D9-549A-7446-C4DA806B27B6}"/>
              </a:ext>
            </a:extLst>
          </p:cNvPr>
          <p:cNvSpPr txBox="1">
            <a:spLocks noChangeArrowheads="1"/>
          </p:cNvSpPr>
          <p:nvPr/>
        </p:nvSpPr>
        <p:spPr bwMode="auto">
          <a:xfrm>
            <a:off x="138604" y="58665"/>
            <a:ext cx="9521072" cy="1046440"/>
          </a:xfrm>
          <a:prstGeom prst="rect">
            <a:avLst/>
          </a:prstGeom>
          <a:noFill/>
          <a:ln w="9525">
            <a:noFill/>
            <a:miter lim="800000"/>
            <a:headEnd/>
            <a:tailEnd/>
          </a:ln>
        </p:spPr>
        <p:txBody>
          <a:bodyPr wrap="square">
            <a:spAutoFit/>
          </a:bodyPr>
          <a:lstStyle/>
          <a:p>
            <a:r>
              <a:rPr lang="en-US" sz="1800" b="1" kern="100" dirty="0">
                <a:effectLst/>
                <a:latin typeface="Aptos" panose="020B0004020202020204" pitchFamily="34" charset="0"/>
                <a:ea typeface="Aptos" panose="020B0004020202020204" pitchFamily="34" charset="0"/>
                <a:cs typeface="Times New Roman" panose="02020603050405020304" pitchFamily="18" charset="0"/>
              </a:rPr>
              <a:t>Psychological Safety &amp; Employee Voice Training: Case Study On </a:t>
            </a:r>
            <a:r>
              <a:rPr lang="en-US" b="1" kern="100" dirty="0">
                <a:latin typeface="Aptos" panose="020B0004020202020204" pitchFamily="34" charset="0"/>
                <a:ea typeface="Aptos" panose="020B0004020202020204" pitchFamily="34" charset="0"/>
                <a:cs typeface="Times New Roman" panose="02020603050405020304" pitchFamily="18" charset="0"/>
              </a:rPr>
              <a:t>A</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n Air Traffic Disaster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a:spcBef>
                <a:spcPts val="0"/>
              </a:spcBef>
            </a:pPr>
            <a:endParaRPr lang="en-US" sz="600" dirty="0"/>
          </a:p>
          <a:p>
            <a:pPr>
              <a:spcBef>
                <a:spcPts val="0"/>
              </a:spcBef>
            </a:pPr>
            <a:r>
              <a:rPr lang="en-US" sz="1100" dirty="0"/>
              <a:t>Julia H. Smith</a:t>
            </a:r>
            <a:r>
              <a:rPr lang="en-US" sz="1100" baseline="30000" dirty="0"/>
              <a:t>1</a:t>
            </a:r>
            <a:r>
              <a:rPr lang="en-US" sz="1100" dirty="0"/>
              <a:t>, Alfie J. Brown</a:t>
            </a:r>
            <a:r>
              <a:rPr lang="en-US" sz="1100" baseline="30000" dirty="0"/>
              <a:t>1</a:t>
            </a:r>
            <a:r>
              <a:rPr lang="en-US" sz="1100" dirty="0"/>
              <a:t>, Amy M. McKenna</a:t>
            </a:r>
            <a:r>
              <a:rPr lang="en-US" sz="1100" baseline="30000" dirty="0"/>
              <a:t>1</a:t>
            </a:r>
            <a:r>
              <a:rPr lang="en-US" sz="1100" dirty="0"/>
              <a:t>, Timothy P. Murphy</a:t>
            </a:r>
            <a:r>
              <a:rPr lang="en-US" sz="1100" baseline="30000" dirty="0"/>
              <a:t>1</a:t>
            </a:r>
            <a:r>
              <a:rPr lang="en-US" sz="1100" dirty="0"/>
              <a:t>, </a:t>
            </a:r>
          </a:p>
          <a:p>
            <a:pPr>
              <a:spcBef>
                <a:spcPts val="0"/>
              </a:spcBef>
            </a:pPr>
            <a:r>
              <a:rPr lang="en-US" sz="1050" b="1" dirty="0">
                <a:solidFill>
                  <a:srgbClr val="0033CC"/>
                </a:solidFill>
              </a:rPr>
              <a:t>1. NHMFL, FSU</a:t>
            </a:r>
          </a:p>
          <a:p>
            <a:pPr>
              <a:spcBef>
                <a:spcPts val="0"/>
              </a:spcBef>
            </a:pPr>
            <a:r>
              <a:rPr lang="en-US" sz="600" b="1" dirty="0">
                <a:solidFill>
                  <a:srgbClr val="0033CC"/>
                </a:solidFill>
              </a:rPr>
              <a:t> </a:t>
            </a:r>
          </a:p>
          <a:p>
            <a:pPr>
              <a:spcBef>
                <a:spcPts val="0"/>
              </a:spcBef>
            </a:pPr>
            <a:r>
              <a:rPr lang="en-US" sz="1050" b="1" dirty="0"/>
              <a:t>Funding Grants:</a:t>
            </a:r>
            <a:r>
              <a:rPr lang="en-US" sz="1050" dirty="0"/>
              <a:t> K. M. </a:t>
            </a:r>
            <a:r>
              <a:rPr lang="en-US" sz="1050" dirty="0">
                <a:latin typeface="+mn-lt"/>
              </a:rPr>
              <a:t>Amm (NSF DMR-2128556</a:t>
            </a:r>
            <a:r>
              <a:rPr lang="en-US" sz="1050" dirty="0"/>
              <a:t>)</a:t>
            </a:r>
            <a:endParaRPr lang="en-US" sz="1050" b="1" dirty="0">
              <a:solidFill>
                <a:srgbClr val="0033CC"/>
              </a:solidFill>
            </a:endParaRPr>
          </a:p>
        </p:txBody>
      </p:sp>
      <p:pic>
        <p:nvPicPr>
          <p:cNvPr id="10" name="Picture 9" descr="A logo with text on it&#10;&#10;Description automatically generated">
            <a:extLst>
              <a:ext uri="{FF2B5EF4-FFF2-40B4-BE49-F238E27FC236}">
                <a16:creationId xmlns:a16="http://schemas.microsoft.com/office/drawing/2014/main" id="{E42E7988-CE84-B6C4-968B-9C6E3970199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681157" y="404290"/>
            <a:ext cx="1369344" cy="684673"/>
          </a:xfrm>
          <a:prstGeom prst="rect">
            <a:avLst/>
          </a:prstGeom>
        </p:spPr>
      </p:pic>
    </p:spTree>
    <p:extLst>
      <p:ext uri="{BB962C8B-B14F-4D97-AF65-F5344CB8AC3E}">
        <p14:creationId xmlns:p14="http://schemas.microsoft.com/office/powerpoint/2010/main" val="156376858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BD7C9FF766FAE4A8FF2A00B6383AD9D" ma:contentTypeVersion="4" ma:contentTypeDescription="Create a new document." ma:contentTypeScope="" ma:versionID="3ac2ab9f0df48580bf5fc5420c9f8706">
  <xsd:schema xmlns:xsd="http://www.w3.org/2001/XMLSchema" xmlns:xs="http://www.w3.org/2001/XMLSchema" xmlns:p="http://schemas.microsoft.com/office/2006/metadata/properties" xmlns:ns2="dadad298-2df9-4984-95e3-f6f23ee06f9a" targetNamespace="http://schemas.microsoft.com/office/2006/metadata/properties" ma:root="true" ma:fieldsID="c6c05c0e06b6ca0cb0fb94bca83edf02" ns2:_="">
    <xsd:import namespace="dadad298-2df9-4984-95e3-f6f23ee06f9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dad298-2df9-4984-95e3-f6f23ee06f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AB0E0FE-4CDD-4CAF-8D80-7C0A2F479840}">
  <ds:schemaRefs>
    <ds:schemaRef ds:uri="http://www.w3.org/XML/1998/namespace"/>
    <ds:schemaRef ds:uri="http://purl.org/dc/dcmitype/"/>
    <ds:schemaRef ds:uri="http://purl.org/dc/elements/1.1/"/>
    <ds:schemaRef ds:uri="http://purl.org/dc/terms/"/>
    <ds:schemaRef ds:uri="http://schemas.microsoft.com/office/2006/metadata/properties"/>
    <ds:schemaRef ds:uri="dadad298-2df9-4984-95e3-f6f23ee06f9a"/>
    <ds:schemaRef ds:uri="http://schemas.microsoft.com/office/2006/documentManagement/type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491B62E0-8D75-4F67-B9D6-1181A6008C48}">
  <ds:schemaRefs>
    <ds:schemaRef ds:uri="http://schemas.microsoft.com/sharepoint/v3/contenttype/forms"/>
  </ds:schemaRefs>
</ds:datastoreItem>
</file>

<file path=customXml/itemProps3.xml><?xml version="1.0" encoding="utf-8"?>
<ds:datastoreItem xmlns:ds="http://schemas.openxmlformats.org/officeDocument/2006/customXml" ds:itemID="{465D8A62-117D-49BA-B248-1991B60E9F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dad298-2df9-4984-95e3-f6f23ee06f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5940</TotalTime>
  <Words>936</Words>
  <Application>Microsoft Office PowerPoint</Application>
  <PresentationFormat>Widescreen</PresentationFormat>
  <Paragraphs>64</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Aptos</vt: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Anke Toth</cp:lastModifiedBy>
  <cp:revision>149</cp:revision>
  <cp:lastPrinted>2019-07-16T13:07:28Z</cp:lastPrinted>
  <dcterms:created xsi:type="dcterms:W3CDTF">2004-08-07T03:10:56Z</dcterms:created>
  <dcterms:modified xsi:type="dcterms:W3CDTF">2024-11-22T21:44:53Z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0x010100ABD7C9FF766FAE4A8FF2A00B6383AD9D</vt:lpwstr>
  </property>
</Properties>
</file>