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184"/>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2FDA2-CB54-4A50-8E16-0164FD3866C0}" v="15" dt="2024-11-22T21:59:59.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autoAdjust="0"/>
    <p:restoredTop sz="77835" autoAdjust="0"/>
  </p:normalViewPr>
  <p:slideViewPr>
    <p:cSldViewPr snapToGrid="0">
      <p:cViewPr varScale="1">
        <p:scale>
          <a:sx n="77" d="100"/>
          <a:sy n="77" d="100"/>
        </p:scale>
        <p:origin x="991"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8310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38/s41467-024-51233-9"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tiff"/></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38/s41467-024-51233-9"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8" name="Rectangle 49">
            <a:extLst>
              <a:ext uri="{FF2B5EF4-FFF2-40B4-BE49-F238E27FC236}">
                <a16:creationId xmlns:a16="http://schemas.microsoft.com/office/drawing/2014/main" id="{F3D321D1-849E-C0F1-AEB4-E7AFAC711943}"/>
              </a:ext>
            </a:extLst>
          </p:cNvPr>
          <p:cNvSpPr>
            <a:spLocks noChangeArrowheads="1"/>
          </p:cNvSpPr>
          <p:nvPr/>
        </p:nvSpPr>
        <p:spPr bwMode="auto">
          <a:xfrm>
            <a:off x="5931021" y="1249852"/>
            <a:ext cx="6172994" cy="4505953"/>
          </a:xfrm>
          <a:prstGeom prst="rect">
            <a:avLst/>
          </a:prstGeom>
          <a:noFill/>
          <a:ln w="19050">
            <a:solidFill>
              <a:srgbClr val="0033CC"/>
            </a:solidFill>
            <a:miter lim="800000"/>
            <a:headEnd/>
            <a:tailEnd/>
          </a:ln>
        </p:spPr>
        <p:txBody>
          <a:bodyPr wrap="none" anchor="ctr"/>
          <a:lstStyle/>
          <a:p>
            <a:endParaRPr lang="en-US"/>
          </a:p>
        </p:txBody>
      </p:sp>
      <p:sp>
        <p:nvSpPr>
          <p:cNvPr id="11" name="Text Box 62">
            <a:extLst>
              <a:ext uri="{FF2B5EF4-FFF2-40B4-BE49-F238E27FC236}">
                <a16:creationId xmlns:a16="http://schemas.microsoft.com/office/drawing/2014/main" id="{DD0E08B4-4949-878D-33CE-E60DF2894D68}"/>
              </a:ext>
            </a:extLst>
          </p:cNvPr>
          <p:cNvSpPr txBox="1">
            <a:spLocks noChangeArrowheads="1"/>
          </p:cNvSpPr>
          <p:nvPr/>
        </p:nvSpPr>
        <p:spPr bwMode="auto">
          <a:xfrm>
            <a:off x="0" y="69216"/>
            <a:ext cx="10004862" cy="1007968"/>
          </a:xfrm>
          <a:prstGeom prst="rect">
            <a:avLst/>
          </a:prstGeom>
          <a:noFill/>
          <a:ln w="9525">
            <a:noFill/>
            <a:miter lim="800000"/>
            <a:headEnd/>
            <a:tailEnd/>
          </a:ln>
        </p:spPr>
        <p:txBody>
          <a:bodyPr wrap="square">
            <a:spAutoFit/>
          </a:bodyPr>
          <a:lstStyle/>
          <a:p>
            <a:pPr>
              <a:spcBef>
                <a:spcPts val="0"/>
              </a:spcBef>
            </a:pPr>
            <a:r>
              <a:rPr lang="en-US" sz="1600" b="1" dirty="0"/>
              <a:t>Tuning Acid Strength in Amorphous Aluminosilicates with Oxygen Vacancies</a:t>
            </a:r>
          </a:p>
          <a:p>
            <a:pPr>
              <a:spcBef>
                <a:spcPts val="0"/>
              </a:spcBef>
            </a:pPr>
            <a:endParaRPr lang="en-US" sz="600" dirty="0"/>
          </a:p>
          <a:p>
            <a:pPr>
              <a:spcBef>
                <a:spcPts val="0"/>
              </a:spcBef>
            </a:pPr>
            <a:r>
              <a:rPr lang="en-US" sz="1050" dirty="0">
                <a:latin typeface="+mn-lt"/>
              </a:rPr>
              <a:t>Rishi Verma,</a:t>
            </a:r>
            <a:r>
              <a:rPr lang="en-US" sz="1050" baseline="30000" dirty="0">
                <a:latin typeface="+mn-lt"/>
              </a:rPr>
              <a:t>1</a:t>
            </a:r>
            <a:r>
              <a:rPr lang="en-US" sz="1050" dirty="0">
                <a:latin typeface="+mn-lt"/>
              </a:rPr>
              <a:t> Charvi Singhvi,</a:t>
            </a:r>
            <a:r>
              <a:rPr lang="en-US" sz="1050" baseline="30000" dirty="0">
                <a:latin typeface="+mn-lt"/>
              </a:rPr>
              <a:t>1</a:t>
            </a:r>
            <a:r>
              <a:rPr lang="en-US" sz="1050" dirty="0">
                <a:latin typeface="+mn-lt"/>
              </a:rPr>
              <a:t> Amrit Venkatesh,</a:t>
            </a:r>
            <a:r>
              <a:rPr lang="en-US" sz="1050" baseline="30000" dirty="0">
                <a:latin typeface="+mn-lt"/>
              </a:rPr>
              <a:t>2</a:t>
            </a:r>
            <a:r>
              <a:rPr lang="en-US" sz="1050" dirty="0">
                <a:latin typeface="+mn-lt"/>
              </a:rPr>
              <a:t> and Vivek Polshettiwar</a:t>
            </a:r>
            <a:r>
              <a:rPr lang="en-US" sz="1050" baseline="30000" dirty="0">
                <a:latin typeface="+mn-lt"/>
              </a:rPr>
              <a:t>1,</a:t>
            </a:r>
            <a:r>
              <a:rPr lang="en-US" sz="1050" dirty="0">
                <a:latin typeface="+mn-lt"/>
              </a:rPr>
              <a:t>* </a:t>
            </a:r>
          </a:p>
          <a:p>
            <a:pPr marL="228600" indent="-228600">
              <a:spcBef>
                <a:spcPts val="0"/>
              </a:spcBef>
              <a:buAutoNum type="arabicPeriod"/>
            </a:pPr>
            <a:r>
              <a:rPr lang="en-US" sz="1050" b="1" dirty="0">
                <a:solidFill>
                  <a:srgbClr val="0033CC"/>
                </a:solidFill>
                <a:latin typeface="+mn-lt"/>
              </a:rPr>
              <a:t>Department of Chemical Sciences, Tata Institute of Fundamental Research (TIFR), India; 2. National High Magnetic Field Laboratory, FSU</a:t>
            </a:r>
          </a:p>
          <a:p>
            <a:pPr>
              <a:spcBef>
                <a:spcPts val="0"/>
              </a:spcBef>
            </a:pPr>
            <a:endParaRPr lang="en-US" sz="600" b="1" dirty="0">
              <a:solidFill>
                <a:srgbClr val="0033CC"/>
              </a:solidFill>
              <a:latin typeface="+mn-lt"/>
            </a:endParaRPr>
          </a:p>
          <a:p>
            <a:pPr>
              <a:spcBef>
                <a:spcPts val="0"/>
              </a:spcBef>
            </a:pPr>
            <a:r>
              <a:rPr lang="en-US" sz="1050" b="1" dirty="0">
                <a:latin typeface="+mn-lt"/>
              </a:rPr>
              <a:t>Funding Grants:</a:t>
            </a:r>
            <a:r>
              <a:rPr lang="en-US" sz="1050" dirty="0">
                <a:latin typeface="+mn-lt"/>
              </a:rPr>
              <a:t> K.M. Amm (NHMFL, NSF/DMR-2128556)</a:t>
            </a:r>
            <a:r>
              <a:rPr lang="en-US" sz="1050" b="1" dirty="0">
                <a:solidFill>
                  <a:srgbClr val="0033CC"/>
                </a:solidFill>
                <a:latin typeface="+mn-lt"/>
              </a:rPr>
              <a:t>, </a:t>
            </a:r>
            <a:r>
              <a:rPr lang="en-US" sz="1050" dirty="0">
                <a:latin typeface="+mn-lt"/>
              </a:rPr>
              <a:t>V. Polshettiwar (DAE, Government of India, 12-R&amp;D-TFR-RTI4003) </a:t>
            </a:r>
            <a:endParaRPr lang="en-US" sz="1050" b="1" dirty="0">
              <a:solidFill>
                <a:srgbClr val="0033CC"/>
              </a:solidFill>
              <a:latin typeface="+mn-lt"/>
            </a:endParaRPr>
          </a:p>
        </p:txBody>
      </p:sp>
      <p:sp>
        <p:nvSpPr>
          <p:cNvPr id="31" name="Text Box 28">
            <a:extLst>
              <a:ext uri="{FF2B5EF4-FFF2-40B4-BE49-F238E27FC236}">
                <a16:creationId xmlns:a16="http://schemas.microsoft.com/office/drawing/2014/main" id="{223333F3-ED25-3C5D-9971-246BEE6A3915}"/>
              </a:ext>
            </a:extLst>
          </p:cNvPr>
          <p:cNvSpPr txBox="1">
            <a:spLocks noChangeArrowheads="1"/>
          </p:cNvSpPr>
          <p:nvPr/>
        </p:nvSpPr>
        <p:spPr bwMode="auto">
          <a:xfrm>
            <a:off x="11758" y="1215846"/>
            <a:ext cx="5919263" cy="4516621"/>
          </a:xfrm>
          <a:prstGeom prst="rect">
            <a:avLst/>
          </a:prstGeom>
          <a:noFill/>
          <a:ln w="9525">
            <a:noFill/>
            <a:miter lim="800000"/>
            <a:headEnd/>
            <a:tailEnd/>
          </a:ln>
        </p:spPr>
        <p:txBody>
          <a:bodyPr wrap="square">
            <a:spAutoFit/>
          </a:bodyPr>
          <a:lstStyle/>
          <a:p>
            <a:pPr algn="just"/>
            <a:r>
              <a:rPr lang="en-US" sz="1150" dirty="0"/>
              <a:t>Finding solid materials with both high porosity and strong acidity is a significant challenge in the design of heterogeneous catalysis. Crystalline zeolites are known for their strong acidity, but their small pores limit access to active sites. Conversely, mesoporous amorphous aluminosilicates have larger pore sizes, but typically have low acidity. In this study, we demonstrate that introducing defects, specifically oxygen vacancies, can enhance the acidity of amorphous acidic aluminosilicates (AAS). This approach improves both the effectiveness and accessibility of their active sites, addressing the challenge of balancing porosity and acidity and paving the way for the design of more efficient catalysts for various chemical reactions.</a:t>
            </a:r>
          </a:p>
          <a:p>
            <a:pPr algn="just"/>
            <a:endParaRPr lang="en-US" sz="1150" dirty="0"/>
          </a:p>
          <a:p>
            <a:pPr algn="just"/>
            <a:r>
              <a:rPr lang="en-US" sz="1150" dirty="0"/>
              <a:t>In this work, we utilized high-field solid-state nuclear magnetic resonance (</a:t>
            </a:r>
            <a:r>
              <a:rPr lang="en-US" sz="1150" dirty="0" err="1"/>
              <a:t>ssNMR</a:t>
            </a:r>
            <a:r>
              <a:rPr lang="en-US" sz="1150" dirty="0"/>
              <a:t>) spectroscopy at the </a:t>
            </a:r>
            <a:r>
              <a:rPr lang="en-US" sz="1150" dirty="0" err="1"/>
              <a:t>MagLab</a:t>
            </a:r>
            <a:r>
              <a:rPr lang="en-US" sz="1150" dirty="0"/>
              <a:t> to investigate structural changes in defective amorphous acidic aluminosilicates (D-AAS), in which oxygen vacancy defects were introduced. </a:t>
            </a:r>
            <a:r>
              <a:rPr lang="en-US" sz="1150" baseline="30000" dirty="0"/>
              <a:t>27</a:t>
            </a:r>
            <a:r>
              <a:rPr lang="en-US" sz="1150" dirty="0"/>
              <a:t>Al, </a:t>
            </a:r>
            <a:r>
              <a:rPr lang="en-US" sz="1150" baseline="30000" dirty="0"/>
              <a:t>17</a:t>
            </a:r>
            <a:r>
              <a:rPr lang="en-US" sz="1150" dirty="0"/>
              <a:t>O, and </a:t>
            </a:r>
            <a:r>
              <a:rPr lang="en-US" sz="1150" baseline="30000" dirty="0"/>
              <a:t>1</a:t>
            </a:r>
            <a:r>
              <a:rPr lang="en-US" sz="1150" dirty="0"/>
              <a:t>H </a:t>
            </a:r>
            <a:r>
              <a:rPr lang="en-US" sz="1150" dirty="0" err="1"/>
              <a:t>ssNMR</a:t>
            </a:r>
            <a:r>
              <a:rPr lang="en-US" sz="1150" dirty="0"/>
              <a:t> spectra were acquired at 18.8 T (800 MHz) due to the significantly enhanced spectral resolution at this high field (</a:t>
            </a:r>
            <a:r>
              <a:rPr lang="en-US" sz="1150" b="1" dirty="0"/>
              <a:t>Fig. 1</a:t>
            </a:r>
            <a:r>
              <a:rPr lang="en-US" sz="1150" dirty="0"/>
              <a:t>). The powerful analytical capabilities at the </a:t>
            </a:r>
            <a:r>
              <a:rPr lang="en-US" sz="1150" dirty="0" err="1"/>
              <a:t>MagLab</a:t>
            </a:r>
            <a:r>
              <a:rPr lang="en-US" sz="1150" dirty="0"/>
              <a:t> are demonstrated, with notable shifts in </a:t>
            </a:r>
            <a:r>
              <a:rPr lang="en-US" sz="1150" baseline="30000" dirty="0"/>
              <a:t>1</a:t>
            </a:r>
            <a:r>
              <a:rPr lang="en-US" sz="1150" dirty="0"/>
              <a:t>H </a:t>
            </a:r>
            <a:r>
              <a:rPr lang="en-US" sz="1150" dirty="0" err="1"/>
              <a:t>ssNMR</a:t>
            </a:r>
            <a:r>
              <a:rPr lang="en-US" sz="1150" dirty="0"/>
              <a:t> spectra indicating changes in hydrogen bonding and formation of new hydroxyl species, </a:t>
            </a:r>
            <a:r>
              <a:rPr lang="en-US" sz="1150" baseline="30000" dirty="0"/>
              <a:t>27</a:t>
            </a:r>
            <a:r>
              <a:rPr lang="en-US" sz="1150" dirty="0"/>
              <a:t>Al </a:t>
            </a:r>
            <a:r>
              <a:rPr lang="en-US" sz="1150" dirty="0" err="1"/>
              <a:t>ssNMR</a:t>
            </a:r>
            <a:r>
              <a:rPr lang="en-US" sz="1150" dirty="0"/>
              <a:t> revealing alterations in aluminum coordination environments upon introducing defects, and </a:t>
            </a:r>
            <a:r>
              <a:rPr lang="en-US" sz="1150" baseline="30000" dirty="0"/>
              <a:t>17</a:t>
            </a:r>
            <a:r>
              <a:rPr lang="en-US" sz="1150" dirty="0"/>
              <a:t>O </a:t>
            </a:r>
            <a:r>
              <a:rPr lang="en-US" sz="1150" dirty="0" err="1"/>
              <a:t>ssNMR</a:t>
            </a:r>
            <a:r>
              <a:rPr lang="en-US" sz="1150" dirty="0"/>
              <a:t> showing how water interacts with defect sites, linking structural modifications to acidity changes.</a:t>
            </a:r>
          </a:p>
          <a:p>
            <a:pPr algn="just"/>
            <a:endParaRPr lang="en-US" sz="1150" dirty="0"/>
          </a:p>
          <a:p>
            <a:pPr algn="just"/>
            <a:r>
              <a:rPr lang="en-US" sz="1150" dirty="0"/>
              <a:t>This research shows how manipulating defects in amorphous aluminosilicates can enhance their acidity, opening doors to the creation of new and improved catalysts. These advancements could lead to more efficient industrial processes and help tackle environmental challenges associated with many heterogeneous catalytic techniques.</a:t>
            </a:r>
          </a:p>
        </p:txBody>
      </p:sp>
      <p:sp>
        <p:nvSpPr>
          <p:cNvPr id="32" name="Text Box 28">
            <a:extLst>
              <a:ext uri="{FF2B5EF4-FFF2-40B4-BE49-F238E27FC236}">
                <a16:creationId xmlns:a16="http://schemas.microsoft.com/office/drawing/2014/main" id="{367EF450-3B96-2AD5-630C-39EE044165CA}"/>
              </a:ext>
            </a:extLst>
          </p:cNvPr>
          <p:cNvSpPr txBox="1">
            <a:spLocks noChangeArrowheads="1"/>
          </p:cNvSpPr>
          <p:nvPr/>
        </p:nvSpPr>
        <p:spPr bwMode="auto">
          <a:xfrm>
            <a:off x="0" y="5766474"/>
            <a:ext cx="12192215"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 User Program: NMR experiments were run at 18.8 T (800 MHz) with 3.2 mm HXY and 1.3 mm HXY probes designed and built at the </a:t>
            </a:r>
            <a:r>
              <a:rPr lang="en-US" sz="1100" dirty="0" err="1">
                <a:solidFill>
                  <a:srgbClr val="333399"/>
                </a:solidFill>
              </a:rPr>
              <a:t>MagLab</a:t>
            </a:r>
            <a:r>
              <a:rPr lang="en-US" sz="1100" dirty="0">
                <a:solidFill>
                  <a:srgbClr val="333399"/>
                </a:solidFill>
              </a:rPr>
              <a:t>.</a:t>
            </a:r>
          </a:p>
          <a:p>
            <a:r>
              <a:rPr lang="en-US" sz="1100" b="1" dirty="0">
                <a:solidFill>
                  <a:srgbClr val="333399"/>
                </a:solidFill>
              </a:rPr>
              <a:t>Citation: </a:t>
            </a:r>
            <a:r>
              <a:rPr lang="en-US" sz="1100" b="0" i="0" dirty="0">
                <a:solidFill>
                  <a:srgbClr val="333399"/>
                </a:solidFill>
                <a:effectLst/>
                <a:latin typeface="arial" panose="020B0604020202020204" pitchFamily="34" charset="0"/>
              </a:rPr>
              <a:t>Verma, R.; </a:t>
            </a:r>
            <a:r>
              <a:rPr lang="en-US" sz="1100" b="0" i="0" dirty="0" err="1">
                <a:solidFill>
                  <a:srgbClr val="333399"/>
                </a:solidFill>
                <a:effectLst/>
                <a:latin typeface="arial" panose="020B0604020202020204" pitchFamily="34" charset="0"/>
              </a:rPr>
              <a:t>Singhvi</a:t>
            </a:r>
            <a:r>
              <a:rPr lang="en-US" sz="1100" b="0" i="0" dirty="0">
                <a:solidFill>
                  <a:srgbClr val="333399"/>
                </a:solidFill>
                <a:effectLst/>
                <a:latin typeface="arial" panose="020B0604020202020204" pitchFamily="34" charset="0"/>
              </a:rPr>
              <a:t>, C.; Venkatesh, A.; Polshettiwar, V., </a:t>
            </a:r>
            <a:r>
              <a:rPr lang="en-US" sz="1100" b="0" i="1" dirty="0">
                <a:solidFill>
                  <a:srgbClr val="333399"/>
                </a:solidFill>
                <a:effectLst/>
                <a:latin typeface="arial" panose="020B0604020202020204" pitchFamily="34" charset="0"/>
              </a:rPr>
              <a:t>Defects tune the acidic strength of amorphous aluminosilicates,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(1), 6899 (2024) </a:t>
            </a:r>
            <a:r>
              <a:rPr lang="en-US" sz="1100" b="1" i="0" dirty="0">
                <a:solidFill>
                  <a:srgbClr val="333399"/>
                </a:solidFill>
                <a:effectLst/>
                <a:latin typeface="arial" panose="020B0604020202020204" pitchFamily="34" charset="0"/>
                <a:hlinkClick r:id="rId8">
                  <a:extLst>
                    <a:ext uri="{A12FA001-AC4F-418D-AE19-62706E023703}">
                      <ahyp:hlinkClr xmlns:ahyp="http://schemas.microsoft.com/office/drawing/2018/hyperlinkcolor" val="tx"/>
                    </a:ext>
                  </a:extLst>
                </a:hlinkClick>
              </a:rPr>
              <a:t>doi.org/10.1038/s41467-024-51233-9</a:t>
            </a:r>
            <a:endParaRPr lang="en-US" sz="1200" dirty="0">
              <a:solidFill>
                <a:srgbClr val="333399"/>
              </a:solidFill>
            </a:endParaRPr>
          </a:p>
        </p:txBody>
      </p:sp>
      <p:pic>
        <p:nvPicPr>
          <p:cNvPr id="34" name="Picture 33">
            <a:extLst>
              <a:ext uri="{FF2B5EF4-FFF2-40B4-BE49-F238E27FC236}">
                <a16:creationId xmlns:a16="http://schemas.microsoft.com/office/drawing/2014/main" id="{9E47B7E7-990B-1261-03B8-4BBD584B6D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93902" y="1346652"/>
            <a:ext cx="6047232" cy="4255008"/>
          </a:xfrm>
          <a:prstGeom prst="rect">
            <a:avLst/>
          </a:prstGeom>
        </p:spPr>
      </p:pic>
      <p:sp>
        <p:nvSpPr>
          <p:cNvPr id="35" name="Rectangle 34">
            <a:extLst>
              <a:ext uri="{FF2B5EF4-FFF2-40B4-BE49-F238E27FC236}">
                <a16:creationId xmlns:a16="http://schemas.microsoft.com/office/drawing/2014/main" id="{6E88EAA7-B567-A7A7-F978-03538D3051C8}"/>
              </a:ext>
            </a:extLst>
          </p:cNvPr>
          <p:cNvSpPr/>
          <p:nvPr/>
        </p:nvSpPr>
        <p:spPr>
          <a:xfrm>
            <a:off x="8482731" y="4402691"/>
            <a:ext cx="3530932" cy="1200329"/>
          </a:xfrm>
          <a:prstGeom prst="rect">
            <a:avLst/>
          </a:prstGeom>
        </p:spPr>
        <p:txBody>
          <a:bodyPr wrap="square">
            <a:spAutoFit/>
          </a:bodyPr>
          <a:lstStyle/>
          <a:p>
            <a:pPr algn="just"/>
            <a:r>
              <a:rPr lang="en-US" sz="1200" b="1" dirty="0"/>
              <a:t>Fig. 1.</a:t>
            </a:r>
            <a:r>
              <a:rPr lang="en-US" sz="1200" dirty="0"/>
              <a:t> (a) Overlay of 2D </a:t>
            </a:r>
            <a:r>
              <a:rPr lang="en-US" sz="1200" baseline="30000" dirty="0"/>
              <a:t>1</a:t>
            </a:r>
            <a:r>
              <a:rPr lang="en-US" sz="1200" dirty="0"/>
              <a:t>H-</a:t>
            </a:r>
            <a:r>
              <a:rPr lang="en-US" sz="1200" baseline="30000" dirty="0"/>
              <a:t>1</a:t>
            </a:r>
            <a:r>
              <a:rPr lang="en-US" sz="1200" dirty="0"/>
              <a:t>H spin diffusion spectra of D-AAS-12 (blue) and D-AAS-12-</a:t>
            </a:r>
            <a:r>
              <a:rPr lang="en-US" sz="1200" baseline="30000" dirty="0"/>
              <a:t>17</a:t>
            </a:r>
            <a:r>
              <a:rPr lang="en-US" sz="1200" dirty="0"/>
              <a:t>O (orange). (b) 2D </a:t>
            </a:r>
            <a:r>
              <a:rPr lang="en-US" sz="1200" baseline="30000" dirty="0"/>
              <a:t>27</a:t>
            </a:r>
            <a:r>
              <a:rPr lang="en-US" sz="1200" dirty="0"/>
              <a:t>Al→</a:t>
            </a:r>
            <a:r>
              <a:rPr lang="en-US" sz="1200" baseline="30000" dirty="0"/>
              <a:t>1</a:t>
            </a:r>
            <a:r>
              <a:rPr lang="en-US" sz="1200" dirty="0"/>
              <a:t>H D-RINEPT spectra of AAS and D-AAS-12. 1D </a:t>
            </a:r>
            <a:r>
              <a:rPr lang="en-US" sz="1200" baseline="30000" dirty="0"/>
              <a:t>1</a:t>
            </a:r>
            <a:r>
              <a:rPr lang="en-US" sz="1200" dirty="0"/>
              <a:t>H MAS NMR spectra are overlaid in black and red. (c) 1D </a:t>
            </a:r>
            <a:r>
              <a:rPr lang="en-US" sz="1200" baseline="30000" dirty="0"/>
              <a:t>17</a:t>
            </a:r>
            <a:r>
              <a:rPr lang="en-US" sz="1200" dirty="0"/>
              <a:t>O </a:t>
            </a:r>
            <a:r>
              <a:rPr lang="en-US" sz="1200" dirty="0" err="1"/>
              <a:t>ssNMR</a:t>
            </a:r>
            <a:r>
              <a:rPr lang="en-US" sz="1200" dirty="0"/>
              <a:t> spectrum of D-AAS-12-</a:t>
            </a:r>
            <a:r>
              <a:rPr lang="en-US" sz="1200" baseline="30000" dirty="0"/>
              <a:t>17</a:t>
            </a:r>
            <a:r>
              <a:rPr lang="en-US" sz="1200" dirty="0"/>
              <a:t>O.</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8" name="Rectangle 49">
            <a:extLst>
              <a:ext uri="{FF2B5EF4-FFF2-40B4-BE49-F238E27FC236}">
                <a16:creationId xmlns:a16="http://schemas.microsoft.com/office/drawing/2014/main" id="{F3D321D1-849E-C0F1-AEB4-E7AFAC711943}"/>
              </a:ext>
            </a:extLst>
          </p:cNvPr>
          <p:cNvSpPr>
            <a:spLocks noChangeArrowheads="1"/>
          </p:cNvSpPr>
          <p:nvPr/>
        </p:nvSpPr>
        <p:spPr bwMode="auto">
          <a:xfrm>
            <a:off x="5931021" y="1249852"/>
            <a:ext cx="6172994" cy="4505953"/>
          </a:xfrm>
          <a:prstGeom prst="rect">
            <a:avLst/>
          </a:prstGeom>
          <a:noFill/>
          <a:ln w="19050">
            <a:solidFill>
              <a:srgbClr val="0033CC"/>
            </a:solidFill>
            <a:miter lim="800000"/>
            <a:headEnd/>
            <a:tailEnd/>
          </a:ln>
        </p:spPr>
        <p:txBody>
          <a:bodyPr wrap="none" anchor="ctr"/>
          <a:lstStyle/>
          <a:p>
            <a:endParaRPr lang="en-US"/>
          </a:p>
        </p:txBody>
      </p:sp>
      <p:sp>
        <p:nvSpPr>
          <p:cNvPr id="32" name="Text Box 28">
            <a:extLst>
              <a:ext uri="{FF2B5EF4-FFF2-40B4-BE49-F238E27FC236}">
                <a16:creationId xmlns:a16="http://schemas.microsoft.com/office/drawing/2014/main" id="{367EF450-3B96-2AD5-630C-39EE044165CA}"/>
              </a:ext>
            </a:extLst>
          </p:cNvPr>
          <p:cNvSpPr txBox="1">
            <a:spLocks noChangeArrowheads="1"/>
          </p:cNvSpPr>
          <p:nvPr/>
        </p:nvSpPr>
        <p:spPr bwMode="auto">
          <a:xfrm>
            <a:off x="0" y="5766474"/>
            <a:ext cx="12192215"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 User Program: NMR experiments were run at 18.8 T (800 MHz) with 3.2 mm HXY and 1.3 mm HXY probes designed and built at the </a:t>
            </a:r>
            <a:r>
              <a:rPr lang="en-US" sz="1100" dirty="0" err="1">
                <a:solidFill>
                  <a:srgbClr val="333399"/>
                </a:solidFill>
              </a:rPr>
              <a:t>MagLab</a:t>
            </a:r>
            <a:r>
              <a:rPr lang="en-US" sz="1100" dirty="0">
                <a:solidFill>
                  <a:srgbClr val="333399"/>
                </a:solidFill>
              </a:rPr>
              <a:t>.</a:t>
            </a:r>
          </a:p>
          <a:p>
            <a:r>
              <a:rPr lang="en-US" sz="1100" b="1" dirty="0">
                <a:solidFill>
                  <a:srgbClr val="333399"/>
                </a:solidFill>
              </a:rPr>
              <a:t>Citation: </a:t>
            </a:r>
            <a:r>
              <a:rPr lang="en-US" sz="1100" b="0" i="0" dirty="0">
                <a:solidFill>
                  <a:srgbClr val="333399"/>
                </a:solidFill>
                <a:effectLst/>
                <a:latin typeface="arial" panose="020B0604020202020204" pitchFamily="34" charset="0"/>
              </a:rPr>
              <a:t>Verma, R.; </a:t>
            </a:r>
            <a:r>
              <a:rPr lang="en-US" sz="1100" b="0" i="0" dirty="0" err="1">
                <a:solidFill>
                  <a:srgbClr val="333399"/>
                </a:solidFill>
                <a:effectLst/>
                <a:latin typeface="arial" panose="020B0604020202020204" pitchFamily="34" charset="0"/>
              </a:rPr>
              <a:t>Singhvi</a:t>
            </a:r>
            <a:r>
              <a:rPr lang="en-US" sz="1100" b="0" i="0" dirty="0">
                <a:solidFill>
                  <a:srgbClr val="333399"/>
                </a:solidFill>
                <a:effectLst/>
                <a:latin typeface="arial" panose="020B0604020202020204" pitchFamily="34" charset="0"/>
              </a:rPr>
              <a:t>, C.; Venkatesh, A.; Polshettiwar, V., </a:t>
            </a:r>
            <a:r>
              <a:rPr lang="en-US" sz="1100" b="0" i="1" dirty="0">
                <a:solidFill>
                  <a:srgbClr val="333399"/>
                </a:solidFill>
                <a:effectLst/>
                <a:latin typeface="arial" panose="020B0604020202020204" pitchFamily="34" charset="0"/>
              </a:rPr>
              <a:t>Defects tune the acidic strength of amorphous aluminosilicates,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(1), 6899 (2024) </a:t>
            </a:r>
            <a:r>
              <a:rPr lang="en-US" sz="1100" b="1" i="0" dirty="0">
                <a:solidFill>
                  <a:srgbClr val="333399"/>
                </a:solidFill>
                <a:effectLst/>
                <a:latin typeface="arial" panose="020B0604020202020204" pitchFamily="34" charset="0"/>
                <a:hlinkClick r:id="rId8">
                  <a:extLst>
                    <a:ext uri="{A12FA001-AC4F-418D-AE19-62706E023703}">
                      <ahyp:hlinkClr xmlns:ahyp="http://schemas.microsoft.com/office/drawing/2018/hyperlinkcolor" val="tx"/>
                    </a:ext>
                  </a:extLst>
                </a:hlinkClick>
              </a:rPr>
              <a:t>doi.org/10.1038/s41467-024-51233-9</a:t>
            </a:r>
            <a:endParaRPr lang="en-US" sz="1200" dirty="0">
              <a:solidFill>
                <a:srgbClr val="333399"/>
              </a:solidFill>
            </a:endParaRPr>
          </a:p>
        </p:txBody>
      </p:sp>
      <p:sp>
        <p:nvSpPr>
          <p:cNvPr id="10" name="Rectangle 9">
            <a:extLst>
              <a:ext uri="{FF2B5EF4-FFF2-40B4-BE49-F238E27FC236}">
                <a16:creationId xmlns:a16="http://schemas.microsoft.com/office/drawing/2014/main" id="{FB67BFAE-1683-29BC-58D0-A836FC383591}"/>
              </a:ext>
            </a:extLst>
          </p:cNvPr>
          <p:cNvSpPr/>
          <p:nvPr/>
        </p:nvSpPr>
        <p:spPr>
          <a:xfrm>
            <a:off x="5934076" y="4961817"/>
            <a:ext cx="6169939" cy="646331"/>
          </a:xfrm>
          <a:prstGeom prst="rect">
            <a:avLst/>
          </a:prstGeom>
        </p:spPr>
        <p:txBody>
          <a:bodyPr wrap="square">
            <a:spAutoFit/>
          </a:bodyPr>
          <a:lstStyle/>
          <a:p>
            <a:pPr algn="just"/>
            <a:r>
              <a:rPr lang="en-US" sz="1200" b="1" dirty="0"/>
              <a:t>Fig 2.</a:t>
            </a:r>
            <a:r>
              <a:rPr lang="en-US" sz="1200" dirty="0"/>
              <a:t> Schematic representation of the introduction of defects in acidic amorphous aluminosilicates. Insets show high-magnetic field aluminum-27, oxygen-17 and hydrogen-1 (</a:t>
            </a:r>
            <a:r>
              <a:rPr lang="en-US" sz="1200" baseline="30000" dirty="0"/>
              <a:t>27</a:t>
            </a:r>
            <a:r>
              <a:rPr lang="en-US" sz="1200" dirty="0"/>
              <a:t>Al, </a:t>
            </a:r>
            <a:r>
              <a:rPr lang="en-US" sz="1200" baseline="30000" dirty="0"/>
              <a:t>17</a:t>
            </a:r>
            <a:r>
              <a:rPr lang="en-US" sz="1200" dirty="0"/>
              <a:t>O, </a:t>
            </a:r>
            <a:r>
              <a:rPr lang="en-US" sz="1200" baseline="30000" dirty="0"/>
              <a:t>1</a:t>
            </a:r>
            <a:r>
              <a:rPr lang="en-US" sz="1200" dirty="0"/>
              <a:t>H) solid-state NMR spectra that were used to probe the defects.</a:t>
            </a:r>
          </a:p>
        </p:txBody>
      </p:sp>
      <p:pic>
        <p:nvPicPr>
          <p:cNvPr id="15" name="Picture 14" descr="A diagram of alumina and alkaline">
            <a:extLst>
              <a:ext uri="{FF2B5EF4-FFF2-40B4-BE49-F238E27FC236}">
                <a16:creationId xmlns:a16="http://schemas.microsoft.com/office/drawing/2014/main" id="{5227C0B6-4BE9-9029-6847-F66608CBC4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3422" y="1321207"/>
            <a:ext cx="6108192" cy="3401568"/>
          </a:xfrm>
          <a:prstGeom prst="rect">
            <a:avLst/>
          </a:prstGeom>
        </p:spPr>
      </p:pic>
      <p:sp>
        <p:nvSpPr>
          <p:cNvPr id="11" name="Text Box 62">
            <a:extLst>
              <a:ext uri="{FF2B5EF4-FFF2-40B4-BE49-F238E27FC236}">
                <a16:creationId xmlns:a16="http://schemas.microsoft.com/office/drawing/2014/main" id="{ADC09915-9EFB-EBA6-6A28-72210AFD1138}"/>
              </a:ext>
            </a:extLst>
          </p:cNvPr>
          <p:cNvSpPr txBox="1">
            <a:spLocks noChangeArrowheads="1"/>
          </p:cNvSpPr>
          <p:nvPr/>
        </p:nvSpPr>
        <p:spPr bwMode="auto">
          <a:xfrm>
            <a:off x="0" y="69216"/>
            <a:ext cx="10004862" cy="1007968"/>
          </a:xfrm>
          <a:prstGeom prst="rect">
            <a:avLst/>
          </a:prstGeom>
          <a:noFill/>
          <a:ln w="9525">
            <a:noFill/>
            <a:miter lim="800000"/>
            <a:headEnd/>
            <a:tailEnd/>
          </a:ln>
        </p:spPr>
        <p:txBody>
          <a:bodyPr wrap="square">
            <a:spAutoFit/>
          </a:bodyPr>
          <a:lstStyle/>
          <a:p>
            <a:pPr>
              <a:spcBef>
                <a:spcPts val="0"/>
              </a:spcBef>
            </a:pPr>
            <a:r>
              <a:rPr lang="en-US" sz="1600" b="1" dirty="0"/>
              <a:t>Tiny Defects in Amorphous Aluminosilicates Can Speed Up Chemical Reactions </a:t>
            </a:r>
          </a:p>
          <a:p>
            <a:pPr>
              <a:spcBef>
                <a:spcPts val="0"/>
              </a:spcBef>
            </a:pPr>
            <a:endParaRPr lang="en-US" sz="600" dirty="0"/>
          </a:p>
          <a:p>
            <a:pPr>
              <a:spcBef>
                <a:spcPts val="0"/>
              </a:spcBef>
            </a:pPr>
            <a:r>
              <a:rPr lang="en-US" sz="1050" dirty="0">
                <a:latin typeface="+mn-lt"/>
              </a:rPr>
              <a:t>Rishi Verma,</a:t>
            </a:r>
            <a:r>
              <a:rPr lang="en-US" sz="1050" baseline="30000" dirty="0">
                <a:latin typeface="+mn-lt"/>
              </a:rPr>
              <a:t>1</a:t>
            </a:r>
            <a:r>
              <a:rPr lang="en-US" sz="1050" dirty="0">
                <a:latin typeface="+mn-lt"/>
              </a:rPr>
              <a:t> Charvi Singhvi,</a:t>
            </a:r>
            <a:r>
              <a:rPr lang="en-US" sz="1050" baseline="30000" dirty="0">
                <a:latin typeface="+mn-lt"/>
              </a:rPr>
              <a:t>1</a:t>
            </a:r>
            <a:r>
              <a:rPr lang="en-US" sz="1050" dirty="0">
                <a:latin typeface="+mn-lt"/>
              </a:rPr>
              <a:t> Amrit Venkatesh,</a:t>
            </a:r>
            <a:r>
              <a:rPr lang="en-US" sz="1050" baseline="30000" dirty="0">
                <a:latin typeface="+mn-lt"/>
              </a:rPr>
              <a:t>2</a:t>
            </a:r>
            <a:r>
              <a:rPr lang="en-US" sz="1050" dirty="0">
                <a:latin typeface="+mn-lt"/>
              </a:rPr>
              <a:t> and Vivek Polshettiwar</a:t>
            </a:r>
            <a:r>
              <a:rPr lang="en-US" sz="1050" baseline="30000" dirty="0">
                <a:latin typeface="+mn-lt"/>
              </a:rPr>
              <a:t>1,</a:t>
            </a:r>
            <a:r>
              <a:rPr lang="en-US" sz="1050" dirty="0">
                <a:latin typeface="+mn-lt"/>
              </a:rPr>
              <a:t>* </a:t>
            </a:r>
          </a:p>
          <a:p>
            <a:pPr marL="228600" indent="-228600">
              <a:spcBef>
                <a:spcPts val="0"/>
              </a:spcBef>
              <a:buAutoNum type="arabicPeriod"/>
            </a:pPr>
            <a:r>
              <a:rPr lang="en-US" sz="1050" b="1" dirty="0">
                <a:solidFill>
                  <a:srgbClr val="0033CC"/>
                </a:solidFill>
                <a:latin typeface="+mn-lt"/>
              </a:rPr>
              <a:t>Department of Chemical Sciences, Tata Institute of Fundamental Research (TIFR), India; 2. National High Magnetic Field Laboratory, FSU</a:t>
            </a:r>
          </a:p>
          <a:p>
            <a:pPr>
              <a:spcBef>
                <a:spcPts val="0"/>
              </a:spcBef>
            </a:pPr>
            <a:endParaRPr lang="en-US" sz="600" b="1" dirty="0">
              <a:solidFill>
                <a:srgbClr val="0033CC"/>
              </a:solidFill>
              <a:latin typeface="+mn-lt"/>
            </a:endParaRPr>
          </a:p>
          <a:p>
            <a:pPr>
              <a:spcBef>
                <a:spcPts val="0"/>
              </a:spcBef>
            </a:pPr>
            <a:r>
              <a:rPr lang="en-US" sz="1050" b="1" dirty="0">
                <a:latin typeface="+mn-lt"/>
              </a:rPr>
              <a:t>Funding Grants:</a:t>
            </a:r>
            <a:r>
              <a:rPr lang="en-US" sz="1050" dirty="0">
                <a:latin typeface="+mn-lt"/>
              </a:rPr>
              <a:t> K.M. Amm (NHMFL, NSF/DMR-2128556)</a:t>
            </a:r>
            <a:r>
              <a:rPr lang="en-US" sz="1050" b="1" dirty="0">
                <a:solidFill>
                  <a:srgbClr val="0033CC"/>
                </a:solidFill>
                <a:latin typeface="+mn-lt"/>
              </a:rPr>
              <a:t>, </a:t>
            </a:r>
            <a:r>
              <a:rPr lang="en-US" sz="1050" dirty="0">
                <a:latin typeface="+mn-lt"/>
              </a:rPr>
              <a:t>V. Polshettiwar (DAE, Government of India, 12-R&amp;D-TFR-RTI4003) </a:t>
            </a:r>
            <a:endParaRPr lang="en-US" sz="1050" b="1" dirty="0">
              <a:solidFill>
                <a:srgbClr val="0033CC"/>
              </a:solidFill>
              <a:latin typeface="+mn-lt"/>
            </a:endParaRPr>
          </a:p>
        </p:txBody>
      </p:sp>
      <p:sp>
        <p:nvSpPr>
          <p:cNvPr id="13" name="Text Box 28">
            <a:extLst>
              <a:ext uri="{FF2B5EF4-FFF2-40B4-BE49-F238E27FC236}">
                <a16:creationId xmlns:a16="http://schemas.microsoft.com/office/drawing/2014/main" id="{7AD211BF-5DB2-D4A3-025A-20040C1329DC}"/>
              </a:ext>
            </a:extLst>
          </p:cNvPr>
          <p:cNvSpPr txBox="1">
            <a:spLocks noChangeArrowheads="1"/>
          </p:cNvSpPr>
          <p:nvPr/>
        </p:nvSpPr>
        <p:spPr bwMode="auto">
          <a:xfrm>
            <a:off x="-32659" y="1276570"/>
            <a:ext cx="5895976" cy="4339650"/>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solidFill>
                  <a:srgbClr val="000000"/>
                </a:solidFill>
              </a:rPr>
              <a:t>A</a:t>
            </a:r>
            <a:r>
              <a:rPr lang="en-US" sz="1200" dirty="0"/>
              <a:t>morphous aluminosilicates (AAS) are made of aluminum, silicon, and oxygen with disordered, glass-like atomic structures. This work explores how to create tiny "defects" in AAS to make them better at speeding up chemical reactions. By removing certain oxygen atoms through a special process, researchers developed a modified material, D-AAS-12, which proved highly effective in reactions like breaking down styrene oxide and making </a:t>
            </a:r>
            <a:r>
              <a:rPr lang="en-US" sz="1200" dirty="0" err="1"/>
              <a:t>Vesidryl</a:t>
            </a:r>
            <a:r>
              <a:rPr lang="en-US" sz="1200" dirty="0"/>
              <a:t>, a compound used in pharmaceuticals.</a:t>
            </a:r>
          </a:p>
          <a:p>
            <a:pPr algn="just"/>
            <a:endParaRPr lang="en-US" sz="1200" b="1" dirty="0">
              <a:solidFill>
                <a:srgbClr val="000000"/>
              </a:solidFill>
              <a:latin typeface="Arial" charset="0"/>
            </a:endParaRPr>
          </a:p>
          <a:p>
            <a:pPr algn="just"/>
            <a:r>
              <a:rPr lang="en-US" sz="1200" b="1" dirty="0">
                <a:solidFill>
                  <a:srgbClr val="000000"/>
                </a:solidFill>
              </a:rPr>
              <a:t>Why is this important? </a:t>
            </a:r>
            <a:r>
              <a:rPr lang="en-US" sz="1200" dirty="0"/>
              <a:t>This research shows that creating the right number of defects in materials can speed up chemical reactions by increasing acidity. By improving the acidity of amorphous aluminosilicates, scientists can design better catalysts for specific chemical processes. These advancements could make industrial production more efficient, reduce waste, save energy, and promote more sustainable practices.</a:t>
            </a:r>
          </a:p>
          <a:p>
            <a:pPr algn="just"/>
            <a:endParaRPr lang="en-US" sz="1200" b="1" dirty="0">
              <a:solidFill>
                <a:srgbClr val="000000"/>
              </a:solidFill>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This work needed the </a:t>
            </a:r>
            <a:r>
              <a:rPr lang="en-US" sz="1200" dirty="0" err="1">
                <a:latin typeface="Arial" charset="0"/>
              </a:rPr>
              <a:t>MagLab</a:t>
            </a:r>
            <a:r>
              <a:rPr lang="en-US" sz="1200" dirty="0">
                <a:latin typeface="Arial" charset="0"/>
              </a:rPr>
              <a:t> because its powerful high-magnetic field solid-state nuclear magnetic resonance (NMR) instruments can be used to study materials at the atomic level [including the elements aluminum (Al), oxygen (O), and hydrogen(H)]. These special NMR instruments help researchers see a molecular-level view, illuminating </a:t>
            </a:r>
            <a:r>
              <a:rPr lang="en-US" sz="1200" dirty="0"/>
              <a:t>how tiny defects in catalysts can impact their structure, acidity, and performance—valuable insights for improving their use in industry!</a:t>
            </a:r>
            <a:endParaRPr lang="en-US" sz="1200" dirty="0">
              <a:latin typeface="Arial" charset="0"/>
            </a:endParaRPr>
          </a:p>
          <a:p>
            <a:pPr algn="just"/>
            <a:endParaRPr lang="en-US" sz="1200" i="1" dirty="0">
              <a:latin typeface="Arial" charset="0"/>
            </a:endParaRPr>
          </a:p>
        </p:txBody>
      </p:sp>
    </p:spTree>
    <p:extLst>
      <p:ext uri="{BB962C8B-B14F-4D97-AF65-F5344CB8AC3E}">
        <p14:creationId xmlns:p14="http://schemas.microsoft.com/office/powerpoint/2010/main" val="194033692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4" ma:contentTypeDescription="Create a new document." ma:contentTypeScope="" ma:versionID="3ac2ab9f0df48580bf5fc5420c9f8706">
  <xsd:schema xmlns:xsd="http://www.w3.org/2001/XMLSchema" xmlns:xs="http://www.w3.org/2001/XMLSchema" xmlns:p="http://schemas.microsoft.com/office/2006/metadata/properties" xmlns:ns2="dadad298-2df9-4984-95e3-f6f23ee06f9a" targetNamespace="http://schemas.microsoft.com/office/2006/metadata/properties" ma:root="true" ma:fieldsID="c6c05c0e06b6ca0cb0fb94bca83edf02" ns2:_="">
    <xsd:import namespace="dadad298-2df9-4984-95e3-f6f23ee06f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B62E0-8D75-4F67-B9D6-1181A6008C48}">
  <ds:schemaRefs>
    <ds:schemaRef ds:uri="http://schemas.microsoft.com/sharepoint/v3/contenttype/forms"/>
  </ds:schemaRefs>
</ds:datastoreItem>
</file>

<file path=customXml/itemProps2.xml><?xml version="1.0" encoding="utf-8"?>
<ds:datastoreItem xmlns:ds="http://schemas.openxmlformats.org/officeDocument/2006/customXml" ds:itemID="{7AB0E0FE-4CDD-4CAF-8D80-7C0A2F4798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65D8A62-117D-49BA-B248-1991B60E9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otalTime>5946</TotalTime>
  <Words>958</Words>
  <Application>Microsoft Office PowerPoint</Application>
  <PresentationFormat>Widescreen</PresentationFormat>
  <Paragraphs>30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151</cp:revision>
  <cp:lastPrinted>2019-07-16T13:07:28Z</cp:lastPrinted>
  <dcterms:created xsi:type="dcterms:W3CDTF">2004-08-07T03:10:56Z</dcterms:created>
  <dcterms:modified xsi:type="dcterms:W3CDTF">2024-12-11T20:19:07Z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ies>
</file>