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66" r:id="rId2"/>
    <p:sldId id="26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A9820B-CB07-4283-A66B-AD6B9EA38B86}" v="8" dt="2024-12-13T13:10:48.9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51" autoAdjust="0"/>
    <p:restoredTop sz="95165" autoAdjust="0"/>
  </p:normalViewPr>
  <p:slideViewPr>
    <p:cSldViewPr snapToGrid="0">
      <p:cViewPr varScale="1">
        <p:scale>
          <a:sx n="122" d="100"/>
          <a:sy n="122" d="100"/>
        </p:scale>
        <p:origin x="65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2.xml"/><Relationship Id="rId5" Type="http://schemas.openxmlformats.org/officeDocument/2006/relationships/presProps" Target="presProps.xml"/><Relationship Id="rId10" Type="http://schemas.openxmlformats.org/officeDocument/2006/relationships/customXml" Target="../customXml/item1.xml"/><Relationship Id="rId4" Type="http://schemas.openxmlformats.org/officeDocument/2006/relationships/notesMaster" Target="notesMasters/notesMaster1.xml"/><Relationship Id="rId9"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008774-2AFD-4DA7-9046-14F74FCF1A04}" type="datetimeFigureOut">
              <a:rPr lang="en-US" smtClean="0"/>
              <a:t>12/15/24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2B1B81-2C00-4020-ABD9-FF2EE1A95C04}" type="slidenum">
              <a:rPr lang="en-US" smtClean="0"/>
              <a:t>‹#›</a:t>
            </a:fld>
            <a:endParaRPr lang="en-US"/>
          </a:p>
        </p:txBody>
      </p:sp>
    </p:spTree>
    <p:extLst>
      <p:ext uri="{BB962C8B-B14F-4D97-AF65-F5344CB8AC3E}">
        <p14:creationId xmlns:p14="http://schemas.microsoft.com/office/powerpoint/2010/main" val="223591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D6AC04BA-D5B1-4AEE-92A8-018E0611CCA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099" name="Rectangle 2"/>
          <p:cNvSpPr>
            <a:spLocks noGrp="1" noRot="1" noChangeAspect="1" noChangeArrowheads="1" noTextEdit="1"/>
          </p:cNvSpPr>
          <p:nvPr>
            <p:ph type="sldImg"/>
          </p:nvPr>
        </p:nvSpPr>
        <p:spPr>
          <a:xfrm>
            <a:off x="406400" y="696913"/>
            <a:ext cx="6197600" cy="3486150"/>
          </a:xfrm>
          <a:ln/>
        </p:spPr>
      </p:sp>
      <p:sp>
        <p:nvSpPr>
          <p:cNvPr id="4100" name="Rectangle 3"/>
          <p:cNvSpPr>
            <a:spLocks noGrp="1" noChangeArrowheads="1"/>
          </p:cNvSpPr>
          <p:nvPr>
            <p:ph type="body" idx="1"/>
          </p:nvPr>
        </p:nvSpPr>
        <p:spPr>
          <a:noFill/>
          <a:ln/>
        </p:spPr>
        <p:txBody>
          <a:bodyPr/>
          <a:lstStyle/>
          <a:p>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1163465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D6AC04BA-D5B1-4AEE-92A8-018E0611CCA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099" name="Rectangle 2"/>
          <p:cNvSpPr>
            <a:spLocks noGrp="1" noRot="1" noChangeAspect="1" noChangeArrowheads="1" noTextEdit="1"/>
          </p:cNvSpPr>
          <p:nvPr>
            <p:ph type="sldImg"/>
          </p:nvPr>
        </p:nvSpPr>
        <p:spPr>
          <a:xfrm>
            <a:off x="406400" y="696913"/>
            <a:ext cx="6197600" cy="3486150"/>
          </a:xfrm>
          <a:ln/>
        </p:spPr>
      </p:sp>
      <p:sp>
        <p:nvSpPr>
          <p:cNvPr id="4100" name="Rectangle 3"/>
          <p:cNvSpPr>
            <a:spLocks noGrp="1" noChangeArrowheads="1"/>
          </p:cNvSpPr>
          <p:nvPr>
            <p:ph type="body" idx="1"/>
          </p:nvPr>
        </p:nvSpPr>
        <p:spPr>
          <a:noFill/>
          <a:ln/>
        </p:spPr>
        <p:txBody>
          <a:bodyPr/>
          <a:lstStyle/>
          <a:p>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4169232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AA275-2248-4703-A6BD-2B2C7E466293}" type="slidenum">
              <a:rPr lang="en-US"/>
              <a:pPr>
                <a:defRPr/>
              </a:pPr>
              <a:t>‹#›</a:t>
            </a:fld>
            <a:endParaRPr lang="en-US"/>
          </a:p>
        </p:txBody>
      </p:sp>
    </p:spTree>
    <p:extLst>
      <p:ext uri="{BB962C8B-B14F-4D97-AF65-F5344CB8AC3E}">
        <p14:creationId xmlns:p14="http://schemas.microsoft.com/office/powerpoint/2010/main" val="4182627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CB457-3824-4C81-AF28-F5618F2A63D4}" type="slidenum">
              <a:rPr lang="en-US"/>
              <a:pPr>
                <a:defRPr/>
              </a:pPr>
              <a:t>‹#›</a:t>
            </a:fld>
            <a:endParaRPr lang="en-US"/>
          </a:p>
        </p:txBody>
      </p:sp>
    </p:spTree>
    <p:extLst>
      <p:ext uri="{BB962C8B-B14F-4D97-AF65-F5344CB8AC3E}">
        <p14:creationId xmlns:p14="http://schemas.microsoft.com/office/powerpoint/2010/main" val="2760795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92C00-8830-40B8-83C7-509852F4927D}" type="slidenum">
              <a:rPr lang="en-US"/>
              <a:pPr>
                <a:defRPr/>
              </a:pPr>
              <a:t>‹#›</a:t>
            </a:fld>
            <a:endParaRPr lang="en-US"/>
          </a:p>
        </p:txBody>
      </p:sp>
    </p:spTree>
    <p:extLst>
      <p:ext uri="{BB962C8B-B14F-4D97-AF65-F5344CB8AC3E}">
        <p14:creationId xmlns:p14="http://schemas.microsoft.com/office/powerpoint/2010/main" val="2336241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F46750-D5FA-4671-B5BA-E95E7F67745E}" type="slidenum">
              <a:rPr lang="en-US"/>
              <a:pPr>
                <a:defRPr/>
              </a:pPr>
              <a:t>‹#›</a:t>
            </a:fld>
            <a:endParaRPr lang="en-US"/>
          </a:p>
        </p:txBody>
      </p:sp>
    </p:spTree>
    <p:extLst>
      <p:ext uri="{BB962C8B-B14F-4D97-AF65-F5344CB8AC3E}">
        <p14:creationId xmlns:p14="http://schemas.microsoft.com/office/powerpoint/2010/main" val="1703939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2780E7-AE4B-4A74-913C-69559A8F9A5C}" type="slidenum">
              <a:rPr lang="en-US"/>
              <a:pPr>
                <a:defRPr/>
              </a:pPr>
              <a:t>‹#›</a:t>
            </a:fld>
            <a:endParaRPr lang="en-US"/>
          </a:p>
        </p:txBody>
      </p:sp>
    </p:spTree>
    <p:extLst>
      <p:ext uri="{BB962C8B-B14F-4D97-AF65-F5344CB8AC3E}">
        <p14:creationId xmlns:p14="http://schemas.microsoft.com/office/powerpoint/2010/main" val="2553248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93F4C-B641-44D5-88A7-D685C8539F60}" type="slidenum">
              <a:rPr lang="en-US"/>
              <a:pPr>
                <a:defRPr/>
              </a:pPr>
              <a:t>‹#›</a:t>
            </a:fld>
            <a:endParaRPr lang="en-US"/>
          </a:p>
        </p:txBody>
      </p:sp>
    </p:spTree>
    <p:extLst>
      <p:ext uri="{BB962C8B-B14F-4D97-AF65-F5344CB8AC3E}">
        <p14:creationId xmlns:p14="http://schemas.microsoft.com/office/powerpoint/2010/main" val="3480414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937C37-A518-4341-96B5-795628DF95D5}" type="slidenum">
              <a:rPr lang="en-US"/>
              <a:pPr>
                <a:defRPr/>
              </a:pPr>
              <a:t>‹#›</a:t>
            </a:fld>
            <a:endParaRPr lang="en-US"/>
          </a:p>
        </p:txBody>
      </p:sp>
    </p:spTree>
    <p:extLst>
      <p:ext uri="{BB962C8B-B14F-4D97-AF65-F5344CB8AC3E}">
        <p14:creationId xmlns:p14="http://schemas.microsoft.com/office/powerpoint/2010/main" val="2213460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634430-B1CB-4CC6-9592-621DF5AC2300}" type="slidenum">
              <a:rPr lang="en-US"/>
              <a:pPr>
                <a:defRPr/>
              </a:pPr>
              <a:t>‹#›</a:t>
            </a:fld>
            <a:endParaRPr lang="en-US"/>
          </a:p>
        </p:txBody>
      </p:sp>
    </p:spTree>
    <p:extLst>
      <p:ext uri="{BB962C8B-B14F-4D97-AF65-F5344CB8AC3E}">
        <p14:creationId xmlns:p14="http://schemas.microsoft.com/office/powerpoint/2010/main" val="2492521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ADFAB3-0539-4C14-B23B-7AC1C4980DD2}" type="slidenum">
              <a:rPr lang="en-US"/>
              <a:pPr>
                <a:defRPr/>
              </a:pPr>
              <a:t>‹#›</a:t>
            </a:fld>
            <a:endParaRPr lang="en-US"/>
          </a:p>
        </p:txBody>
      </p:sp>
    </p:spTree>
    <p:extLst>
      <p:ext uri="{BB962C8B-B14F-4D97-AF65-F5344CB8AC3E}">
        <p14:creationId xmlns:p14="http://schemas.microsoft.com/office/powerpoint/2010/main" val="2491001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0B7CBC-4F8F-4D89-AE90-5DB130C8D897}" type="slidenum">
              <a:rPr lang="en-US"/>
              <a:pPr>
                <a:defRPr/>
              </a:pPr>
              <a:t>‹#›</a:t>
            </a:fld>
            <a:endParaRPr lang="en-US"/>
          </a:p>
        </p:txBody>
      </p:sp>
    </p:spTree>
    <p:extLst>
      <p:ext uri="{BB962C8B-B14F-4D97-AF65-F5344CB8AC3E}">
        <p14:creationId xmlns:p14="http://schemas.microsoft.com/office/powerpoint/2010/main" val="2403500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1E606A-5DAB-4153-87A7-04FF9161543A}" type="slidenum">
              <a:rPr lang="en-US"/>
              <a:pPr>
                <a:defRPr/>
              </a:pPr>
              <a:t>‹#›</a:t>
            </a:fld>
            <a:endParaRPr lang="en-US"/>
          </a:p>
        </p:txBody>
      </p:sp>
    </p:spTree>
    <p:extLst>
      <p:ext uri="{BB962C8B-B14F-4D97-AF65-F5344CB8AC3E}">
        <p14:creationId xmlns:p14="http://schemas.microsoft.com/office/powerpoint/2010/main" val="2673767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728583B-E7C8-46C8-B594-1E9554A88C29}" type="slidenum">
              <a:rPr lang="en-US"/>
              <a:pPr>
                <a:defRPr/>
              </a:pPr>
              <a:t>‹#›</a:t>
            </a:fld>
            <a:endParaRPr lang="en-US"/>
          </a:p>
        </p:txBody>
      </p:sp>
    </p:spTree>
    <p:extLst>
      <p:ext uri="{BB962C8B-B14F-4D97-AF65-F5344CB8AC3E}">
        <p14:creationId xmlns:p14="http://schemas.microsoft.com/office/powerpoint/2010/main" val="3526191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7.jpg"/><Relationship Id="rId4" Type="http://schemas.openxmlformats.org/officeDocument/2006/relationships/image" Target="../media/image2.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2308225" y="6281739"/>
            <a:ext cx="184150" cy="274637"/>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028" name="Text Box 28"/>
          <p:cNvSpPr txBox="1">
            <a:spLocks noChangeArrowheads="1"/>
          </p:cNvSpPr>
          <p:nvPr/>
        </p:nvSpPr>
        <p:spPr bwMode="auto">
          <a:xfrm>
            <a:off x="32658" y="1290000"/>
            <a:ext cx="5710916" cy="4632166"/>
          </a:xfrm>
          <a:prstGeom prst="rect">
            <a:avLst/>
          </a:prstGeom>
          <a:noFill/>
          <a:ln w="9525">
            <a:noFill/>
            <a:miter lim="800000"/>
            <a:headEnd/>
            <a:tailEnd/>
          </a:ln>
        </p:spPr>
        <p:txBody>
          <a:bodyPr wrap="square">
            <a:spAutoFit/>
          </a:bodyPr>
          <a:lstStyle/>
          <a:p>
            <a:pPr marL="0" marR="0" lvl="0" indent="0" algn="just" defTabSz="914400" rtl="0" eaLnBrk="1" fontAlgn="base" latinLnBrk="0" hangingPunct="1">
              <a:lnSpc>
                <a:spcPct val="107000"/>
              </a:lnSpc>
              <a:spcBef>
                <a:spcPts val="0"/>
              </a:spcBef>
              <a:spcAft>
                <a:spcPts val="800"/>
              </a:spcAft>
              <a:buClrTx/>
              <a:buSzTx/>
              <a:buFontTx/>
              <a:buNone/>
              <a:tabLst/>
              <a:defRPr/>
            </a:pPr>
            <a:r>
              <a:rPr kumimoji="0" lang="en-US" sz="12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Traditionally, measuring the AC properties of conducting surfaces requires a complicated testing device incompatible with high magnetic fields. Here, we describe our compact 26mm diameter cavity that integrates AC testing with a modular set of removable samples in one device. The cavity resonator has six Cu walls that can be coated with a high-field superconducting material such as Nb</a:t>
            </a:r>
            <a:r>
              <a:rPr kumimoji="0" lang="en-US" sz="1200" b="0" i="0" u="none" strike="noStrike" kern="100" cap="none" spc="0" normalizeH="0" baseline="-25000" noProof="0" dirty="0">
                <a:ln>
                  <a:noFill/>
                </a:ln>
                <a:solidFill>
                  <a:srgbClr val="000000"/>
                </a:solidFill>
                <a:effectLst/>
                <a:uLnTx/>
                <a:uFillTx/>
                <a:latin typeface="Arial"/>
                <a:ea typeface="Calibri" panose="020F0502020204030204" pitchFamily="34" charset="0"/>
                <a:cs typeface="Times New Roman" panose="02020603050405020304" pitchFamily="18" charset="0"/>
              </a:rPr>
              <a:t>3</a:t>
            </a:r>
            <a:r>
              <a:rPr kumimoji="0" lang="en-US" sz="1200" b="0" i="0" u="none" strike="noStrike" kern="100" cap="none" spc="0" normalizeH="0" noProof="0" dirty="0">
                <a:ln>
                  <a:noFill/>
                </a:ln>
                <a:solidFill>
                  <a:srgbClr val="000000"/>
                </a:solidFill>
                <a:effectLst/>
                <a:uLnTx/>
                <a:uFillTx/>
                <a:latin typeface="Arial"/>
                <a:ea typeface="Calibri" panose="020F0502020204030204" pitchFamily="34" charset="0"/>
                <a:cs typeface="Times New Roman" panose="02020603050405020304" pitchFamily="18" charset="0"/>
              </a:rPr>
              <a:t>Sn</a:t>
            </a:r>
            <a:r>
              <a:rPr kumimoji="0" lang="en-US" sz="12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 Our present effort aims to test the quality factor (a measure of energy efficiency) of </a:t>
            </a:r>
            <a:r>
              <a:rPr kumimoji="0" lang="en-US" sz="1200" b="0" i="0" u="none" strike="noStrike" kern="100" cap="none" spc="0" normalizeH="0" noProof="0" dirty="0">
                <a:ln>
                  <a:noFill/>
                </a:ln>
                <a:solidFill>
                  <a:srgbClr val="000000"/>
                </a:solidFill>
                <a:effectLst/>
                <a:uLnTx/>
                <a:uFillTx/>
                <a:latin typeface="Arial"/>
                <a:ea typeface="Calibri" panose="020F0502020204030204" pitchFamily="34" charset="0"/>
                <a:cs typeface="Times New Roman" panose="02020603050405020304" pitchFamily="18" charset="0"/>
              </a:rPr>
              <a:t>Nb</a:t>
            </a:r>
            <a:r>
              <a:rPr kumimoji="0" lang="en-US" sz="1200" b="0" i="0" u="none" strike="noStrike" kern="100" cap="none" spc="0" normalizeH="0" baseline="-25000" noProof="0" dirty="0">
                <a:ln>
                  <a:noFill/>
                </a:ln>
                <a:solidFill>
                  <a:srgbClr val="000000"/>
                </a:solidFill>
                <a:effectLst/>
                <a:uLnTx/>
                <a:uFillTx/>
                <a:latin typeface="Arial"/>
                <a:ea typeface="Calibri" panose="020F0502020204030204" pitchFamily="34" charset="0"/>
                <a:cs typeface="Times New Roman" panose="02020603050405020304" pitchFamily="18" charset="0"/>
              </a:rPr>
              <a:t>3</a:t>
            </a:r>
            <a:r>
              <a:rPr kumimoji="0" lang="en-US" sz="1200" b="0" i="0" u="none" strike="noStrike" kern="100" cap="none" spc="0" normalizeH="0" noProof="0" dirty="0">
                <a:ln>
                  <a:noFill/>
                </a:ln>
                <a:solidFill>
                  <a:srgbClr val="000000"/>
                </a:solidFill>
                <a:effectLst/>
                <a:uLnTx/>
                <a:uFillTx/>
                <a:latin typeface="Arial"/>
                <a:ea typeface="Calibri" panose="020F0502020204030204" pitchFamily="34" charset="0"/>
                <a:cs typeface="Times New Roman" panose="02020603050405020304" pitchFamily="18" charset="0"/>
              </a:rPr>
              <a:t>Sn</a:t>
            </a:r>
            <a:r>
              <a:rPr kumimoji="0" lang="en-US" sz="12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 made by different recipes to optimize the material for quantum detectors. Even without a superconductor, our cavity attained a very good quality factor of 17,000 </a:t>
            </a:r>
            <a:r>
              <a:rPr kumimoji="0" lang="en-US" sz="1200" b="0" i="0" u="none" strike="noStrike" kern="1200" cap="none" spc="0" normalizeH="0" baseline="0" noProof="0" dirty="0">
                <a:ln>
                  <a:noFill/>
                </a:ln>
                <a:solidFill>
                  <a:srgbClr val="000000"/>
                </a:solidFill>
                <a:effectLst/>
                <a:uLnTx/>
                <a:uFillTx/>
                <a:latin typeface="Arial"/>
                <a:ea typeface="+mn-ea"/>
                <a:cs typeface="Arial" pitchFamily="34" charset="0"/>
              </a:rPr>
              <a:t>at 10GHz when operated at 77K. </a:t>
            </a:r>
            <a:r>
              <a:rPr kumimoji="0" lang="en-US" sz="12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This research is part of a larger collaboration at Lawrence Livermore National Laboratory to detect dark matter in our universe. </a:t>
            </a:r>
          </a:p>
          <a:p>
            <a:pPr marL="0" marR="0" lvl="0" indent="0" algn="just" defTabSz="914400" rtl="0" eaLnBrk="1" fontAlgn="base" latinLnBrk="0" hangingPunct="1">
              <a:lnSpc>
                <a:spcPct val="107000"/>
              </a:lnSpc>
              <a:spcBef>
                <a:spcPts val="0"/>
              </a:spcBef>
              <a:spcAft>
                <a:spcPts val="800"/>
              </a:spcAft>
              <a:buClrTx/>
              <a:buSzTx/>
              <a:buFontTx/>
              <a:buNone/>
              <a:tabLst/>
              <a:defRPr/>
            </a:pPr>
            <a:r>
              <a:rPr kumimoji="0" lang="en-US" sz="12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Investing in testing devices and developing superior superconducting coatings has far-reaching implications beyond the physics of dark matter, with these optimized coatings, enhanced particle accelerators can be built with higher power and greater efficiency, significantly reducing the costs of operating major science facilities. These advancements also enable lower-cost, high-power electron, and ion beams for applications such as breaking down PFAs and microplastics, sterilizing medical equipment, detecting threatening materials, </a:t>
            </a:r>
            <a:r>
              <a:rPr lang="en-US" sz="1200" kern="100" dirty="0">
                <a:solidFill>
                  <a:srgbClr val="000000"/>
                </a:solidFill>
                <a:latin typeface="Arial"/>
                <a:ea typeface="Calibri" panose="020F0502020204030204" pitchFamily="34" charset="0"/>
                <a:cs typeface="Times New Roman" panose="02020603050405020304" pitchFamily="18" charset="0"/>
              </a:rPr>
              <a:t>medical isotope production,</a:t>
            </a:r>
            <a:r>
              <a:rPr kumimoji="0" lang="en-US" sz="12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 and other industrial projects. Furthermore, this research advances our understanding of the material science and physics of superconductors, particularly their behavior under AC conditions and in high magnetic fields.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029" name="Line 42"/>
          <p:cNvSpPr>
            <a:spLocks noChangeShapeType="1"/>
          </p:cNvSpPr>
          <p:nvPr/>
        </p:nvSpPr>
        <p:spPr bwMode="auto">
          <a:xfrm>
            <a:off x="0" y="1163437"/>
            <a:ext cx="12192000" cy="28082"/>
          </a:xfrm>
          <a:prstGeom prst="line">
            <a:avLst/>
          </a:prstGeom>
          <a:noFill/>
          <a:ln w="44450" cmpd="sng">
            <a:solidFill>
              <a:srgbClr val="4F4184"/>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034" name="Rectangle 49"/>
          <p:cNvSpPr>
            <a:spLocks noChangeArrowheads="1"/>
          </p:cNvSpPr>
          <p:nvPr/>
        </p:nvSpPr>
        <p:spPr bwMode="auto">
          <a:xfrm>
            <a:off x="5934076" y="1316050"/>
            <a:ext cx="6169940" cy="4255415"/>
          </a:xfrm>
          <a:prstGeom prst="rect">
            <a:avLst/>
          </a:prstGeom>
          <a:noFill/>
          <a:ln w="19050">
            <a:solidFill>
              <a:srgbClr val="0033CC"/>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0" name="Text Box 28"/>
          <p:cNvSpPr txBox="1">
            <a:spLocks noChangeArrowheads="1"/>
          </p:cNvSpPr>
          <p:nvPr/>
        </p:nvSpPr>
        <p:spPr bwMode="auto">
          <a:xfrm>
            <a:off x="95415" y="5925840"/>
            <a:ext cx="9883774" cy="430887"/>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333399"/>
                </a:solidFill>
                <a:effectLst/>
                <a:uLnTx/>
                <a:uFillTx/>
                <a:latin typeface="Arial" pitchFamily="34" charset="0"/>
                <a:ea typeface="+mn-ea"/>
                <a:cs typeface="Arial" pitchFamily="34" charset="0"/>
              </a:rPr>
              <a:t>Facilities and instrumentation used:</a:t>
            </a:r>
            <a:r>
              <a:rPr kumimoji="0" lang="en-US" sz="1100" b="0" i="0" u="none" strike="noStrike" kern="1200" cap="none" spc="0" normalizeH="0" baseline="0" noProof="0" dirty="0">
                <a:ln>
                  <a:noFill/>
                </a:ln>
                <a:solidFill>
                  <a:srgbClr val="333399"/>
                </a:solidFill>
                <a:effectLst/>
                <a:uLnTx/>
                <a:uFillTx/>
                <a:latin typeface="Arial" pitchFamily="34" charset="0"/>
                <a:ea typeface="+mn-ea"/>
                <a:cs typeface="Arial" pitchFamily="34" charset="0"/>
              </a:rPr>
              <a:t>  </a:t>
            </a:r>
            <a:r>
              <a:rPr kumimoji="0" lang="en-US" sz="1100" b="0" i="0" u="none" strike="noStrike" kern="1200" cap="none" spc="0" normalizeH="0" baseline="0" noProof="0" dirty="0">
                <a:ln>
                  <a:noFill/>
                </a:ln>
                <a:solidFill>
                  <a:srgbClr val="333399"/>
                </a:solidFill>
                <a:effectLst/>
                <a:uLnTx/>
                <a:uFillTx/>
                <a:latin typeface="Arial"/>
                <a:ea typeface="+mn-ea"/>
                <a:cs typeface="+mn-cs"/>
              </a:rPr>
              <a:t>Applied Superconductivity Center – NHMFL, Vector Network analyzer at NHMFL and 9T PPMS at ASC</a:t>
            </a:r>
            <a:endParaRPr kumimoji="0" lang="en-US" sz="1100" b="0" i="0" u="none" strike="noStrike" kern="1200" cap="none" spc="0" normalizeH="0" baseline="0" noProof="0" dirty="0">
              <a:ln>
                <a:noFill/>
              </a:ln>
              <a:solidFill>
                <a:srgbClr val="333399"/>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333399"/>
                </a:solidFill>
                <a:effectLst/>
                <a:uLnTx/>
                <a:uFillTx/>
                <a:latin typeface="Arial" pitchFamily="34" charset="0"/>
                <a:ea typeface="+mn-ea"/>
                <a:cs typeface="Arial" pitchFamily="34" charset="0"/>
              </a:rPr>
              <a:t>Citation: </a:t>
            </a:r>
            <a:r>
              <a:rPr kumimoji="0" lang="en-US" sz="1100" b="0" i="0" u="none" strike="noStrike" kern="1200" cap="none" spc="0" normalizeH="0" baseline="0" noProof="0" dirty="0">
                <a:ln>
                  <a:noFill/>
                </a:ln>
                <a:solidFill>
                  <a:srgbClr val="333399"/>
                </a:solidFill>
                <a:effectLst/>
                <a:uLnTx/>
                <a:uFillTx/>
                <a:latin typeface="Arial" pitchFamily="34" charset="0"/>
                <a:ea typeface="+mn-ea"/>
                <a:cs typeface="Arial" pitchFamily="34" charset="0"/>
              </a:rPr>
              <a:t>Andre Juliao 2024</a:t>
            </a:r>
            <a:r>
              <a:rPr kumimoji="0" lang="en-US" sz="1100" b="1" i="0" u="none" strike="noStrike" kern="1200" cap="none" spc="0" normalizeH="0" baseline="0" noProof="0" dirty="0">
                <a:ln>
                  <a:noFill/>
                </a:ln>
                <a:solidFill>
                  <a:srgbClr val="333399"/>
                </a:solidFill>
                <a:effectLst/>
                <a:uLnTx/>
                <a:uFillTx/>
                <a:latin typeface="Arial" pitchFamily="34" charset="0"/>
                <a:ea typeface="+mn-ea"/>
                <a:cs typeface="Arial" pitchFamily="34" charset="0"/>
              </a:rPr>
              <a:t> </a:t>
            </a:r>
            <a:r>
              <a:rPr kumimoji="0" lang="en-US" sz="1100" b="0" i="0" u="none" strike="noStrike" kern="1200" cap="none" spc="0" normalizeH="0" baseline="0" noProof="0" dirty="0">
                <a:ln>
                  <a:noFill/>
                </a:ln>
                <a:solidFill>
                  <a:srgbClr val="333399"/>
                </a:solidFill>
                <a:effectLst/>
                <a:uLnTx/>
                <a:uFillTx/>
                <a:latin typeface="Arial" pitchFamily="34" charset="0"/>
                <a:ea typeface="+mn-ea"/>
                <a:cs typeface="Arial" pitchFamily="34" charset="0"/>
              </a:rPr>
              <a:t>Thin Film Superconducting Radio Frequency Workshop</a:t>
            </a:r>
            <a:endParaRPr kumimoji="0" lang="en-US" sz="1200" b="0" i="0" u="none" strike="noStrike" kern="1200" cap="none" spc="0" normalizeH="0" baseline="0" noProof="0" dirty="0">
              <a:ln>
                <a:noFill/>
              </a:ln>
              <a:solidFill>
                <a:srgbClr val="333399"/>
              </a:solidFill>
              <a:effectLst/>
              <a:uLnTx/>
              <a:uFillTx/>
              <a:latin typeface="Arial" pitchFamily="34" charset="0"/>
              <a:ea typeface="+mn-ea"/>
              <a:cs typeface="Arial" pitchFamily="34" charset="0"/>
            </a:endParaRPr>
          </a:p>
        </p:txBody>
      </p:sp>
      <p:pic>
        <p:nvPicPr>
          <p:cNvPr id="12" name="Picture 11" descr="NSF logo.jpg"/>
          <p:cNvPicPr>
            <a:picLocks noChangeAspect="1"/>
          </p:cNvPicPr>
          <p:nvPr/>
        </p:nvPicPr>
        <p:blipFill>
          <a:blip r:embed="rId3" cstate="print"/>
          <a:stretch>
            <a:fillRect/>
          </a:stretch>
        </p:blipFill>
        <p:spPr>
          <a:xfrm>
            <a:off x="10099268" y="78134"/>
            <a:ext cx="1017188" cy="1023315"/>
          </a:xfrm>
          <a:prstGeom prst="rect">
            <a:avLst/>
          </a:prstGeom>
        </p:spPr>
      </p:pic>
      <p:sp>
        <p:nvSpPr>
          <p:cNvPr id="13" name="Text Box 62"/>
          <p:cNvSpPr txBox="1">
            <a:spLocks noChangeArrowheads="1"/>
          </p:cNvSpPr>
          <p:nvPr/>
        </p:nvSpPr>
        <p:spPr bwMode="auto">
          <a:xfrm>
            <a:off x="138604" y="58665"/>
            <a:ext cx="9521072" cy="1077218"/>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Radio Frequency Cavity for Tight Loop Optimization of Nb</a:t>
            </a:r>
            <a:r>
              <a:rPr kumimoji="0" lang="en-US" sz="2000" b="1" i="0" u="none" strike="noStrike" kern="1200" cap="none" spc="0" normalizeH="0" baseline="-25000" noProof="0" dirty="0">
                <a:ln>
                  <a:noFill/>
                </a:ln>
                <a:solidFill>
                  <a:srgbClr val="000000"/>
                </a:solidFill>
                <a:effectLst/>
                <a:uLnTx/>
                <a:uFillTx/>
                <a:latin typeface="Arial" pitchFamily="34" charset="0"/>
                <a:ea typeface="+mn-ea"/>
                <a:cs typeface="Arial" pitchFamily="34" charset="0"/>
              </a:rPr>
              <a:t>3</a:t>
            </a:r>
            <a:r>
              <a:rPr kumimoji="0" lang="en-US" sz="20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Sn Thin Films</a:t>
            </a:r>
          </a:p>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Andre Juliao</a:t>
            </a:r>
            <a:r>
              <a:rPr kumimoji="0" lang="en-US" sz="1100" b="0" i="0" u="none" strike="noStrike" kern="1200" cap="none" spc="0" normalizeH="0" baseline="30000" noProof="0" dirty="0">
                <a:ln>
                  <a:noFill/>
                </a:ln>
                <a:solidFill>
                  <a:srgbClr val="000000"/>
                </a:solidFill>
                <a:effectLst/>
                <a:uLnTx/>
                <a:uFillTx/>
                <a:latin typeface="Arial" pitchFamily="34" charset="0"/>
                <a:ea typeface="+mn-ea"/>
                <a:cs typeface="Arial" pitchFamily="34" charset="0"/>
              </a:rPr>
              <a:t>1,2</a:t>
            </a: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Nikolya Cadavid</a:t>
            </a:r>
            <a:r>
              <a:rPr kumimoji="0" lang="en-US" sz="1100" b="0" i="0" u="none" strike="noStrike" kern="1200" cap="none" spc="0" normalizeH="0" baseline="30000" noProof="0" dirty="0">
                <a:ln>
                  <a:noFill/>
                </a:ln>
                <a:solidFill>
                  <a:srgbClr val="000000"/>
                </a:solidFill>
                <a:effectLst/>
                <a:uLnTx/>
                <a:uFillTx/>
                <a:latin typeface="Arial" pitchFamily="34" charset="0"/>
                <a:ea typeface="+mn-ea"/>
                <a:cs typeface="Arial" pitchFamily="34" charset="0"/>
              </a:rPr>
              <a:t>1,2</a:t>
            </a: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and Lance Cooley</a:t>
            </a:r>
            <a:r>
              <a:rPr kumimoji="0" lang="en-US" sz="1100" b="0" i="0" u="none" strike="noStrike" kern="1200" cap="none" spc="0" normalizeH="0" baseline="30000" noProof="0" dirty="0">
                <a:ln>
                  <a:noFill/>
                </a:ln>
                <a:solidFill>
                  <a:srgbClr val="000000"/>
                </a:solidFill>
                <a:effectLst/>
                <a:uLnTx/>
                <a:uFillTx/>
                <a:latin typeface="Arial" pitchFamily="34" charset="0"/>
                <a:ea typeface="+mn-ea"/>
                <a:cs typeface="Arial" pitchFamily="34" charset="0"/>
              </a:rPr>
              <a:t>1,2</a:t>
            </a:r>
            <a:endPar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1050" b="1" i="0" u="none" strike="noStrike" kern="1200" cap="none" spc="0" normalizeH="0" baseline="0" noProof="0" dirty="0">
                <a:ln>
                  <a:noFill/>
                </a:ln>
                <a:solidFill>
                  <a:srgbClr val="0033CC"/>
                </a:solidFill>
                <a:effectLst/>
                <a:uLnTx/>
                <a:uFillTx/>
                <a:latin typeface="Arial" pitchFamily="34" charset="0"/>
                <a:ea typeface="+mn-ea"/>
                <a:cs typeface="Arial" pitchFamily="34" charset="0"/>
              </a:rPr>
              <a:t>1. Applied Superconductivity Center - NHMFL; 2. Florida State University</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600" b="1" i="0" u="none" strike="noStrike" kern="1200" cap="none" spc="0" normalizeH="0" baseline="0" noProof="0" dirty="0">
                <a:ln>
                  <a:noFill/>
                </a:ln>
                <a:solidFill>
                  <a:srgbClr val="0033CC"/>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Funding Grants:</a:t>
            </a:r>
            <a:r>
              <a:rPr kumimoji="0" lang="en-US" sz="105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L.D. Cooley (DE-SC 0018379), K. M. </a:t>
            </a:r>
            <a:r>
              <a:rPr kumimoji="0" lang="en-US" sz="1050" b="0" i="0" u="none" strike="noStrike" kern="1200" cap="none" spc="0" normalizeH="0" baseline="0" noProof="0" dirty="0" err="1">
                <a:ln>
                  <a:noFill/>
                </a:ln>
                <a:solidFill>
                  <a:srgbClr val="000000"/>
                </a:solidFill>
                <a:effectLst/>
                <a:uLnTx/>
                <a:uFillTx/>
                <a:latin typeface="Arial"/>
                <a:ea typeface="+mn-ea"/>
                <a:cs typeface="Arial" pitchFamily="34" charset="0"/>
              </a:rPr>
              <a:t>Amm</a:t>
            </a:r>
            <a:r>
              <a:rPr kumimoji="0" lang="en-US" sz="1050" b="0" i="0" u="none" strike="noStrike" kern="1200" cap="none" spc="0" normalizeH="0" baseline="0" noProof="0" dirty="0">
                <a:ln>
                  <a:noFill/>
                </a:ln>
                <a:solidFill>
                  <a:srgbClr val="000000"/>
                </a:solidFill>
                <a:effectLst/>
                <a:uLnTx/>
                <a:uFillTx/>
                <a:latin typeface="Arial"/>
                <a:ea typeface="+mn-ea"/>
                <a:cs typeface="Arial" pitchFamily="34" charset="0"/>
              </a:rPr>
              <a:t> (NSF DMR-2128556</a:t>
            </a:r>
            <a:r>
              <a:rPr kumimoji="0" lang="en-US" sz="105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t>
            </a:r>
            <a:endParaRPr kumimoji="0" lang="en-US" sz="1050" b="1" i="0" u="none" strike="noStrike" kern="1200" cap="none" spc="0" normalizeH="0" baseline="0" noProof="0" dirty="0">
              <a:ln>
                <a:noFill/>
              </a:ln>
              <a:solidFill>
                <a:srgbClr val="0033CC"/>
              </a:solidFill>
              <a:effectLst/>
              <a:uLnTx/>
              <a:uFillTx/>
              <a:latin typeface="Arial" pitchFamily="34" charset="0"/>
              <a:ea typeface="+mn-ea"/>
              <a:cs typeface="Arial" pitchFamily="34" charset="0"/>
            </a:endParaRPr>
          </a:p>
        </p:txBody>
      </p:sp>
      <p:pic>
        <p:nvPicPr>
          <p:cNvPr id="14" name="Picture 13" descr="JustM_purple.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340821" y="199813"/>
            <a:ext cx="672842" cy="801911"/>
          </a:xfrm>
          <a:prstGeom prst="rect">
            <a:avLst/>
          </a:prstGeom>
        </p:spPr>
      </p:pic>
      <p:sp>
        <p:nvSpPr>
          <p:cNvPr id="2" name="AutoShape 2">
            <a:extLst>
              <a:ext uri="{FF2B5EF4-FFF2-40B4-BE49-F238E27FC236}">
                <a16:creationId xmlns:a16="http://schemas.microsoft.com/office/drawing/2014/main" id="{E4D5DAA7-ACA5-4300-AB3C-9A2A1C32E8E2}"/>
              </a:ext>
            </a:extLst>
          </p:cNvPr>
          <p:cNvSpPr>
            <a:spLocks noChangeAspect="1" noChangeArrowheads="1"/>
          </p:cNvSpPr>
          <p:nvPr/>
        </p:nvSpPr>
        <p:spPr bwMode="auto">
          <a:xfrm>
            <a:off x="5743575" y="326525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7" name="Rectangle 6">
            <a:extLst>
              <a:ext uri="{FF2B5EF4-FFF2-40B4-BE49-F238E27FC236}">
                <a16:creationId xmlns:a16="http://schemas.microsoft.com/office/drawing/2014/main" id="{BF2C8B72-8144-FA46-C0E5-687D2397FF7F}"/>
              </a:ext>
            </a:extLst>
          </p:cNvPr>
          <p:cNvSpPr/>
          <p:nvPr/>
        </p:nvSpPr>
        <p:spPr>
          <a:xfrm>
            <a:off x="1" y="6390355"/>
            <a:ext cx="12192000" cy="467646"/>
          </a:xfrm>
          <a:prstGeom prst="rect">
            <a:avLst/>
          </a:prstGeom>
          <a:solidFill>
            <a:srgbClr val="4F41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3" name="Picture 2">
            <a:extLst>
              <a:ext uri="{FF2B5EF4-FFF2-40B4-BE49-F238E27FC236}">
                <a16:creationId xmlns:a16="http://schemas.microsoft.com/office/drawing/2014/main" id="{6A88BDDE-A2E8-0BC7-D1F0-19B0C1F78C0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695496" y="6498355"/>
            <a:ext cx="1374323" cy="246673"/>
          </a:xfrm>
          <a:prstGeom prst="rect">
            <a:avLst/>
          </a:prstGeom>
        </p:spPr>
      </p:pic>
      <p:pic>
        <p:nvPicPr>
          <p:cNvPr id="4" name="Picture 3">
            <a:extLst>
              <a:ext uri="{FF2B5EF4-FFF2-40B4-BE49-F238E27FC236}">
                <a16:creationId xmlns:a16="http://schemas.microsoft.com/office/drawing/2014/main" id="{0452B22E-6CD8-5864-C868-7CADE22E1AF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500522" y="6501998"/>
            <a:ext cx="1410540" cy="275839"/>
          </a:xfrm>
          <a:prstGeom prst="rect">
            <a:avLst/>
          </a:prstGeom>
        </p:spPr>
      </p:pic>
      <p:pic>
        <p:nvPicPr>
          <p:cNvPr id="6" name="Picture 5">
            <a:extLst>
              <a:ext uri="{FF2B5EF4-FFF2-40B4-BE49-F238E27FC236}">
                <a16:creationId xmlns:a16="http://schemas.microsoft.com/office/drawing/2014/main" id="{68C13120-7F50-DE28-2EF5-35AA50FA99B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316170" y="6393075"/>
            <a:ext cx="2073230" cy="467646"/>
          </a:xfrm>
          <a:prstGeom prst="rect">
            <a:avLst/>
          </a:prstGeom>
        </p:spPr>
      </p:pic>
      <p:sp>
        <p:nvSpPr>
          <p:cNvPr id="26" name="Rectangle 25">
            <a:extLst>
              <a:ext uri="{FF2B5EF4-FFF2-40B4-BE49-F238E27FC236}">
                <a16:creationId xmlns:a16="http://schemas.microsoft.com/office/drawing/2014/main" id="{B0082833-D282-463D-A6BA-33811E838FA1}"/>
              </a:ext>
            </a:extLst>
          </p:cNvPr>
          <p:cNvSpPr/>
          <p:nvPr/>
        </p:nvSpPr>
        <p:spPr>
          <a:xfrm>
            <a:off x="6053966" y="2714266"/>
            <a:ext cx="2497667" cy="938719"/>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GB" sz="1100" b="0" i="1"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Figure 1(a). </a:t>
            </a:r>
            <a:r>
              <a:rPr kumimoji="0" lang="en-US" sz="1100" b="0" i="1" u="none" strike="noStrike" kern="1200" cap="none" spc="0" normalizeH="0" baseline="0" noProof="0" dirty="0">
                <a:ln>
                  <a:noFill/>
                </a:ln>
                <a:solidFill>
                  <a:srgbClr val="000000"/>
                </a:solidFill>
                <a:effectLst/>
                <a:uLnTx/>
                <a:uFillTx/>
                <a:latin typeface="Arial"/>
                <a:ea typeface="+mn-ea"/>
                <a:cs typeface="Arial" pitchFamily="34" charset="0"/>
              </a:rPr>
              <a:t>A view of the bare Cu cavity with one wall removed. In (b) the cap is lifted showing the internal resonator. The mirror finish is visible in both images</a:t>
            </a:r>
            <a:r>
              <a:rPr kumimoji="0" lang="en-US" sz="1100" b="0" i="0" u="none" strike="noStrike" kern="1200" cap="none" spc="0" normalizeH="0" baseline="0" noProof="0" dirty="0">
                <a:ln>
                  <a:noFill/>
                </a:ln>
                <a:solidFill>
                  <a:srgbClr val="000000"/>
                </a:solidFill>
                <a:effectLst/>
                <a:uLnTx/>
                <a:uFillTx/>
                <a:latin typeface="Arial"/>
                <a:ea typeface="+mn-ea"/>
                <a:cs typeface="Arial" pitchFamily="34" charset="0"/>
              </a:rPr>
              <a:t>. </a:t>
            </a:r>
          </a:p>
        </p:txBody>
      </p:sp>
      <p:grpSp>
        <p:nvGrpSpPr>
          <p:cNvPr id="5" name="Group 4">
            <a:extLst>
              <a:ext uri="{FF2B5EF4-FFF2-40B4-BE49-F238E27FC236}">
                <a16:creationId xmlns:a16="http://schemas.microsoft.com/office/drawing/2014/main" id="{2C56264A-423D-1247-8643-91B16A9EDD34}"/>
              </a:ext>
            </a:extLst>
          </p:cNvPr>
          <p:cNvGrpSpPr/>
          <p:nvPr/>
        </p:nvGrpSpPr>
        <p:grpSpPr>
          <a:xfrm>
            <a:off x="6143791" y="3616740"/>
            <a:ext cx="1912936" cy="1918782"/>
            <a:chOff x="6394832" y="3593070"/>
            <a:chExt cx="1912936" cy="1918782"/>
          </a:xfrm>
        </p:grpSpPr>
        <p:pic>
          <p:nvPicPr>
            <p:cNvPr id="17" name="Picture 16">
              <a:extLst>
                <a:ext uri="{FF2B5EF4-FFF2-40B4-BE49-F238E27FC236}">
                  <a16:creationId xmlns:a16="http://schemas.microsoft.com/office/drawing/2014/main" id="{88295276-F0EC-41DA-98F0-BE0AB51FEFA9}"/>
                </a:ext>
              </a:extLst>
            </p:cNvPr>
            <p:cNvPicPr>
              <a:picLocks noChangeAspect="1"/>
            </p:cNvPicPr>
            <p:nvPr/>
          </p:nvPicPr>
          <p:blipFill>
            <a:blip r:embed="rId8"/>
            <a:stretch>
              <a:fillRect/>
            </a:stretch>
          </p:blipFill>
          <p:spPr>
            <a:xfrm>
              <a:off x="6394832" y="3618278"/>
              <a:ext cx="1912936" cy="1893574"/>
            </a:xfrm>
            <a:prstGeom prst="rect">
              <a:avLst/>
            </a:prstGeom>
          </p:spPr>
        </p:pic>
        <p:sp>
          <p:nvSpPr>
            <p:cNvPr id="27" name="TextBox 26">
              <a:extLst>
                <a:ext uri="{FF2B5EF4-FFF2-40B4-BE49-F238E27FC236}">
                  <a16:creationId xmlns:a16="http://schemas.microsoft.com/office/drawing/2014/main" id="{110E94BA-57A9-4B19-9F05-C46629E137EC}"/>
                </a:ext>
              </a:extLst>
            </p:cNvPr>
            <p:cNvSpPr txBox="1"/>
            <p:nvPr/>
          </p:nvSpPr>
          <p:spPr>
            <a:xfrm>
              <a:off x="6394832" y="3593070"/>
              <a:ext cx="625736" cy="38070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Arial" pitchFamily="34" charset="0"/>
                </a:rPr>
                <a:t>b) </a:t>
              </a:r>
              <a:endParaRPr kumimoji="0" lang="en-US" sz="18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grpSp>
      <p:sp>
        <p:nvSpPr>
          <p:cNvPr id="30" name="Rectangle 29">
            <a:extLst>
              <a:ext uri="{FF2B5EF4-FFF2-40B4-BE49-F238E27FC236}">
                <a16:creationId xmlns:a16="http://schemas.microsoft.com/office/drawing/2014/main" id="{29F0ECEC-343A-47B9-9E42-B83A8757E45E}"/>
              </a:ext>
            </a:extLst>
          </p:cNvPr>
          <p:cNvSpPr/>
          <p:nvPr/>
        </p:nvSpPr>
        <p:spPr>
          <a:xfrm>
            <a:off x="8818488" y="5080965"/>
            <a:ext cx="3195175" cy="430887"/>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GB" sz="1100" b="0" i="1"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Figure 2. </a:t>
            </a:r>
            <a:r>
              <a:rPr kumimoji="0" lang="en-US" sz="1100" b="0" i="1" u="none" strike="noStrike" kern="1200" cap="none" spc="0" normalizeH="0" baseline="0" noProof="0" dirty="0">
                <a:ln>
                  <a:noFill/>
                </a:ln>
                <a:solidFill>
                  <a:srgbClr val="000000"/>
                </a:solidFill>
                <a:effectLst/>
                <a:uLnTx/>
                <a:uFillTx/>
                <a:latin typeface="Arial"/>
                <a:ea typeface="+mn-ea"/>
                <a:cs typeface="Arial" pitchFamily="34" charset="0"/>
              </a:rPr>
              <a:t>Nb</a:t>
            </a:r>
            <a:r>
              <a:rPr kumimoji="0" lang="en-US" sz="1100" b="0" i="1" u="none" strike="noStrike" kern="1200" cap="none" spc="0" normalizeH="0" baseline="-25000" noProof="0" dirty="0">
                <a:ln>
                  <a:noFill/>
                </a:ln>
                <a:solidFill>
                  <a:srgbClr val="000000"/>
                </a:solidFill>
                <a:effectLst/>
                <a:uLnTx/>
                <a:uFillTx/>
                <a:latin typeface="Arial"/>
                <a:ea typeface="+mn-ea"/>
                <a:cs typeface="Arial" pitchFamily="34" charset="0"/>
              </a:rPr>
              <a:t>3</a:t>
            </a:r>
            <a:r>
              <a:rPr kumimoji="0" lang="en-US" sz="1100" b="0" i="1" u="none" strike="noStrike" kern="1200" cap="none" spc="0" normalizeH="0" baseline="0" noProof="0" dirty="0">
                <a:ln>
                  <a:noFill/>
                </a:ln>
                <a:solidFill>
                  <a:srgbClr val="000000"/>
                </a:solidFill>
                <a:effectLst/>
                <a:uLnTx/>
                <a:uFillTx/>
                <a:latin typeface="Arial"/>
                <a:ea typeface="+mn-ea"/>
                <a:cs typeface="Arial" pitchFamily="34" charset="0"/>
              </a:rPr>
              <a:t>Sn film deposited on copper with uniform microstructure for the detector cavity.</a:t>
            </a:r>
          </a:p>
        </p:txBody>
      </p:sp>
      <p:sp>
        <p:nvSpPr>
          <p:cNvPr id="29" name="TextBox 28">
            <a:extLst>
              <a:ext uri="{FF2B5EF4-FFF2-40B4-BE49-F238E27FC236}">
                <a16:creationId xmlns:a16="http://schemas.microsoft.com/office/drawing/2014/main" id="{50DAF021-CFE8-4E4E-812C-55BE8DBDD7FD}"/>
              </a:ext>
            </a:extLst>
          </p:cNvPr>
          <p:cNvSpPr txBox="1"/>
          <p:nvPr/>
        </p:nvSpPr>
        <p:spPr>
          <a:xfrm>
            <a:off x="5987609" y="2375961"/>
            <a:ext cx="814446"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Arial" pitchFamily="34" charset="0"/>
              </a:rPr>
              <a:t>a) </a:t>
            </a:r>
            <a:endParaRPr kumimoji="0" lang="en-US" sz="18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pic>
        <p:nvPicPr>
          <p:cNvPr id="11" name="Picture 10" descr="A close-up of a metal object&#10;&#10;Description automatically generated">
            <a:extLst>
              <a:ext uri="{FF2B5EF4-FFF2-40B4-BE49-F238E27FC236}">
                <a16:creationId xmlns:a16="http://schemas.microsoft.com/office/drawing/2014/main" id="{EBF79F65-9E09-740E-9233-26533E0485A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07399" y="1425015"/>
            <a:ext cx="2590800" cy="1343025"/>
          </a:xfrm>
          <a:prstGeom prst="rect">
            <a:avLst/>
          </a:prstGeom>
        </p:spPr>
      </p:pic>
      <p:pic>
        <p:nvPicPr>
          <p:cNvPr id="9" name="Picture 8" descr="A close-up of several layers of metal">
            <a:extLst>
              <a:ext uri="{FF2B5EF4-FFF2-40B4-BE49-F238E27FC236}">
                <a16:creationId xmlns:a16="http://schemas.microsoft.com/office/drawing/2014/main" id="{33445B65-29D8-C4A2-5589-B218F25121F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18956" y="1396514"/>
            <a:ext cx="3191320" cy="3667637"/>
          </a:xfrm>
          <a:prstGeom prst="rect">
            <a:avLst/>
          </a:prstGeom>
        </p:spPr>
      </p:pic>
      <p:sp>
        <p:nvSpPr>
          <p:cNvPr id="16" name="TextBox 15">
            <a:extLst>
              <a:ext uri="{FF2B5EF4-FFF2-40B4-BE49-F238E27FC236}">
                <a16:creationId xmlns:a16="http://schemas.microsoft.com/office/drawing/2014/main" id="{4794C617-EEFF-8FAE-BAAF-4CAD3CEE6ED3}"/>
              </a:ext>
            </a:extLst>
          </p:cNvPr>
          <p:cNvSpPr txBox="1"/>
          <p:nvPr/>
        </p:nvSpPr>
        <p:spPr>
          <a:xfrm>
            <a:off x="6069789" y="2289819"/>
            <a:ext cx="625736" cy="38070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a:ea typeface="+mn-ea"/>
                <a:cs typeface="Arial" pitchFamily="34" charset="0"/>
              </a:rPr>
              <a:t>a) </a:t>
            </a:r>
            <a:endParaRPr kumimoji="0" lang="en-US" sz="18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895815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2308225" y="6281739"/>
            <a:ext cx="184150" cy="274637"/>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028" name="Text Box 28"/>
          <p:cNvSpPr txBox="1">
            <a:spLocks noChangeArrowheads="1"/>
          </p:cNvSpPr>
          <p:nvPr/>
        </p:nvSpPr>
        <p:spPr bwMode="auto">
          <a:xfrm>
            <a:off x="75525" y="1253507"/>
            <a:ext cx="5710916" cy="5139869"/>
          </a:xfrm>
          <a:prstGeom prst="rect">
            <a:avLst/>
          </a:prstGeom>
          <a:noFill/>
          <a:ln w="9525">
            <a:noFill/>
            <a:miter lim="800000"/>
            <a:headEnd/>
            <a:tailEnd/>
          </a:ln>
        </p:spPr>
        <p:txBody>
          <a:bodyPr wrap="square">
            <a:spAutoFit/>
          </a:bodyPr>
          <a:lstStyle/>
          <a:p>
            <a:pPr algn="just"/>
            <a:r>
              <a:rPr lang="en-US" sz="1200" b="1" dirty="0">
                <a:solidFill>
                  <a:srgbClr val="000000"/>
                </a:solidFill>
              </a:rPr>
              <a:t>What is the finding? </a:t>
            </a:r>
            <a:r>
              <a:rPr kumimoji="0" lang="en-US" sz="12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Researchers built a compact </a:t>
            </a:r>
            <a:r>
              <a:rPr lang="en-US" sz="1200" kern="100" dirty="0">
                <a:solidFill>
                  <a:srgbClr val="000000"/>
                </a:solidFill>
                <a:ea typeface="Calibri" panose="020F0502020204030204" pitchFamily="34" charset="0"/>
                <a:cs typeface="Times New Roman" panose="02020603050405020304" pitchFamily="18" charset="0"/>
              </a:rPr>
              <a:t>26mm-diameter cavity </a:t>
            </a:r>
            <a:r>
              <a:rPr kumimoji="0" lang="en-US" sz="12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resonator that integrates AC testing with a modular set of removable samples in one device that fits into an existing magnetometer. The cavity resonator has six Copper walls that can be coated with a high-field superconducting material to test the quality factor (a measure of energy efficiency).  </a:t>
            </a:r>
          </a:p>
          <a:p>
            <a:pPr algn="just"/>
            <a:endParaRPr lang="en-US" sz="800" dirty="0">
              <a:solidFill>
                <a:srgbClr val="000000"/>
              </a:solidFill>
            </a:endParaRPr>
          </a:p>
          <a:p>
            <a:pPr algn="just"/>
            <a:r>
              <a:rPr lang="en-US" sz="1200" b="1" dirty="0">
                <a:solidFill>
                  <a:srgbClr val="000000"/>
                </a:solidFill>
              </a:rPr>
              <a:t>Why is this important?</a:t>
            </a:r>
          </a:p>
          <a:p>
            <a:pPr algn="just"/>
            <a:r>
              <a:rPr kumimoji="0" lang="en-US" sz="12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This device is a new kind of quantum detector intended to investigate dark matter in the universe, which has far-reaching consequences for our fundamental understanding. More broadly, developing devices, test capabilities, and superconducting cavity coatings has implications for enhanced particle accelerators and related major science facilities, high-power electron and ion beams for environmental </a:t>
            </a:r>
            <a:r>
              <a:rPr lang="en-US" sz="1200" kern="100" dirty="0">
                <a:solidFill>
                  <a:srgbClr val="000000"/>
                </a:solidFill>
                <a:latin typeface="Arial"/>
                <a:ea typeface="Calibri" panose="020F0502020204030204" pitchFamily="34" charset="0"/>
                <a:cs typeface="Times New Roman" panose="02020603050405020304" pitchFamily="18" charset="0"/>
              </a:rPr>
              <a:t>and medical </a:t>
            </a:r>
            <a:r>
              <a:rPr kumimoji="0" lang="en-US" sz="12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applications, security applications such </a:t>
            </a:r>
            <a:r>
              <a:rPr lang="en-US" sz="1200" kern="100" dirty="0">
                <a:solidFill>
                  <a:srgbClr val="000000"/>
                </a:solidFill>
                <a:latin typeface="Arial"/>
                <a:ea typeface="Calibri" panose="020F0502020204030204" pitchFamily="34" charset="0"/>
                <a:cs typeface="Times New Roman" panose="02020603050405020304" pitchFamily="18" charset="0"/>
              </a:rPr>
              <a:t>as </a:t>
            </a:r>
            <a:r>
              <a:rPr kumimoji="0" lang="en-US" sz="12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detecting threatening materials, and other industrial projects.</a:t>
            </a:r>
          </a:p>
          <a:p>
            <a:pPr algn="just"/>
            <a:endParaRPr lang="en-US" sz="800" dirty="0">
              <a:latin typeface="Arial" charset="0"/>
            </a:endParaRPr>
          </a:p>
          <a:p>
            <a:pPr algn="just"/>
            <a:r>
              <a:rPr lang="en-US" sz="1200" b="1" dirty="0">
                <a:solidFill>
                  <a:srgbClr val="000000"/>
                </a:solidFill>
              </a:rPr>
              <a:t>Why did this research need the </a:t>
            </a:r>
            <a:r>
              <a:rPr lang="en-US" sz="1200" b="1" dirty="0" err="1">
                <a:solidFill>
                  <a:srgbClr val="000000"/>
                </a:solidFill>
              </a:rPr>
              <a:t>MagLab</a:t>
            </a:r>
            <a:r>
              <a:rPr lang="en-US" sz="1200" b="1" dirty="0">
                <a:solidFill>
                  <a:srgbClr val="000000"/>
                </a:solidFill>
              </a:rPr>
              <a:t>?</a:t>
            </a:r>
            <a:r>
              <a:rPr lang="en-US" sz="1200" b="1" dirty="0">
                <a:latin typeface="Arial" charset="0"/>
              </a:rPr>
              <a:t> </a:t>
            </a:r>
            <a:r>
              <a:rPr lang="en-US" sz="1200" dirty="0">
                <a:latin typeface="Arial" charset="0"/>
              </a:rPr>
              <a:t> At the </a:t>
            </a:r>
            <a:r>
              <a:rPr lang="en-US" sz="1200" dirty="0" err="1">
                <a:latin typeface="Arial" charset="0"/>
              </a:rPr>
              <a:t>MagLab’s</a:t>
            </a:r>
            <a:r>
              <a:rPr lang="en-US" sz="1200" dirty="0">
                <a:latin typeface="Arial" charset="0"/>
              </a:rPr>
              <a:t> Applied Superconductivity Center, superconducting films can be grown with a state-of-the-art ultra-high vacuum sputtering machine and tested in high magnetic fields. Collaboration with the NMR probes group and the quantum device group provided expertise in AC characterizations and considerations for cavity connections. Characterization facilities in NHMFL allow us to see the film microstructure and connect electrical properties to process improvements.</a:t>
            </a:r>
          </a:p>
          <a:p>
            <a:pPr algn="just"/>
            <a:endParaRPr lang="en-US" sz="1200" dirty="0">
              <a:latin typeface="Arial" charset="0"/>
            </a:endParaRPr>
          </a:p>
          <a:p>
            <a:pPr algn="just"/>
            <a:r>
              <a:rPr lang="en-US" sz="1200" i="1" dirty="0">
                <a:latin typeface="Arial" charset="0"/>
              </a:rPr>
              <a:t>Other Remarks:</a:t>
            </a:r>
          </a:p>
          <a:p>
            <a:pPr algn="just"/>
            <a:r>
              <a:rPr lang="en-US" sz="1200" i="1" dirty="0">
                <a:latin typeface="Arial" charset="0"/>
              </a:rPr>
              <a:t>Expertise and equipment from William Brey, Malathy Elumalai, and Thierry Dubroca at the NHMFL NMR lab were essential for this project.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029" name="Line 42"/>
          <p:cNvSpPr>
            <a:spLocks noChangeShapeType="1"/>
          </p:cNvSpPr>
          <p:nvPr/>
        </p:nvSpPr>
        <p:spPr bwMode="auto">
          <a:xfrm>
            <a:off x="0" y="1163437"/>
            <a:ext cx="12192000" cy="28082"/>
          </a:xfrm>
          <a:prstGeom prst="line">
            <a:avLst/>
          </a:prstGeom>
          <a:noFill/>
          <a:ln w="44450" cmpd="sng">
            <a:solidFill>
              <a:srgbClr val="4F4184"/>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034" name="Rectangle 49"/>
          <p:cNvSpPr>
            <a:spLocks noChangeArrowheads="1"/>
          </p:cNvSpPr>
          <p:nvPr/>
        </p:nvSpPr>
        <p:spPr bwMode="auto">
          <a:xfrm>
            <a:off x="5934076" y="1316050"/>
            <a:ext cx="6169940" cy="4255415"/>
          </a:xfrm>
          <a:prstGeom prst="rect">
            <a:avLst/>
          </a:prstGeom>
          <a:noFill/>
          <a:ln w="19050">
            <a:solidFill>
              <a:srgbClr val="0033CC"/>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0" name="Text Box 28"/>
          <p:cNvSpPr txBox="1">
            <a:spLocks noChangeArrowheads="1"/>
          </p:cNvSpPr>
          <p:nvPr/>
        </p:nvSpPr>
        <p:spPr bwMode="auto">
          <a:xfrm>
            <a:off x="95415" y="5925840"/>
            <a:ext cx="12008602" cy="430887"/>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333399"/>
                </a:solidFill>
                <a:effectLst/>
                <a:uLnTx/>
                <a:uFillTx/>
                <a:latin typeface="Arial" pitchFamily="34" charset="0"/>
                <a:ea typeface="+mn-ea"/>
                <a:cs typeface="Arial" pitchFamily="34" charset="0"/>
              </a:rPr>
              <a:t>Facilities and instrumentation used:</a:t>
            </a:r>
            <a:r>
              <a:rPr kumimoji="0" lang="en-US" sz="1100" b="0" i="0" u="none" strike="noStrike" kern="1200" cap="none" spc="0" normalizeH="0" baseline="0" noProof="0" dirty="0">
                <a:ln>
                  <a:noFill/>
                </a:ln>
                <a:solidFill>
                  <a:srgbClr val="333399"/>
                </a:solidFill>
                <a:effectLst/>
                <a:uLnTx/>
                <a:uFillTx/>
                <a:latin typeface="Arial" pitchFamily="34" charset="0"/>
                <a:ea typeface="+mn-ea"/>
                <a:cs typeface="Arial" pitchFamily="34" charset="0"/>
              </a:rPr>
              <a:t>  </a:t>
            </a:r>
            <a:r>
              <a:rPr kumimoji="0" lang="en-US" sz="1100" b="0" i="0" u="none" strike="noStrike" kern="1200" cap="none" spc="0" normalizeH="0" baseline="0" noProof="0" dirty="0">
                <a:ln>
                  <a:noFill/>
                </a:ln>
                <a:solidFill>
                  <a:srgbClr val="333399"/>
                </a:solidFill>
                <a:effectLst/>
                <a:uLnTx/>
                <a:uFillTx/>
                <a:latin typeface="Arial"/>
                <a:ea typeface="+mn-ea"/>
                <a:cs typeface="+mn-cs"/>
              </a:rPr>
              <a:t>Applied Superconductivity Center – NHMFL, Vector Network analyzer at NHMFL and 9T PPMS at ASC</a:t>
            </a:r>
            <a:endParaRPr kumimoji="0" lang="en-US" sz="1100" b="0" i="0" u="none" strike="noStrike" kern="1200" cap="none" spc="0" normalizeH="0" baseline="0" noProof="0" dirty="0">
              <a:ln>
                <a:noFill/>
              </a:ln>
              <a:solidFill>
                <a:srgbClr val="333399"/>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333399"/>
                </a:solidFill>
                <a:effectLst/>
                <a:uLnTx/>
                <a:uFillTx/>
                <a:latin typeface="Arial" pitchFamily="34" charset="0"/>
                <a:ea typeface="+mn-ea"/>
                <a:cs typeface="Arial" pitchFamily="34" charset="0"/>
              </a:rPr>
              <a:t>Citation: </a:t>
            </a:r>
            <a:r>
              <a:rPr kumimoji="0" lang="en-US" sz="1100" b="0" i="0" u="none" strike="noStrike" kern="1200" cap="none" spc="0" normalizeH="0" baseline="0" noProof="0" dirty="0">
                <a:ln>
                  <a:noFill/>
                </a:ln>
                <a:solidFill>
                  <a:srgbClr val="333399"/>
                </a:solidFill>
                <a:effectLst/>
                <a:uLnTx/>
                <a:uFillTx/>
                <a:latin typeface="Arial" pitchFamily="34" charset="0"/>
                <a:ea typeface="+mn-ea"/>
                <a:cs typeface="Arial" pitchFamily="34" charset="0"/>
              </a:rPr>
              <a:t>Andre Juliao 2024</a:t>
            </a:r>
            <a:r>
              <a:rPr kumimoji="0" lang="en-US" sz="1100" b="1" i="0" u="none" strike="noStrike" kern="1200" cap="none" spc="0" normalizeH="0" baseline="0" noProof="0" dirty="0">
                <a:ln>
                  <a:noFill/>
                </a:ln>
                <a:solidFill>
                  <a:srgbClr val="333399"/>
                </a:solidFill>
                <a:effectLst/>
                <a:uLnTx/>
                <a:uFillTx/>
                <a:latin typeface="Arial" pitchFamily="34" charset="0"/>
                <a:ea typeface="+mn-ea"/>
                <a:cs typeface="Arial" pitchFamily="34" charset="0"/>
              </a:rPr>
              <a:t> </a:t>
            </a:r>
            <a:r>
              <a:rPr kumimoji="0" lang="en-US" sz="1100" b="0" i="0" u="none" strike="noStrike" kern="1200" cap="none" spc="0" normalizeH="0" baseline="0" noProof="0" dirty="0">
                <a:ln>
                  <a:noFill/>
                </a:ln>
                <a:solidFill>
                  <a:srgbClr val="333399"/>
                </a:solidFill>
                <a:effectLst/>
                <a:uLnTx/>
                <a:uFillTx/>
                <a:latin typeface="Arial" pitchFamily="34" charset="0"/>
                <a:ea typeface="+mn-ea"/>
                <a:cs typeface="Arial" pitchFamily="34" charset="0"/>
              </a:rPr>
              <a:t>Thin Film Superconducting Radio Frequency Workshop</a:t>
            </a:r>
            <a:endParaRPr kumimoji="0" lang="en-US" sz="1200" b="0" i="0" u="none" strike="noStrike" kern="1200" cap="none" spc="0" normalizeH="0" baseline="0" noProof="0" dirty="0">
              <a:ln>
                <a:noFill/>
              </a:ln>
              <a:solidFill>
                <a:srgbClr val="333399"/>
              </a:solidFill>
              <a:effectLst/>
              <a:uLnTx/>
              <a:uFillTx/>
              <a:latin typeface="Arial" pitchFamily="34" charset="0"/>
              <a:ea typeface="+mn-ea"/>
              <a:cs typeface="Arial" pitchFamily="34" charset="0"/>
            </a:endParaRPr>
          </a:p>
        </p:txBody>
      </p:sp>
      <p:pic>
        <p:nvPicPr>
          <p:cNvPr id="12" name="Picture 11" descr="NSF logo.jpg"/>
          <p:cNvPicPr>
            <a:picLocks noChangeAspect="1"/>
          </p:cNvPicPr>
          <p:nvPr/>
        </p:nvPicPr>
        <p:blipFill>
          <a:blip r:embed="rId3" cstate="print"/>
          <a:stretch>
            <a:fillRect/>
          </a:stretch>
        </p:blipFill>
        <p:spPr>
          <a:xfrm>
            <a:off x="10099268" y="78134"/>
            <a:ext cx="1017188" cy="1023315"/>
          </a:xfrm>
          <a:prstGeom prst="rect">
            <a:avLst/>
          </a:prstGeom>
        </p:spPr>
      </p:pic>
      <p:sp>
        <p:nvSpPr>
          <p:cNvPr id="13" name="Text Box 62"/>
          <p:cNvSpPr txBox="1">
            <a:spLocks noChangeArrowheads="1"/>
          </p:cNvSpPr>
          <p:nvPr/>
        </p:nvSpPr>
        <p:spPr bwMode="auto">
          <a:xfrm>
            <a:off x="138604" y="58665"/>
            <a:ext cx="9521072" cy="1077218"/>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Compact Radio Frequency Cavity Resonator Developed</a:t>
            </a:r>
          </a:p>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Andre Juliao</a:t>
            </a:r>
            <a:r>
              <a:rPr kumimoji="0" lang="en-US" sz="1100" b="0" i="0" u="none" strike="noStrike" kern="1200" cap="none" spc="0" normalizeH="0" baseline="30000" noProof="0" dirty="0">
                <a:ln>
                  <a:noFill/>
                </a:ln>
                <a:solidFill>
                  <a:srgbClr val="000000"/>
                </a:solidFill>
                <a:effectLst/>
                <a:uLnTx/>
                <a:uFillTx/>
                <a:latin typeface="Arial" pitchFamily="34" charset="0"/>
                <a:ea typeface="+mn-ea"/>
                <a:cs typeface="Arial" pitchFamily="34" charset="0"/>
              </a:rPr>
              <a:t>1,2</a:t>
            </a: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Nikolya Cadavid</a:t>
            </a:r>
            <a:r>
              <a:rPr kumimoji="0" lang="en-US" sz="1100" b="0" i="0" u="none" strike="noStrike" kern="1200" cap="none" spc="0" normalizeH="0" baseline="30000" noProof="0" dirty="0">
                <a:ln>
                  <a:noFill/>
                </a:ln>
                <a:solidFill>
                  <a:srgbClr val="000000"/>
                </a:solidFill>
                <a:effectLst/>
                <a:uLnTx/>
                <a:uFillTx/>
                <a:latin typeface="Arial" pitchFamily="34" charset="0"/>
                <a:ea typeface="+mn-ea"/>
                <a:cs typeface="Arial" pitchFamily="34" charset="0"/>
              </a:rPr>
              <a:t>1,2</a:t>
            </a: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and Lance Cooley</a:t>
            </a:r>
            <a:r>
              <a:rPr kumimoji="0" lang="en-US" sz="1100" b="0" i="0" u="none" strike="noStrike" kern="1200" cap="none" spc="0" normalizeH="0" baseline="30000" noProof="0" dirty="0">
                <a:ln>
                  <a:noFill/>
                </a:ln>
                <a:solidFill>
                  <a:srgbClr val="000000"/>
                </a:solidFill>
                <a:effectLst/>
                <a:uLnTx/>
                <a:uFillTx/>
                <a:latin typeface="Arial" pitchFamily="34" charset="0"/>
                <a:ea typeface="+mn-ea"/>
                <a:cs typeface="Arial" pitchFamily="34" charset="0"/>
              </a:rPr>
              <a:t>1,2</a:t>
            </a:r>
            <a:endPar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1050" b="1" i="0" u="none" strike="noStrike" kern="1200" cap="none" spc="0" normalizeH="0" baseline="0" noProof="0" dirty="0">
                <a:ln>
                  <a:noFill/>
                </a:ln>
                <a:solidFill>
                  <a:srgbClr val="0033CC"/>
                </a:solidFill>
                <a:effectLst/>
                <a:uLnTx/>
                <a:uFillTx/>
                <a:latin typeface="Arial" pitchFamily="34" charset="0"/>
                <a:ea typeface="+mn-ea"/>
                <a:cs typeface="Arial" pitchFamily="34" charset="0"/>
              </a:rPr>
              <a:t>1. Applied Superconductivity Center - NHMFL; 2. Florida State University</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600" b="1" i="0" u="none" strike="noStrike" kern="1200" cap="none" spc="0" normalizeH="0" baseline="0" noProof="0" dirty="0">
                <a:ln>
                  <a:noFill/>
                </a:ln>
                <a:solidFill>
                  <a:srgbClr val="0033CC"/>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Funding Grants:</a:t>
            </a:r>
            <a:r>
              <a:rPr kumimoji="0" lang="en-US" sz="105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L.D. Cooley (DE-SC 0018379), K. M. </a:t>
            </a:r>
            <a:r>
              <a:rPr kumimoji="0" lang="en-US" sz="1050" b="0" i="0" u="none" strike="noStrike" kern="1200" cap="none" spc="0" normalizeH="0" baseline="0" noProof="0" dirty="0" err="1">
                <a:ln>
                  <a:noFill/>
                </a:ln>
                <a:solidFill>
                  <a:srgbClr val="000000"/>
                </a:solidFill>
                <a:effectLst/>
                <a:uLnTx/>
                <a:uFillTx/>
                <a:latin typeface="Arial"/>
                <a:ea typeface="+mn-ea"/>
                <a:cs typeface="Arial" pitchFamily="34" charset="0"/>
              </a:rPr>
              <a:t>Amm</a:t>
            </a:r>
            <a:r>
              <a:rPr kumimoji="0" lang="en-US" sz="1050" b="0" i="0" u="none" strike="noStrike" kern="1200" cap="none" spc="0" normalizeH="0" baseline="0" noProof="0" dirty="0">
                <a:ln>
                  <a:noFill/>
                </a:ln>
                <a:solidFill>
                  <a:srgbClr val="000000"/>
                </a:solidFill>
                <a:effectLst/>
                <a:uLnTx/>
                <a:uFillTx/>
                <a:latin typeface="Arial"/>
                <a:ea typeface="+mn-ea"/>
                <a:cs typeface="Arial" pitchFamily="34" charset="0"/>
              </a:rPr>
              <a:t> (NSF DMR-2128556</a:t>
            </a:r>
            <a:r>
              <a:rPr kumimoji="0" lang="en-US" sz="105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t>
            </a:r>
            <a:endParaRPr kumimoji="0" lang="en-US" sz="1050" b="1" i="0" u="none" strike="noStrike" kern="1200" cap="none" spc="0" normalizeH="0" baseline="0" noProof="0" dirty="0">
              <a:ln>
                <a:noFill/>
              </a:ln>
              <a:solidFill>
                <a:srgbClr val="0033CC"/>
              </a:solidFill>
              <a:effectLst/>
              <a:uLnTx/>
              <a:uFillTx/>
              <a:latin typeface="Arial" pitchFamily="34" charset="0"/>
              <a:ea typeface="+mn-ea"/>
              <a:cs typeface="Arial" pitchFamily="34" charset="0"/>
            </a:endParaRPr>
          </a:p>
        </p:txBody>
      </p:sp>
      <p:pic>
        <p:nvPicPr>
          <p:cNvPr id="14" name="Picture 13" descr="JustM_purple.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340821" y="199813"/>
            <a:ext cx="672842" cy="801911"/>
          </a:xfrm>
          <a:prstGeom prst="rect">
            <a:avLst/>
          </a:prstGeom>
        </p:spPr>
      </p:pic>
      <p:sp>
        <p:nvSpPr>
          <p:cNvPr id="2" name="AutoShape 2">
            <a:extLst>
              <a:ext uri="{FF2B5EF4-FFF2-40B4-BE49-F238E27FC236}">
                <a16:creationId xmlns:a16="http://schemas.microsoft.com/office/drawing/2014/main" id="{E4D5DAA7-ACA5-4300-AB3C-9A2A1C32E8E2}"/>
              </a:ext>
            </a:extLst>
          </p:cNvPr>
          <p:cNvSpPr>
            <a:spLocks noChangeAspect="1" noChangeArrowheads="1"/>
          </p:cNvSpPr>
          <p:nvPr/>
        </p:nvSpPr>
        <p:spPr bwMode="auto">
          <a:xfrm>
            <a:off x="5743575" y="326525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7" name="Rectangle 6">
            <a:extLst>
              <a:ext uri="{FF2B5EF4-FFF2-40B4-BE49-F238E27FC236}">
                <a16:creationId xmlns:a16="http://schemas.microsoft.com/office/drawing/2014/main" id="{BF2C8B72-8144-FA46-C0E5-687D2397FF7F}"/>
              </a:ext>
            </a:extLst>
          </p:cNvPr>
          <p:cNvSpPr/>
          <p:nvPr/>
        </p:nvSpPr>
        <p:spPr>
          <a:xfrm>
            <a:off x="1" y="6390355"/>
            <a:ext cx="12192000" cy="467646"/>
          </a:xfrm>
          <a:prstGeom prst="rect">
            <a:avLst/>
          </a:prstGeom>
          <a:solidFill>
            <a:srgbClr val="4F41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3" name="Picture 2">
            <a:extLst>
              <a:ext uri="{FF2B5EF4-FFF2-40B4-BE49-F238E27FC236}">
                <a16:creationId xmlns:a16="http://schemas.microsoft.com/office/drawing/2014/main" id="{6A88BDDE-A2E8-0BC7-D1F0-19B0C1F78C0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695496" y="6498355"/>
            <a:ext cx="1374323" cy="246673"/>
          </a:xfrm>
          <a:prstGeom prst="rect">
            <a:avLst/>
          </a:prstGeom>
        </p:spPr>
      </p:pic>
      <p:pic>
        <p:nvPicPr>
          <p:cNvPr id="4" name="Picture 3">
            <a:extLst>
              <a:ext uri="{FF2B5EF4-FFF2-40B4-BE49-F238E27FC236}">
                <a16:creationId xmlns:a16="http://schemas.microsoft.com/office/drawing/2014/main" id="{0452B22E-6CD8-5864-C868-7CADE22E1AF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500522" y="6501998"/>
            <a:ext cx="1410540" cy="275839"/>
          </a:xfrm>
          <a:prstGeom prst="rect">
            <a:avLst/>
          </a:prstGeom>
        </p:spPr>
      </p:pic>
      <p:pic>
        <p:nvPicPr>
          <p:cNvPr id="6" name="Picture 5">
            <a:extLst>
              <a:ext uri="{FF2B5EF4-FFF2-40B4-BE49-F238E27FC236}">
                <a16:creationId xmlns:a16="http://schemas.microsoft.com/office/drawing/2014/main" id="{68C13120-7F50-DE28-2EF5-35AA50FA99B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316170" y="6393075"/>
            <a:ext cx="2073230" cy="467646"/>
          </a:xfrm>
          <a:prstGeom prst="rect">
            <a:avLst/>
          </a:prstGeom>
        </p:spPr>
      </p:pic>
      <p:sp>
        <p:nvSpPr>
          <p:cNvPr id="26" name="Rectangle 25">
            <a:extLst>
              <a:ext uri="{FF2B5EF4-FFF2-40B4-BE49-F238E27FC236}">
                <a16:creationId xmlns:a16="http://schemas.microsoft.com/office/drawing/2014/main" id="{B0082833-D282-463D-A6BA-33811E838FA1}"/>
              </a:ext>
            </a:extLst>
          </p:cNvPr>
          <p:cNvSpPr/>
          <p:nvPr/>
        </p:nvSpPr>
        <p:spPr>
          <a:xfrm>
            <a:off x="6053966" y="2714266"/>
            <a:ext cx="2497667" cy="938719"/>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GB" sz="1100" b="0" i="1"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Figure 1(a). </a:t>
            </a:r>
            <a:r>
              <a:rPr kumimoji="0" lang="en-US" sz="1100" b="0" i="1" u="none" strike="noStrike" kern="1200" cap="none" spc="0" normalizeH="0" baseline="0" noProof="0" dirty="0">
                <a:ln>
                  <a:noFill/>
                </a:ln>
                <a:solidFill>
                  <a:srgbClr val="000000"/>
                </a:solidFill>
                <a:effectLst/>
                <a:uLnTx/>
                <a:uFillTx/>
                <a:latin typeface="Arial"/>
                <a:ea typeface="+mn-ea"/>
                <a:cs typeface="Arial" pitchFamily="34" charset="0"/>
              </a:rPr>
              <a:t>A view of the bare Cu cavity with one wall removed. In (b) the cap is lifted showing the internal resonator. The mirror finish is visible in both images. </a:t>
            </a:r>
          </a:p>
        </p:txBody>
      </p:sp>
      <p:grpSp>
        <p:nvGrpSpPr>
          <p:cNvPr id="5" name="Group 4">
            <a:extLst>
              <a:ext uri="{FF2B5EF4-FFF2-40B4-BE49-F238E27FC236}">
                <a16:creationId xmlns:a16="http://schemas.microsoft.com/office/drawing/2014/main" id="{2C56264A-423D-1247-8643-91B16A9EDD34}"/>
              </a:ext>
            </a:extLst>
          </p:cNvPr>
          <p:cNvGrpSpPr/>
          <p:nvPr/>
        </p:nvGrpSpPr>
        <p:grpSpPr>
          <a:xfrm>
            <a:off x="6143791" y="3616740"/>
            <a:ext cx="1912936" cy="1918782"/>
            <a:chOff x="6394832" y="3593070"/>
            <a:chExt cx="1912936" cy="1918782"/>
          </a:xfrm>
        </p:grpSpPr>
        <p:pic>
          <p:nvPicPr>
            <p:cNvPr id="17" name="Picture 16">
              <a:extLst>
                <a:ext uri="{FF2B5EF4-FFF2-40B4-BE49-F238E27FC236}">
                  <a16:creationId xmlns:a16="http://schemas.microsoft.com/office/drawing/2014/main" id="{88295276-F0EC-41DA-98F0-BE0AB51FEFA9}"/>
                </a:ext>
              </a:extLst>
            </p:cNvPr>
            <p:cNvPicPr>
              <a:picLocks noChangeAspect="1"/>
            </p:cNvPicPr>
            <p:nvPr/>
          </p:nvPicPr>
          <p:blipFill>
            <a:blip r:embed="rId8"/>
            <a:stretch>
              <a:fillRect/>
            </a:stretch>
          </p:blipFill>
          <p:spPr>
            <a:xfrm>
              <a:off x="6394832" y="3618278"/>
              <a:ext cx="1912936" cy="1893574"/>
            </a:xfrm>
            <a:prstGeom prst="rect">
              <a:avLst/>
            </a:prstGeom>
          </p:spPr>
        </p:pic>
        <p:sp>
          <p:nvSpPr>
            <p:cNvPr id="27" name="TextBox 26">
              <a:extLst>
                <a:ext uri="{FF2B5EF4-FFF2-40B4-BE49-F238E27FC236}">
                  <a16:creationId xmlns:a16="http://schemas.microsoft.com/office/drawing/2014/main" id="{110E94BA-57A9-4B19-9F05-C46629E137EC}"/>
                </a:ext>
              </a:extLst>
            </p:cNvPr>
            <p:cNvSpPr txBox="1"/>
            <p:nvPr/>
          </p:nvSpPr>
          <p:spPr>
            <a:xfrm>
              <a:off x="6394832" y="3593070"/>
              <a:ext cx="625736" cy="38070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Arial" pitchFamily="34" charset="0"/>
                </a:rPr>
                <a:t>b) </a:t>
              </a:r>
              <a:endParaRPr kumimoji="0" lang="en-US" sz="18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grpSp>
      <p:sp>
        <p:nvSpPr>
          <p:cNvPr id="30" name="Rectangle 29">
            <a:extLst>
              <a:ext uri="{FF2B5EF4-FFF2-40B4-BE49-F238E27FC236}">
                <a16:creationId xmlns:a16="http://schemas.microsoft.com/office/drawing/2014/main" id="{29F0ECEC-343A-47B9-9E42-B83A8757E45E}"/>
              </a:ext>
            </a:extLst>
          </p:cNvPr>
          <p:cNvSpPr/>
          <p:nvPr/>
        </p:nvSpPr>
        <p:spPr>
          <a:xfrm>
            <a:off x="8818488" y="5080965"/>
            <a:ext cx="3195175" cy="430887"/>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GB" sz="1100" b="0" i="1"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Figure 2. </a:t>
            </a:r>
            <a:r>
              <a:rPr kumimoji="0" lang="en-US" sz="1100" b="0" i="1" u="none" strike="noStrike" kern="1200" cap="none" spc="0" normalizeH="0" baseline="0" noProof="0" dirty="0">
                <a:ln>
                  <a:noFill/>
                </a:ln>
                <a:solidFill>
                  <a:srgbClr val="000000"/>
                </a:solidFill>
                <a:effectLst/>
                <a:uLnTx/>
                <a:uFillTx/>
                <a:latin typeface="Arial"/>
                <a:ea typeface="+mn-ea"/>
                <a:cs typeface="Arial" pitchFamily="34" charset="0"/>
              </a:rPr>
              <a:t>Nb</a:t>
            </a:r>
            <a:r>
              <a:rPr kumimoji="0" lang="en-US" sz="1100" b="0" i="1" u="none" strike="noStrike" kern="1200" cap="none" spc="0" normalizeH="0" baseline="-25000" noProof="0" dirty="0">
                <a:ln>
                  <a:noFill/>
                </a:ln>
                <a:solidFill>
                  <a:srgbClr val="000000"/>
                </a:solidFill>
                <a:effectLst/>
                <a:uLnTx/>
                <a:uFillTx/>
                <a:latin typeface="Arial"/>
                <a:ea typeface="+mn-ea"/>
                <a:cs typeface="Arial" pitchFamily="34" charset="0"/>
              </a:rPr>
              <a:t>3</a:t>
            </a:r>
            <a:r>
              <a:rPr kumimoji="0" lang="en-US" sz="1100" b="0" i="1" u="none" strike="noStrike" kern="1200" cap="none" spc="0" normalizeH="0" baseline="0" noProof="0" dirty="0">
                <a:ln>
                  <a:noFill/>
                </a:ln>
                <a:solidFill>
                  <a:srgbClr val="000000"/>
                </a:solidFill>
                <a:effectLst/>
                <a:uLnTx/>
                <a:uFillTx/>
                <a:latin typeface="Arial"/>
                <a:ea typeface="+mn-ea"/>
                <a:cs typeface="Arial" pitchFamily="34" charset="0"/>
              </a:rPr>
              <a:t>Sn film deposited on copper with uniform microstructure for the detector cavity.</a:t>
            </a:r>
          </a:p>
        </p:txBody>
      </p:sp>
      <p:sp>
        <p:nvSpPr>
          <p:cNvPr id="29" name="TextBox 28">
            <a:extLst>
              <a:ext uri="{FF2B5EF4-FFF2-40B4-BE49-F238E27FC236}">
                <a16:creationId xmlns:a16="http://schemas.microsoft.com/office/drawing/2014/main" id="{50DAF021-CFE8-4E4E-812C-55BE8DBDD7FD}"/>
              </a:ext>
            </a:extLst>
          </p:cNvPr>
          <p:cNvSpPr txBox="1"/>
          <p:nvPr/>
        </p:nvSpPr>
        <p:spPr>
          <a:xfrm>
            <a:off x="5987609" y="2375961"/>
            <a:ext cx="814446"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Arial" pitchFamily="34" charset="0"/>
              </a:rPr>
              <a:t>a) </a:t>
            </a:r>
            <a:endParaRPr kumimoji="0" lang="en-US" sz="18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pic>
        <p:nvPicPr>
          <p:cNvPr id="9" name="Picture 8" descr="A close-up of several layers of metal">
            <a:extLst>
              <a:ext uri="{FF2B5EF4-FFF2-40B4-BE49-F238E27FC236}">
                <a16:creationId xmlns:a16="http://schemas.microsoft.com/office/drawing/2014/main" id="{B2586C91-CF3A-9A43-D051-DD2D8D606E6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32164" y="1396514"/>
            <a:ext cx="3191320" cy="3667637"/>
          </a:xfrm>
          <a:prstGeom prst="rect">
            <a:avLst/>
          </a:prstGeom>
        </p:spPr>
      </p:pic>
      <p:pic>
        <p:nvPicPr>
          <p:cNvPr id="8" name="Picture 7" descr="A close-up of a metal object">
            <a:extLst>
              <a:ext uri="{FF2B5EF4-FFF2-40B4-BE49-F238E27FC236}">
                <a16:creationId xmlns:a16="http://schemas.microsoft.com/office/drawing/2014/main" id="{AC4194F7-7142-08B6-1A20-F1153A14E9F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07399" y="1425015"/>
            <a:ext cx="2590800" cy="1343025"/>
          </a:xfrm>
          <a:prstGeom prst="rect">
            <a:avLst/>
          </a:prstGeom>
        </p:spPr>
      </p:pic>
      <p:sp>
        <p:nvSpPr>
          <p:cNvPr id="11" name="TextBox 10">
            <a:extLst>
              <a:ext uri="{FF2B5EF4-FFF2-40B4-BE49-F238E27FC236}">
                <a16:creationId xmlns:a16="http://schemas.microsoft.com/office/drawing/2014/main" id="{E2BC2459-F66D-AE70-7707-1EF9D2A87323}"/>
              </a:ext>
            </a:extLst>
          </p:cNvPr>
          <p:cNvSpPr txBox="1"/>
          <p:nvPr/>
        </p:nvSpPr>
        <p:spPr>
          <a:xfrm>
            <a:off x="6069789" y="2330841"/>
            <a:ext cx="625736" cy="38070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solidFill>
                  <a:srgbClr val="FFFFFF"/>
                </a:solidFill>
                <a:latin typeface="Arial"/>
                <a:cs typeface="Arial" pitchFamily="34" charset="0"/>
              </a:rPr>
              <a:t>a</a:t>
            </a:r>
            <a:r>
              <a:rPr kumimoji="0" lang="en-US" sz="1800" b="0" i="0" u="none" strike="noStrike" kern="1200" cap="none" spc="0" normalizeH="0" baseline="0" noProof="0" dirty="0">
                <a:ln>
                  <a:noFill/>
                </a:ln>
                <a:solidFill>
                  <a:srgbClr val="FFFFFF"/>
                </a:solidFill>
                <a:effectLst/>
                <a:uLnTx/>
                <a:uFillTx/>
                <a:latin typeface="Arial"/>
                <a:ea typeface="+mn-ea"/>
                <a:cs typeface="Arial" pitchFamily="34" charset="0"/>
              </a:rPr>
              <a:t>) </a:t>
            </a:r>
            <a:endParaRPr kumimoji="0" lang="en-US" sz="18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74826729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A894CD2B8B564F88B7FB61692BEA07" ma:contentTypeVersion="4" ma:contentTypeDescription="Create a new document." ma:contentTypeScope="" ma:versionID="20525e7e92a2d735c4b9281b025482d7">
  <xsd:schema xmlns:xsd="http://www.w3.org/2001/XMLSchema" xmlns:xs="http://www.w3.org/2001/XMLSchema" xmlns:p="http://schemas.microsoft.com/office/2006/metadata/properties" xmlns:ns2="6a0f559d-8eb3-45e2-a5ee-1eb435f8d952" targetNamespace="http://schemas.microsoft.com/office/2006/metadata/properties" ma:root="true" ma:fieldsID="a2cfffb76430dfbaef5e135eb49d159d" ns2:_="">
    <xsd:import namespace="6a0f559d-8eb3-45e2-a5ee-1eb435f8d95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0f559d-8eb3-45e2-a5ee-1eb435f8d9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833F054-DA8E-4D3B-B11A-40E1C80C710E}"/>
</file>

<file path=customXml/itemProps2.xml><?xml version="1.0" encoding="utf-8"?>
<ds:datastoreItem xmlns:ds="http://schemas.openxmlformats.org/officeDocument/2006/customXml" ds:itemID="{ECF80FF0-D713-4533-A601-BDCFBF30A1FD}"/>
</file>

<file path=customXml/itemProps3.xml><?xml version="1.0" encoding="utf-8"?>
<ds:datastoreItem xmlns:ds="http://schemas.openxmlformats.org/officeDocument/2006/customXml" ds:itemID="{22FD50E6-79E7-4548-A10C-3F6F520A875A}"/>
</file>

<file path=docProps/app.xml><?xml version="1.0" encoding="utf-8"?>
<Properties xmlns="http://schemas.openxmlformats.org/officeDocument/2006/extended-properties" xmlns:vt="http://schemas.openxmlformats.org/officeDocument/2006/docPropsVTypes">
  <TotalTime>558</TotalTime>
  <Words>788</Words>
  <Application>Microsoft Macintosh PowerPoint</Application>
  <PresentationFormat>Widescreen</PresentationFormat>
  <Paragraphs>39</Paragraphs>
  <Slides>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Default Design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 Juliao</dc:creator>
  <cp:lastModifiedBy>Kristin Roberts</cp:lastModifiedBy>
  <cp:revision>8</cp:revision>
  <dcterms:created xsi:type="dcterms:W3CDTF">2024-12-09T19:30:11Z</dcterms:created>
  <dcterms:modified xsi:type="dcterms:W3CDTF">2024-12-15T21:52:22Z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0x010100BBA894CD2B8B564F88B7FB61692BEA07</vt:lpwstr>
  </property>
</Properties>
</file>