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3" r:id="rId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F4184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1" autoAdjust="0"/>
    <p:restoredTop sz="95179" autoAdjust="0"/>
  </p:normalViewPr>
  <p:slideViewPr>
    <p:cSldViewPr snapToGrid="0">
      <p:cViewPr varScale="1">
        <p:scale>
          <a:sx n="85" d="100"/>
          <a:sy n="85" d="100"/>
        </p:scale>
        <p:origin x="77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C0CD5-ACE1-7467-A66F-D17395C83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D57CA94-F2DF-B643-64F1-4E0DA7BC2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A1F07B5-459F-4782-F120-483D040E6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E19A69F-E8A3-83D7-2BD1-4325B0079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hyperlink" Target="https://orcid.org/0000-0002-2891-0028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hyperlink" Target="https://doi.org/10.1103/PhysRevX.14.04105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2891-0028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doi.org/10.1103/PhysRevX.14.041057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2308225" y="628173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 Box 28"/>
              <p:cNvSpPr txBox="1">
                <a:spLocks noChangeArrowheads="1"/>
              </p:cNvSpPr>
              <p:nvPr/>
            </p:nvSpPr>
            <p:spPr bwMode="auto">
              <a:xfrm>
                <a:off x="0" y="1247666"/>
                <a:ext cx="5616957" cy="4538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Topological semimetals with massless Dirac and Weyl fermions represent the forefront of quantum materials research. In two dimensions (2D), a peculiar class of fermions that are massless in one direction and massive in the perpendicular direction was predicted 16 years ago. These highly exotic quasiparticles—the semi-Dirac fermions—ignited intense theoretical and experimental interest but remain undetected.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Using the magneto-infrared spectroscopy facilities (SCM3) at the </a:t>
                </a:r>
                <a:r>
                  <a:rPr lang="en-US" sz="1200" dirty="0" err="1"/>
                  <a:t>MagLab</a:t>
                </a:r>
                <a:r>
                  <a:rPr lang="en-US" sz="1200" dirty="0"/>
                  <a:t>, we identified the smoking-gun signature of semi-Dirac fermions in an unexpected system: a three-dimensional (3D) topological semimetal known as </a:t>
                </a:r>
                <a:r>
                  <a:rPr lang="en-US" sz="1200" dirty="0" err="1"/>
                  <a:t>ZrSiS</a:t>
                </a:r>
                <a:r>
                  <a:rPr lang="en-US" sz="1200" dirty="0"/>
                  <a:t> (Fig. 1a).  The Fermi surface of </a:t>
                </a:r>
                <a:r>
                  <a:rPr lang="en-US" sz="1200" dirty="0" err="1"/>
                  <a:t>ZrSiS</a:t>
                </a:r>
                <a:r>
                  <a:rPr lang="en-US" sz="1200" dirty="0"/>
                  <a:t> (Fig. 1b) consists of coexisting electron (blue) and hole (red) pockets, originating from the underlying Dirac nodal-lines. Under strong in-plane magnetic fields (green arrow), the electrons are quantized in the 2D planes perpendicular to the field, which host the semi-Dirac fermions at the nodal-line crossing-points (Fig. 1c). Above a critical field of around B = 8T, we observed Landau level transitions following a unique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power-law behavior (Fig. 1d), distinct from conventional massive fermions and massless Dirac fermions. Remarkably, this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power-law of the Landau levels is precisely the signature of semi-</a:t>
                </a:r>
                <a:r>
                  <a:rPr lang="en-US" altLang="zh-CN" sz="1200" dirty="0"/>
                  <a:t>Dirac fermion in the original predictions.</a:t>
                </a:r>
                <a:endParaRPr lang="en-US" sz="1200" dirty="0"/>
              </a:p>
              <a:p>
                <a:endParaRPr lang="en-US" sz="1200" dirty="0"/>
              </a:p>
              <a:p>
                <a:r>
                  <a:rPr lang="en-US" sz="1200" dirty="0" err="1"/>
                  <a:t>ZrSi</a:t>
                </a:r>
                <a:r>
                  <a:rPr lang="en-US" altLang="zh-CN" sz="1200" dirty="0" err="1"/>
                  <a:t>S</a:t>
                </a:r>
                <a:r>
                  <a:rPr lang="en-US" sz="1200" dirty="0"/>
                  <a:t> also exhibits strong electron mass enhancement in high fields and low temperatures, which is attributed to electronic correlations. The observed 2D semi-Dirac fermions in </a:t>
                </a:r>
                <a:r>
                  <a:rPr lang="en-US" sz="1200" dirty="0" err="1"/>
                  <a:t>ZrSiS</a:t>
                </a:r>
                <a:r>
                  <a:rPr lang="en-US" sz="1200" dirty="0"/>
                  <a:t> offers a unique platform to study novel 2D quasiparticles and their interaction effects in natural bulk 3D crystals. </a:t>
                </a:r>
              </a:p>
            </p:txBody>
          </p:sp>
        </mc:Choice>
        <mc:Fallback xmlns="">
          <p:sp>
            <p:nvSpPr>
              <p:cNvPr id="102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47666"/>
                <a:ext cx="5616957" cy="4538165"/>
              </a:xfrm>
              <a:prstGeom prst="rect">
                <a:avLst/>
              </a:prstGeom>
              <a:blipFill>
                <a:blip r:embed="rId3"/>
                <a:stretch>
                  <a:fillRect t="-269" r="-434" b="-1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0" y="1163437"/>
            <a:ext cx="12192000" cy="28082"/>
          </a:xfrm>
          <a:prstGeom prst="line">
            <a:avLst/>
          </a:prstGeom>
          <a:noFill/>
          <a:ln w="44450" cmpd="sng">
            <a:solidFill>
              <a:srgbClr val="4F4184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5695496" y="1353233"/>
            <a:ext cx="6418316" cy="432541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9268" y="78134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81646" y="7915"/>
            <a:ext cx="1001762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/>
              <a:t>Semi-Dirac Fermions in a Topological Metal</a:t>
            </a:r>
          </a:p>
          <a:p>
            <a:pPr>
              <a:spcBef>
                <a:spcPts val="0"/>
              </a:spcBef>
            </a:pPr>
            <a:endParaRPr lang="en-US" sz="600" dirty="0"/>
          </a:p>
          <a:p>
            <a:pPr>
              <a:spcBef>
                <a:spcPts val="0"/>
              </a:spcBef>
            </a:pPr>
            <a:r>
              <a:rPr lang="en-US" sz="1100" dirty="0">
                <a:hlinkClick r:id="rId5"/>
              </a:rPr>
              <a:t>Yinming Shao</a:t>
            </a:r>
            <a:r>
              <a:rPr lang="en-US" sz="1100" baseline="30000" dirty="0"/>
              <a:t>1,2</a:t>
            </a:r>
            <a:r>
              <a:rPr lang="en-US" sz="1100" dirty="0"/>
              <a:t>, </a:t>
            </a:r>
            <a:r>
              <a:rPr lang="en-US" sz="1100" dirty="0" err="1"/>
              <a:t>Seongphill</a:t>
            </a:r>
            <a:r>
              <a:rPr lang="en-US" sz="1100" dirty="0"/>
              <a:t> Moon</a:t>
            </a:r>
            <a:r>
              <a:rPr lang="en-US" sz="1100" baseline="30000" dirty="0"/>
              <a:t>3,4</a:t>
            </a:r>
            <a:r>
              <a:rPr lang="en-US" sz="1100" dirty="0"/>
              <a:t>, A. N. Rudenko</a:t>
            </a:r>
            <a:r>
              <a:rPr lang="en-US" sz="1100" baseline="30000" dirty="0"/>
              <a:t>5</a:t>
            </a:r>
            <a:r>
              <a:rPr lang="en-US" sz="1100" dirty="0"/>
              <a:t>, </a:t>
            </a:r>
            <a:r>
              <a:rPr lang="en-US" altLang="zh-CN" sz="1100" dirty="0"/>
              <a:t>Jie Wang</a:t>
            </a:r>
            <a:r>
              <a:rPr lang="en-US" altLang="zh-CN" sz="1100" baseline="30000" dirty="0"/>
              <a:t>6,7,8</a:t>
            </a:r>
            <a:r>
              <a:rPr lang="en-US" sz="1100" dirty="0"/>
              <a:t>, Jonah Herzog-Arbeitman</a:t>
            </a:r>
            <a:r>
              <a:rPr lang="en-US" sz="1100" baseline="30000" dirty="0"/>
              <a:t>9</a:t>
            </a:r>
            <a:r>
              <a:rPr lang="en-US" sz="1100" dirty="0"/>
              <a:t>, Mykhaylo Ozerov</a:t>
            </a:r>
            <a:r>
              <a:rPr lang="en-US" sz="1100" baseline="30000" dirty="0"/>
              <a:t>4</a:t>
            </a:r>
            <a:r>
              <a:rPr lang="en-US" sz="1100" dirty="0"/>
              <a:t>, David Graf</a:t>
            </a:r>
            <a:r>
              <a:rPr lang="en-US" sz="1100" baseline="30000" dirty="0"/>
              <a:t>4</a:t>
            </a:r>
            <a:r>
              <a:rPr lang="en-US" sz="1100" dirty="0"/>
              <a:t>, </a:t>
            </a:r>
            <a:r>
              <a:rPr lang="en-US" sz="1100" dirty="0" err="1"/>
              <a:t>Zhiyuan</a:t>
            </a:r>
            <a:r>
              <a:rPr lang="en-US" sz="1100" dirty="0"/>
              <a:t> Sun</a:t>
            </a:r>
            <a:r>
              <a:rPr lang="en-US" sz="1100" baseline="30000" dirty="0"/>
              <a:t>7</a:t>
            </a:r>
            <a:r>
              <a:rPr lang="en-US" sz="1100" dirty="0"/>
              <a:t>, Raquel Queiroz</a:t>
            </a:r>
            <a:r>
              <a:rPr lang="en-US" sz="1100" baseline="30000" dirty="0"/>
              <a:t>1</a:t>
            </a:r>
            <a:r>
              <a:rPr lang="en-US" sz="1100" dirty="0"/>
              <a:t>, Seng Huat Lee</a:t>
            </a:r>
            <a:r>
              <a:rPr lang="en-US" sz="1100" baseline="30000" dirty="0"/>
              <a:t>2</a:t>
            </a:r>
            <a:r>
              <a:rPr lang="en-US" sz="1100" dirty="0"/>
              <a:t>, </a:t>
            </a:r>
            <a:r>
              <a:rPr lang="en-US" sz="1100" dirty="0" err="1"/>
              <a:t>Yanglin</a:t>
            </a:r>
            <a:r>
              <a:rPr lang="en-US" sz="1100" dirty="0"/>
              <a:t> Zhu</a:t>
            </a:r>
            <a:r>
              <a:rPr lang="en-US" sz="1100" baseline="30000" dirty="0"/>
              <a:t>2</a:t>
            </a:r>
            <a:r>
              <a:rPr lang="en-US" sz="1100" dirty="0"/>
              <a:t>, Zhiqiang Mao</a:t>
            </a:r>
            <a:r>
              <a:rPr lang="en-US" sz="1100" baseline="30000" dirty="0"/>
              <a:t>2</a:t>
            </a:r>
            <a:r>
              <a:rPr lang="en-US" sz="1100" dirty="0"/>
              <a:t>, M. I. Katsnelson</a:t>
            </a:r>
            <a:r>
              <a:rPr lang="en-US" sz="1100" baseline="30000" dirty="0"/>
              <a:t>5</a:t>
            </a:r>
            <a:r>
              <a:rPr lang="en-US" sz="1100" dirty="0"/>
              <a:t>, B. Andrei Bernevig</a:t>
            </a:r>
            <a:r>
              <a:rPr lang="en-US" sz="1100" baseline="30000" dirty="0"/>
              <a:t>9,10,11</a:t>
            </a:r>
            <a:r>
              <a:rPr lang="en-US" sz="1100" dirty="0"/>
              <a:t>, Dmitry Smirnov</a:t>
            </a:r>
            <a:r>
              <a:rPr lang="en-US" sz="1100" baseline="30000" dirty="0"/>
              <a:t>4</a:t>
            </a:r>
            <a:r>
              <a:rPr lang="en-US" sz="1100" dirty="0"/>
              <a:t>, Andrew J. Millis</a:t>
            </a:r>
            <a:r>
              <a:rPr lang="en-US" sz="1100" baseline="30000" dirty="0"/>
              <a:t>1,12</a:t>
            </a:r>
            <a:r>
              <a:rPr lang="en-US" sz="1100" dirty="0"/>
              <a:t>, and D. N. Basov</a:t>
            </a:r>
            <a:r>
              <a:rPr lang="en-US" sz="1100" baseline="30000" dirty="0"/>
              <a:t>1</a:t>
            </a:r>
          </a:p>
          <a:p>
            <a:pPr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Columbia; 2. PSU; 3. FSU; 4. NHMFL; 5. Radboud; 6. </a:t>
            </a:r>
            <a:r>
              <a:rPr lang="en-US" altLang="zh-CN" sz="1050" b="1" dirty="0">
                <a:solidFill>
                  <a:srgbClr val="0033CC"/>
                </a:solidFill>
              </a:rPr>
              <a:t>CMSA,</a:t>
            </a:r>
            <a:r>
              <a:rPr lang="zh-CN" altLang="en-US" sz="1050" b="1" dirty="0">
                <a:solidFill>
                  <a:srgbClr val="0033CC"/>
                </a:solidFill>
              </a:rPr>
              <a:t> </a:t>
            </a:r>
            <a:r>
              <a:rPr lang="en-US" sz="1050" b="1" dirty="0">
                <a:solidFill>
                  <a:srgbClr val="0033CC"/>
                </a:solidFill>
              </a:rPr>
              <a:t>Harvard; 7. Harvard; 8. Temple; 9. Princeton; 10. DIPS; 11. IKERBASQUE; 12. Flatiron</a:t>
            </a:r>
          </a:p>
          <a:p>
            <a:pPr>
              <a:spcBef>
                <a:spcPts val="0"/>
              </a:spcBef>
            </a:pPr>
            <a:r>
              <a:rPr lang="en-US" sz="600" b="1" dirty="0">
                <a:solidFill>
                  <a:srgbClr val="0033CC"/>
                </a:solidFill>
              </a:rPr>
              <a:t> </a:t>
            </a:r>
            <a:r>
              <a:rPr lang="en-US" sz="1050" b="1" dirty="0"/>
              <a:t>Funding Grants:</a:t>
            </a:r>
            <a:r>
              <a:rPr lang="en-US" sz="1050" dirty="0"/>
              <a:t> K. M. </a:t>
            </a:r>
            <a:r>
              <a:rPr lang="en-US" sz="1050" dirty="0">
                <a:latin typeface="+mn-lt"/>
              </a:rPr>
              <a:t>Amm (NSF DMR-2128556</a:t>
            </a:r>
            <a:r>
              <a:rPr lang="en-US" sz="1050" dirty="0"/>
              <a:t>); D. N. Basov (NSF DMR-2210186); Z. Q. Mao (2DCC-MIP NSF-DMR 2039351)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821" y="199813"/>
            <a:ext cx="672842" cy="801911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E4D5DAA7-ACA5-4300-AB3C-9A2A1C32E8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575" y="32652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C8B72-8144-FA46-C0E5-687D2397FF7F}"/>
              </a:ext>
            </a:extLst>
          </p:cNvPr>
          <p:cNvSpPr/>
          <p:nvPr/>
        </p:nvSpPr>
        <p:spPr>
          <a:xfrm>
            <a:off x="1" y="6390355"/>
            <a:ext cx="12192000" cy="467646"/>
          </a:xfrm>
          <a:prstGeom prst="rect">
            <a:avLst/>
          </a:prstGeom>
          <a:solidFill>
            <a:srgbClr val="4F4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8BDDE-A2E8-0BC7-D1F0-19B0C1F78C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496" y="6498355"/>
            <a:ext cx="1374323" cy="246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52B22E-6CD8-5864-C868-7CADE22E1A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22" y="6501998"/>
            <a:ext cx="1410540" cy="275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C13120-7F50-DE28-2EF5-35AA50FA99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6170" y="6393075"/>
            <a:ext cx="2073230" cy="46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8B64EE-DFC5-B262-1A39-3C5D0846D3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5975" y="1549969"/>
            <a:ext cx="1871478" cy="1433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893B21-2F01-3E00-732C-4B5F1F29C0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9" y="1428961"/>
            <a:ext cx="2216703" cy="1766843"/>
          </a:xfrm>
          <a:prstGeom prst="rect">
            <a:avLst/>
          </a:prstGeom>
        </p:spPr>
      </p:pic>
      <p:pic>
        <p:nvPicPr>
          <p:cNvPr id="16" name="Picture 15" descr="A diagram of a graph and diagram of a graph&#10;&#10;Description automatically generated">
            <a:extLst>
              <a:ext uri="{FF2B5EF4-FFF2-40B4-BE49-F238E27FC236}">
                <a16:creationId xmlns:a16="http://schemas.microsoft.com/office/drawing/2014/main" id="{DA1DBF97-F9CF-CE96-E226-0BB7CBB499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3342984"/>
            <a:ext cx="4594741" cy="22991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5F8A2D-B7D8-689C-3E88-F97603B862C3}"/>
              </a:ext>
            </a:extLst>
          </p:cNvPr>
          <p:cNvSpPr txBox="1"/>
          <p:nvPr/>
        </p:nvSpPr>
        <p:spPr>
          <a:xfrm>
            <a:off x="5692271" y="135716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097D6-67F2-4673-44CF-7549ED24BB83}"/>
              </a:ext>
            </a:extLst>
          </p:cNvPr>
          <p:cNvSpPr txBox="1"/>
          <p:nvPr/>
        </p:nvSpPr>
        <p:spPr>
          <a:xfrm>
            <a:off x="7911694" y="139290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C31017-E9C2-AE2C-A897-3B86FE82A544}"/>
              </a:ext>
            </a:extLst>
          </p:cNvPr>
          <p:cNvSpPr txBox="1"/>
          <p:nvPr/>
        </p:nvSpPr>
        <p:spPr>
          <a:xfrm>
            <a:off x="5682653" y="315317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C008B9-BAA1-867B-203A-843A40B92B51}"/>
              </a:ext>
            </a:extLst>
          </p:cNvPr>
          <p:cNvSpPr txBox="1"/>
          <p:nvPr/>
        </p:nvSpPr>
        <p:spPr>
          <a:xfrm>
            <a:off x="7933761" y="315888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866D27-04D5-00AE-6252-AB966B35D136}"/>
                  </a:ext>
                </a:extLst>
              </p:cNvPr>
              <p:cNvSpPr txBox="1"/>
              <p:nvPr/>
            </p:nvSpPr>
            <p:spPr>
              <a:xfrm>
                <a:off x="10386395" y="1454098"/>
                <a:ext cx="182488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/>
                <a:r>
                  <a:rPr lang="en-US" sz="1100" i="1" dirty="0">
                    <a:latin typeface="+mn-lt"/>
                  </a:rPr>
                  <a:t>Figure. 1: </a:t>
                </a:r>
                <a:r>
                  <a:rPr lang="en-US" sz="1100" b="1" i="1" dirty="0">
                    <a:latin typeface="+mn-lt"/>
                  </a:rPr>
                  <a:t>a)</a:t>
                </a:r>
                <a:r>
                  <a:rPr lang="en-US" sz="1100" i="1" dirty="0">
                    <a:latin typeface="+mn-lt"/>
                  </a:rPr>
                  <a:t> </a:t>
                </a:r>
                <a:r>
                  <a:rPr lang="en-US" sz="1100" b="0" i="1" dirty="0">
                    <a:solidFill>
                      <a:srgbClr val="000000"/>
                    </a:solidFill>
                    <a:effectLst/>
                    <a:latin typeface="+mn-lt"/>
                  </a:rPr>
                  <a:t>Lattice structure of </a:t>
                </a:r>
                <a:r>
                  <a:rPr lang="en-US" sz="1100" b="0" i="1" dirty="0" err="1">
                    <a:solidFill>
                      <a:srgbClr val="000000"/>
                    </a:solidFill>
                    <a:effectLst/>
                    <a:latin typeface="+mn-lt"/>
                  </a:rPr>
                  <a:t>ZrSiS</a:t>
                </a:r>
                <a:r>
                  <a:rPr lang="en-US" sz="1100" b="0" i="1" dirty="0">
                    <a:solidFill>
                      <a:srgbClr val="000000"/>
                    </a:solidFill>
                    <a:effectLst/>
                    <a:latin typeface="+mn-lt"/>
                  </a:rPr>
                  <a:t>. </a:t>
                </a:r>
              </a:p>
              <a:p>
                <a:pPr marL="0" marR="0"/>
                <a:r>
                  <a:rPr lang="en-US" sz="1100" b="1" i="1" dirty="0">
                    <a:solidFill>
                      <a:srgbClr val="000000"/>
                    </a:solidFill>
                    <a:effectLst/>
                    <a:latin typeface="+mn-lt"/>
                  </a:rPr>
                  <a:t>b) </a:t>
                </a:r>
                <a:r>
                  <a:rPr lang="en-US" sz="1100" b="0" i="1" dirty="0">
                    <a:solidFill>
                      <a:srgbClr val="000000"/>
                    </a:solidFill>
                    <a:effectLst/>
                    <a:latin typeface="+mn-lt"/>
                  </a:rPr>
                  <a:t>Calculated Fermi surface and nodal-line structure of </a:t>
                </a:r>
                <a:r>
                  <a:rPr lang="en-US" sz="1100" b="0" i="1" dirty="0" err="1">
                    <a:solidFill>
                      <a:srgbClr val="000000"/>
                    </a:solidFill>
                    <a:effectLst/>
                    <a:latin typeface="+mn-lt"/>
                  </a:rPr>
                  <a:t>ZrSiS</a:t>
                </a:r>
                <a:r>
                  <a:rPr lang="en-US" sz="1100" b="0" i="1" dirty="0">
                    <a:solidFill>
                      <a:srgbClr val="000000"/>
                    </a:solidFill>
                    <a:effectLst/>
                    <a:latin typeface="+mn-lt"/>
                  </a:rPr>
                  <a:t>. Black spheres indicate the crossing points (CPs) of multiple nodal lines. </a:t>
                </a:r>
                <a:r>
                  <a:rPr lang="en-US" sz="1100" i="1" dirty="0">
                    <a:solidFill>
                      <a:srgbClr val="000000"/>
                    </a:solidFill>
                    <a:latin typeface="+mn-lt"/>
                  </a:rPr>
                  <a:t>The circular purple arrow illustrates the cyclotron motion around one of the CPs for magnetic field (green arrow) applied along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100" i="1" dirty="0">
                    <a:solidFill>
                      <a:srgbClr val="000000"/>
                    </a:solidFill>
                    <a:latin typeface="+mn-lt"/>
                  </a:rPr>
                  <a:t> (a axis of the crystal) </a:t>
                </a:r>
                <a:r>
                  <a:rPr lang="en-US" sz="1100" b="1" i="1" dirty="0">
                    <a:solidFill>
                      <a:srgbClr val="000000"/>
                    </a:solidFill>
                    <a:latin typeface="+mn-lt"/>
                  </a:rPr>
                  <a:t>c) </a:t>
                </a:r>
                <a:r>
                  <a:rPr lang="en-US" sz="1100" i="1" dirty="0">
                    <a:solidFill>
                      <a:srgbClr val="000000"/>
                    </a:solidFill>
                    <a:latin typeface="+mn-lt"/>
                  </a:rPr>
                  <a:t>Calculated band structure of </a:t>
                </a:r>
                <a:r>
                  <a:rPr lang="en-US" sz="1100" i="1" dirty="0" err="1">
                    <a:solidFill>
                      <a:srgbClr val="000000"/>
                    </a:solidFill>
                    <a:latin typeface="+mn-lt"/>
                  </a:rPr>
                  <a:t>ZrSiS</a:t>
                </a:r>
                <a:r>
                  <a:rPr lang="en-US" sz="1100" i="1" dirty="0">
                    <a:solidFill>
                      <a:srgbClr val="000000"/>
                    </a:solidFill>
                    <a:latin typeface="+mn-lt"/>
                  </a:rPr>
                  <a:t> near the semi-Dirac </a:t>
                </a:r>
                <a:r>
                  <a:rPr lang="en-US" sz="1100" i="1" kern="100" dirty="0">
                    <a:effectLst/>
                    <a:latin typeface="+mn-lt"/>
                    <a:ea typeface="Aptos" panose="020B0004020202020204" pitchFamily="34" charset="0"/>
                    <a:cs typeface="Times New Roman" panose="02020603050405020304" pitchFamily="18" charset="0"/>
                  </a:rPr>
                  <a:t>point (black sphere). </a:t>
                </a:r>
              </a:p>
              <a:p>
                <a:pPr marL="0" marR="0"/>
                <a:r>
                  <a:rPr lang="en-US" sz="1100" b="1" i="1" kern="100" dirty="0">
                    <a:effectLst/>
                    <a:latin typeface="+mn-lt"/>
                    <a:ea typeface="Aptos" panose="020B000402020202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1100" i="1" kern="100" dirty="0">
                    <a:effectLst/>
                    <a:latin typeface="+mn-lt"/>
                    <a:ea typeface="Aptos" panose="020B0004020202020204" pitchFamily="34" charset="0"/>
                    <a:cs typeface="Times New Roman" panose="02020603050405020304" pitchFamily="18" charset="0"/>
                  </a:rPr>
                  <a:t>Comparison of the power-law behavior for the cyclotron energy versus magnetic field in various fermions in a </a:t>
                </a:r>
              </a:p>
              <a:p>
                <a:pPr marL="0" marR="0"/>
                <a:r>
                  <a:rPr lang="en-US" sz="1100" i="1" kern="100" dirty="0">
                    <a:effectLst/>
                    <a:latin typeface="+mn-lt"/>
                    <a:ea typeface="Aptos" panose="020B0004020202020204" pitchFamily="34" charset="0"/>
                    <a:cs typeface="Times New Roman" panose="02020603050405020304" pitchFamily="18" charset="0"/>
                  </a:rPr>
                  <a:t>log-log plot.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866D27-04D5-00AE-6252-AB966B35D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395" y="1454098"/>
                <a:ext cx="1824880" cy="4154984"/>
              </a:xfrm>
              <a:prstGeom prst="rect">
                <a:avLst/>
              </a:prstGeom>
              <a:blipFill>
                <a:blip r:embed="rId13"/>
                <a:stretch>
                  <a:fillRect t="-147" b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2CD286F5-36B5-7CD4-2749-24700E11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5868"/>
            <a:ext cx="1214146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DC Field Facility: SCM3 (17 T) and SCM2 (18T).</a:t>
            </a:r>
          </a:p>
          <a:p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Shao, Y.; Moon, S.; Rudenko, A.N.; Wang, J.; Herzog-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Arbeitman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J.; Ozerov, M.; Graf, D.E.; Sun, Z.; Queiroz, R.; Lee, S.; Zhu, Y.; Mao, Z.; 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Katsnelson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M.I.; 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Bernevig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B.A.; Smirnov, D.; Millis, A.J.; Basov, D.N., </a:t>
            </a:r>
            <a:r>
              <a:rPr lang="en-US" sz="1100" b="0" i="1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Semi-Dirac Fermions in a Topological Metal,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Physical Review X, </a:t>
            </a:r>
            <a:r>
              <a:rPr lang="en-US" sz="1100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041057 (2024) </a:t>
            </a:r>
            <a:r>
              <a:rPr lang="en-US" sz="1100" b="1" i="0" dirty="0">
                <a:solidFill>
                  <a:srgbClr val="333399"/>
                </a:solidFill>
                <a:effectLst/>
                <a:latin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doi.org/10.1103/PhysRevX.14.041057</a:t>
            </a:r>
            <a:endParaRPr lang="en-US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3542A-5AAB-42A8-8A02-EC333115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>
            <a:extLst>
              <a:ext uri="{FF2B5EF4-FFF2-40B4-BE49-F238E27FC236}">
                <a16:creationId xmlns:a16="http://schemas.microsoft.com/office/drawing/2014/main" id="{C5262974-3FE9-D87B-D986-841122D4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628173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>
            <a:extLst>
              <a:ext uri="{FF2B5EF4-FFF2-40B4-BE49-F238E27FC236}">
                <a16:creationId xmlns:a16="http://schemas.microsoft.com/office/drawing/2014/main" id="{4F8B6FE9-3296-E490-C515-86F4C82C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7142"/>
            <a:ext cx="55562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dirty="0"/>
              <a:t>Scientists at the </a:t>
            </a:r>
            <a:r>
              <a:rPr lang="en-US" sz="1200" dirty="0" err="1"/>
              <a:t>MagLab</a:t>
            </a:r>
            <a:r>
              <a:rPr lang="en-US" sz="1200" dirty="0"/>
              <a:t> detected semi-Dirac fermions, a unique type of particle predicted 16 years ago, but never observed. These particles are massless in one direction and have mass in the perpendicular direction. Using high-field magneto-infrared spectroscopy, they found clear evidence of the fermions in zirconium silicon sulfide</a:t>
            </a:r>
            <a:r>
              <a:rPr lang="en-US" sz="1200" b="0" i="0" dirty="0">
                <a:solidFill>
                  <a:srgbClr val="001D35"/>
                </a:solidFill>
                <a:effectLst/>
                <a:latin typeface="Google Sans"/>
              </a:rPr>
              <a:t> (</a:t>
            </a:r>
            <a:r>
              <a:rPr lang="en-US" sz="1200" dirty="0" err="1"/>
              <a:t>ZrSiS</a:t>
            </a:r>
            <a:r>
              <a:rPr lang="en-US" sz="1200" dirty="0"/>
              <a:t>) when exposed to strong magnetic fields and observed a distinct energy pattern that matches the predicted signature of semi-Dirac fermions (cyclotron energy scales with the two-thirds power of the magnetic field).</a:t>
            </a:r>
          </a:p>
          <a:p>
            <a:pPr algn="just"/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dirty="0"/>
              <a:t>These findings confirm the existence of novel quasiparticles hosted in bulk crystals and pave the way for exploring quantum geometry and electronic correlation effect in semi-Dirac fermions. Better understanding of semi-Dirac fermions could contribute to advances in quantum materials research, potentially enabling new technologies in electronics, sensors, and quantum computing. </a:t>
            </a:r>
          </a:p>
          <a:p>
            <a:pPr algn="just"/>
            <a:endParaRPr lang="en-US" sz="8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The spectroscopic signature of the semi-Dirac fermions studied here reside in the far-infrared and requires high-field (&gt; 8T) reflectance measurements in the Voigt geometry. The combination of FTIR and a 17.5T magnet were crucial for this discovery and only available at the </a:t>
            </a:r>
            <a:r>
              <a:rPr lang="en-US" sz="1200" dirty="0" err="1">
                <a:latin typeface="Arial" charset="0"/>
              </a:rPr>
              <a:t>MagLab</a:t>
            </a:r>
            <a:r>
              <a:rPr lang="en-US" sz="1200" dirty="0">
                <a:latin typeface="Arial" charset="0"/>
              </a:rPr>
              <a:t>.</a:t>
            </a:r>
            <a:r>
              <a:rPr lang="en-US" sz="1200" dirty="0"/>
              <a:t> </a:t>
            </a:r>
            <a:endParaRPr lang="en-US" sz="1200" dirty="0">
              <a:latin typeface="+mn-lt"/>
            </a:endParaRPr>
          </a:p>
          <a:p>
            <a:endParaRPr lang="en-US" sz="800" dirty="0">
              <a:latin typeface="Arial" charset="0"/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034" name="Rectangle 49">
            <a:extLst>
              <a:ext uri="{FF2B5EF4-FFF2-40B4-BE49-F238E27FC236}">
                <a16:creationId xmlns:a16="http://schemas.microsoft.com/office/drawing/2014/main" id="{60AFE9B9-1C4B-2BE8-E367-4BF8840CF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1353232"/>
            <a:ext cx="6514072" cy="4256111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DCC2F15-7F56-785B-32D7-A9D7AA7509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575" y="32783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42">
            <a:extLst>
              <a:ext uri="{FF2B5EF4-FFF2-40B4-BE49-F238E27FC236}">
                <a16:creationId xmlns:a16="http://schemas.microsoft.com/office/drawing/2014/main" id="{3BFBF129-C618-7E36-3039-1B85ED1E8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63437"/>
            <a:ext cx="12192000" cy="28082"/>
          </a:xfrm>
          <a:prstGeom prst="line">
            <a:avLst/>
          </a:prstGeom>
          <a:noFill/>
          <a:ln w="44450" cmpd="sng">
            <a:solidFill>
              <a:srgbClr val="4F4184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SF logo.jpg">
            <a:extLst>
              <a:ext uri="{FF2B5EF4-FFF2-40B4-BE49-F238E27FC236}">
                <a16:creationId xmlns:a16="http://schemas.microsoft.com/office/drawing/2014/main" id="{77CEA500-FFA5-E47A-BFD0-82C3414E25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9268" y="78134"/>
            <a:ext cx="1017188" cy="1023315"/>
          </a:xfrm>
          <a:prstGeom prst="rect">
            <a:avLst/>
          </a:prstGeom>
        </p:spPr>
      </p:pic>
      <p:pic>
        <p:nvPicPr>
          <p:cNvPr id="6" name="Picture 5" descr="JustM_purple.jpg">
            <a:extLst>
              <a:ext uri="{FF2B5EF4-FFF2-40B4-BE49-F238E27FC236}">
                <a16:creationId xmlns:a16="http://schemas.microsoft.com/office/drawing/2014/main" id="{2CC4108E-961B-D74C-F481-57602E2E5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821" y="199813"/>
            <a:ext cx="672842" cy="801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6D31E0-8C8D-A7CE-24EA-BA485C9DB2FF}"/>
              </a:ext>
            </a:extLst>
          </p:cNvPr>
          <p:cNvSpPr/>
          <p:nvPr/>
        </p:nvSpPr>
        <p:spPr>
          <a:xfrm>
            <a:off x="1" y="6390355"/>
            <a:ext cx="12192000" cy="467646"/>
          </a:xfrm>
          <a:prstGeom prst="rect">
            <a:avLst/>
          </a:prstGeom>
          <a:solidFill>
            <a:srgbClr val="4F4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C8480-F148-497F-31E8-CE8E59906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496" y="6498355"/>
            <a:ext cx="1374323" cy="246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660B2-EE26-8F51-6066-582417DCB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22" y="6501998"/>
            <a:ext cx="1410540" cy="2758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92C2BC-01B4-90EE-58AB-9AF8AABE4B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6170" y="6393075"/>
            <a:ext cx="2073230" cy="467646"/>
          </a:xfrm>
          <a:prstGeom prst="rect">
            <a:avLst/>
          </a:prstGeom>
        </p:spPr>
      </p:pic>
      <p:sp>
        <p:nvSpPr>
          <p:cNvPr id="14" name="Text Box 62">
            <a:extLst>
              <a:ext uri="{FF2B5EF4-FFF2-40B4-BE49-F238E27FC236}">
                <a16:creationId xmlns:a16="http://schemas.microsoft.com/office/drawing/2014/main" id="{770E3221-41E7-6221-E678-022D8251E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6" y="7915"/>
            <a:ext cx="9822429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/>
              <a:t>Semi-Dirac Fermions in a Topological Metal</a:t>
            </a:r>
          </a:p>
          <a:p>
            <a:pPr>
              <a:spcBef>
                <a:spcPts val="0"/>
              </a:spcBef>
            </a:pPr>
            <a:endParaRPr lang="en-US" sz="600" dirty="0"/>
          </a:p>
          <a:p>
            <a:pPr>
              <a:spcBef>
                <a:spcPts val="0"/>
              </a:spcBef>
            </a:pPr>
            <a:r>
              <a:rPr lang="en-US" sz="1100" dirty="0">
                <a:hlinkClick r:id="rId8"/>
              </a:rPr>
              <a:t>Yinming Shao</a:t>
            </a:r>
            <a:r>
              <a:rPr lang="en-US" sz="1100" baseline="30000" dirty="0"/>
              <a:t>1,2</a:t>
            </a:r>
            <a:r>
              <a:rPr lang="en-US" sz="1100" dirty="0"/>
              <a:t>, </a:t>
            </a:r>
            <a:r>
              <a:rPr lang="en-US" sz="1100" dirty="0" err="1"/>
              <a:t>Seongphill</a:t>
            </a:r>
            <a:r>
              <a:rPr lang="en-US" sz="1100" dirty="0"/>
              <a:t> Moon</a:t>
            </a:r>
            <a:r>
              <a:rPr lang="en-US" sz="1100" baseline="30000" dirty="0"/>
              <a:t>3,4</a:t>
            </a:r>
            <a:r>
              <a:rPr lang="en-US" sz="1100" dirty="0"/>
              <a:t>, A. N. Rudenko</a:t>
            </a:r>
            <a:r>
              <a:rPr lang="en-US" sz="1100" baseline="30000" dirty="0"/>
              <a:t>5</a:t>
            </a:r>
            <a:r>
              <a:rPr lang="en-US" sz="1100" dirty="0"/>
              <a:t>, </a:t>
            </a:r>
            <a:r>
              <a:rPr lang="en-US" altLang="zh-CN" sz="1100" dirty="0"/>
              <a:t>Jie Wang</a:t>
            </a:r>
            <a:r>
              <a:rPr lang="en-US" altLang="zh-CN" sz="1100" baseline="30000" dirty="0"/>
              <a:t>6,7,8</a:t>
            </a:r>
            <a:r>
              <a:rPr lang="en-US" sz="1100" dirty="0"/>
              <a:t>, Jonah Herzog-Arbeitman</a:t>
            </a:r>
            <a:r>
              <a:rPr lang="en-US" sz="1100" baseline="30000" dirty="0"/>
              <a:t>9</a:t>
            </a:r>
            <a:r>
              <a:rPr lang="en-US" sz="1100" dirty="0"/>
              <a:t>, Mykhaylo Ozerov</a:t>
            </a:r>
            <a:r>
              <a:rPr lang="en-US" sz="1100" baseline="30000" dirty="0"/>
              <a:t>4</a:t>
            </a:r>
            <a:r>
              <a:rPr lang="en-US" sz="1100" dirty="0"/>
              <a:t>, David Graf</a:t>
            </a:r>
            <a:r>
              <a:rPr lang="en-US" sz="1100" baseline="30000" dirty="0"/>
              <a:t>4</a:t>
            </a:r>
            <a:r>
              <a:rPr lang="en-US" sz="1100" dirty="0"/>
              <a:t>, </a:t>
            </a:r>
            <a:r>
              <a:rPr lang="en-US" sz="1100" dirty="0" err="1"/>
              <a:t>Zhiyuan</a:t>
            </a:r>
            <a:r>
              <a:rPr lang="en-US" sz="1100" dirty="0"/>
              <a:t> Sun</a:t>
            </a:r>
            <a:r>
              <a:rPr lang="en-US" sz="1100" baseline="30000" dirty="0"/>
              <a:t>7</a:t>
            </a:r>
            <a:r>
              <a:rPr lang="en-US" sz="1100" dirty="0"/>
              <a:t>, Raquel Queiroz</a:t>
            </a:r>
            <a:r>
              <a:rPr lang="en-US" sz="1100" baseline="30000" dirty="0"/>
              <a:t>1</a:t>
            </a:r>
            <a:r>
              <a:rPr lang="en-US" sz="1100" dirty="0"/>
              <a:t>, Seng Huat Lee</a:t>
            </a:r>
            <a:r>
              <a:rPr lang="en-US" sz="1100" baseline="30000" dirty="0"/>
              <a:t>2</a:t>
            </a:r>
            <a:r>
              <a:rPr lang="en-US" sz="1100" dirty="0"/>
              <a:t>, </a:t>
            </a:r>
            <a:r>
              <a:rPr lang="en-US" sz="1100" dirty="0" err="1"/>
              <a:t>Yanglin</a:t>
            </a:r>
            <a:r>
              <a:rPr lang="en-US" sz="1100" dirty="0"/>
              <a:t> Zhu</a:t>
            </a:r>
            <a:r>
              <a:rPr lang="en-US" sz="1100" baseline="30000" dirty="0"/>
              <a:t>2</a:t>
            </a:r>
            <a:r>
              <a:rPr lang="en-US" sz="1100" dirty="0"/>
              <a:t>, Zhiqiang Mao</a:t>
            </a:r>
            <a:r>
              <a:rPr lang="en-US" sz="1100" baseline="30000" dirty="0"/>
              <a:t>2</a:t>
            </a:r>
            <a:r>
              <a:rPr lang="en-US" sz="1100" dirty="0"/>
              <a:t>, M. I. Katsnelson</a:t>
            </a:r>
            <a:r>
              <a:rPr lang="en-US" sz="1100" baseline="30000" dirty="0"/>
              <a:t>5</a:t>
            </a:r>
            <a:r>
              <a:rPr lang="en-US" sz="1100" dirty="0"/>
              <a:t>, B. Andrei Bernevig</a:t>
            </a:r>
            <a:r>
              <a:rPr lang="en-US" sz="1100" baseline="30000" dirty="0"/>
              <a:t>9,10,11</a:t>
            </a:r>
            <a:r>
              <a:rPr lang="en-US" sz="1100" dirty="0"/>
              <a:t>, Dmitry Smirnov</a:t>
            </a:r>
            <a:r>
              <a:rPr lang="en-US" sz="1100" baseline="30000" dirty="0"/>
              <a:t>4</a:t>
            </a:r>
            <a:r>
              <a:rPr lang="en-US" sz="1100" dirty="0"/>
              <a:t>, Andrew J. Millis</a:t>
            </a:r>
            <a:r>
              <a:rPr lang="en-US" sz="1100" baseline="30000" dirty="0"/>
              <a:t>1,12</a:t>
            </a:r>
            <a:r>
              <a:rPr lang="en-US" sz="1100" dirty="0"/>
              <a:t>, and D. N. Basov</a:t>
            </a:r>
            <a:r>
              <a:rPr lang="en-US" sz="1100" baseline="30000" dirty="0"/>
              <a:t>1</a:t>
            </a:r>
          </a:p>
          <a:p>
            <a:pPr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Columbia; 2. PSU; 3. FSU; 4. NHMFL; 5. Radboud; 6. </a:t>
            </a:r>
            <a:r>
              <a:rPr lang="en-US" altLang="zh-CN" sz="1050" b="1" dirty="0">
                <a:solidFill>
                  <a:srgbClr val="0033CC"/>
                </a:solidFill>
              </a:rPr>
              <a:t>CMSA,</a:t>
            </a:r>
            <a:r>
              <a:rPr lang="zh-CN" altLang="en-US" sz="1050" b="1" dirty="0">
                <a:solidFill>
                  <a:srgbClr val="0033CC"/>
                </a:solidFill>
              </a:rPr>
              <a:t> </a:t>
            </a:r>
            <a:r>
              <a:rPr lang="en-US" sz="1050" b="1" dirty="0">
                <a:solidFill>
                  <a:srgbClr val="0033CC"/>
                </a:solidFill>
              </a:rPr>
              <a:t>Harvard; 7. Harvard; 8. Temple; 9. Princeton; 10. DIPS; 11. IKERBASQUE; 12. Flatiron</a:t>
            </a:r>
          </a:p>
          <a:p>
            <a:pPr>
              <a:spcBef>
                <a:spcPts val="0"/>
              </a:spcBef>
            </a:pPr>
            <a:r>
              <a:rPr lang="en-US" sz="600" b="1" dirty="0">
                <a:solidFill>
                  <a:srgbClr val="0033CC"/>
                </a:solidFill>
              </a:rPr>
              <a:t> </a:t>
            </a:r>
            <a:r>
              <a:rPr lang="en-US" sz="1050" b="1" dirty="0"/>
              <a:t>Funding Grants:</a:t>
            </a:r>
            <a:r>
              <a:rPr lang="en-US" sz="1050" dirty="0"/>
              <a:t> K. M. </a:t>
            </a:r>
            <a:r>
              <a:rPr lang="en-US" sz="1050" dirty="0">
                <a:latin typeface="+mn-lt"/>
              </a:rPr>
              <a:t>Amm (NSF DMR-2128556</a:t>
            </a:r>
            <a:r>
              <a:rPr lang="en-US" sz="1050" dirty="0"/>
              <a:t>); D. N. Basov (NSF DMR-2210186); Z. Q. Mao (2DCC-MIP NSF-DMR 2039351)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pic>
        <p:nvPicPr>
          <p:cNvPr id="17" name="Picture 16" descr="A diagram of a graph and diagram of a graph&#10;&#10;Description automatically generated">
            <a:extLst>
              <a:ext uri="{FF2B5EF4-FFF2-40B4-BE49-F238E27FC236}">
                <a16:creationId xmlns:a16="http://schemas.microsoft.com/office/drawing/2014/main" id="{3D33AB8C-0ACC-8DD4-5171-4B6CBBD01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81" y="1504950"/>
            <a:ext cx="6476885" cy="3241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93E762-A97B-1E50-FBFB-2B82DF0607E6}"/>
              </a:ext>
            </a:extLst>
          </p:cNvPr>
          <p:cNvSpPr txBox="1"/>
          <p:nvPr/>
        </p:nvSpPr>
        <p:spPr>
          <a:xfrm>
            <a:off x="5757434" y="4882009"/>
            <a:ext cx="6434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Left</a:t>
            </a:r>
            <a:r>
              <a:rPr lang="en-US" sz="1200" b="1" i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2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Calculated band structure of </a:t>
            </a:r>
            <a:r>
              <a:rPr lang="en-US" sz="1200" i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ZrSiS</a:t>
            </a:r>
            <a:r>
              <a:rPr lang="en-US" sz="12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near the semi-Dirac point (black sphere). </a:t>
            </a:r>
          </a:p>
          <a:p>
            <a:pPr marL="0" marR="0"/>
            <a:r>
              <a:rPr lang="en-US" sz="12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Right</a:t>
            </a:r>
            <a:r>
              <a:rPr lang="en-US" sz="1200" b="1" i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200" b="1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Comparison of the power-law behavior for the cyclotron energy versus magnetic field in various types of fermions in a log-log plot including this measurement. 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DCD68B56-5538-4629-A95D-6A31F3A9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5868"/>
            <a:ext cx="1214146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DC Field Facility: SCM3 (17 T) and SCM2 (18T).</a:t>
            </a:r>
          </a:p>
          <a:p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Shao, Y.; Moon, S.; Rudenko, A.N.; Wang, J.; Herzog-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Arbeitman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J.; Ozerov, M.; Graf, D.E.; Sun, Z.; Queiroz, R.; Lee, S.; Zhu, Y.; Mao, Z.; 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Katsnelson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M.I.; 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Bernevig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B.A.; Smirnov, D.; Millis, A.J.; Basov, D.N., </a:t>
            </a:r>
            <a:r>
              <a:rPr lang="en-US" sz="1100" b="0" i="1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Semi-Dirac Fermions in a Topological Metal,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Physical Review X, </a:t>
            </a:r>
            <a:r>
              <a:rPr lang="en-US" sz="1100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041057 (2024) </a:t>
            </a:r>
            <a:r>
              <a:rPr lang="en-US" sz="1100" b="1" i="0" dirty="0">
                <a:solidFill>
                  <a:srgbClr val="333399"/>
                </a:solidFill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doi.org/10.1103/PhysRevX.14.041057</a:t>
            </a:r>
            <a:endParaRPr lang="en-US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809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894CD2B8B564F88B7FB61692BEA07" ma:contentTypeVersion="4" ma:contentTypeDescription="Create a new document." ma:contentTypeScope="" ma:versionID="20525e7e92a2d735c4b9281b025482d7">
  <xsd:schema xmlns:xsd="http://www.w3.org/2001/XMLSchema" xmlns:xs="http://www.w3.org/2001/XMLSchema" xmlns:p="http://schemas.microsoft.com/office/2006/metadata/properties" xmlns:ns2="6a0f559d-8eb3-45e2-a5ee-1eb435f8d952" targetNamespace="http://schemas.microsoft.com/office/2006/metadata/properties" ma:root="true" ma:fieldsID="a2cfffb76430dfbaef5e135eb49d159d" ns2:_="">
    <xsd:import namespace="6a0f559d-8eb3-45e2-a5ee-1eb435f8d9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f559d-8eb3-45e2-a5ee-1eb435f8d9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970E66-06F7-4592-983E-68A1441A37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567A4-4AF0-4E23-8686-7CB931E7ECFF}"/>
</file>

<file path=customXml/itemProps3.xml><?xml version="1.0" encoding="utf-8"?>
<ds:datastoreItem xmlns:ds="http://schemas.openxmlformats.org/officeDocument/2006/customXml" ds:itemID="{92B06607-F230-4BF8-96D2-9147FE89125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7829</TotalTime>
  <Words>1192</Words>
  <Application>Microsoft Office PowerPoint</Application>
  <PresentationFormat>Widescreen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</vt:lpstr>
      <vt:lpstr>Cambria Math</vt:lpstr>
      <vt:lpstr>Google Sans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Kathleen Amm</cp:lastModifiedBy>
  <cp:revision>205</cp:revision>
  <cp:lastPrinted>2019-07-16T13:07:28Z</cp:lastPrinted>
  <dcterms:created xsi:type="dcterms:W3CDTF">2004-08-07T03:10:56Z</dcterms:created>
  <dcterms:modified xsi:type="dcterms:W3CDTF">2025-01-09T18:09:37Z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0x010100BBA894CD2B8B564F88B7FB61692BEA07</vt:lpwstr>
  </property>
</Properties>
</file>