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1" r:id="rId5"/>
    <p:sldId id="263" r:id="rId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4F4184"/>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9F2094-A3E8-4F98-93D0-B01353FCD235}" v="5" dt="2024-12-13T13:39:04.5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74" autoAdjust="0"/>
    <p:restoredTop sz="77891" autoAdjust="0"/>
  </p:normalViewPr>
  <p:slideViewPr>
    <p:cSldViewPr snapToGrid="0">
      <p:cViewPr varScale="1">
        <p:scale>
          <a:sx n="90" d="100"/>
          <a:sy n="90" d="100"/>
        </p:scale>
        <p:origin x="792" y="5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B3FAA-9B41-2A6F-063F-C0ECB06DFA2F}"/>
            </a:ext>
          </a:extLst>
        </p:cNvPr>
        <p:cNvGrpSpPr/>
        <p:nvPr/>
      </p:nvGrpSpPr>
      <p:grpSpPr>
        <a:xfrm>
          <a:off x="0" y="0"/>
          <a:ext cx="0" cy="0"/>
          <a:chOff x="0" y="0"/>
          <a:chExt cx="0" cy="0"/>
        </a:xfrm>
      </p:grpSpPr>
      <p:sp>
        <p:nvSpPr>
          <p:cNvPr id="4098" name="Rectangle 7">
            <a:extLst>
              <a:ext uri="{FF2B5EF4-FFF2-40B4-BE49-F238E27FC236}">
                <a16:creationId xmlns:a16="http://schemas.microsoft.com/office/drawing/2014/main" id="{3625DB4A-CAB1-4DD0-07C5-0685CF768045}"/>
              </a:ext>
            </a:extLst>
          </p:cNvPr>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a:extLst>
              <a:ext uri="{FF2B5EF4-FFF2-40B4-BE49-F238E27FC236}">
                <a16:creationId xmlns:a16="http://schemas.microsoft.com/office/drawing/2014/main" id="{0D777F8D-6A00-190B-B303-2D52BC0FA745}"/>
              </a:ext>
            </a:extLst>
          </p:cNvPr>
          <p:cNvSpPr>
            <a:spLocks noGrp="1" noRot="1" noChangeAspect="1" noChangeArrowheads="1" noTextEdit="1"/>
          </p:cNvSpPr>
          <p:nvPr>
            <p:ph type="sldImg"/>
          </p:nvPr>
        </p:nvSpPr>
        <p:spPr>
          <a:xfrm>
            <a:off x="406400" y="696913"/>
            <a:ext cx="6197600" cy="3486150"/>
          </a:xfrm>
          <a:ln/>
        </p:spPr>
      </p:sp>
      <p:sp>
        <p:nvSpPr>
          <p:cNvPr id="4100" name="Rectangle 3">
            <a:extLst>
              <a:ext uri="{FF2B5EF4-FFF2-40B4-BE49-F238E27FC236}">
                <a16:creationId xmlns:a16="http://schemas.microsoft.com/office/drawing/2014/main" id="{2A70622C-3B16-457F-77C4-D7FAB1F6A0DF}"/>
              </a:ext>
            </a:extLst>
          </p:cNvPr>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so is to avoid losing much resolution.</a:t>
            </a:r>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187272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21/jacs.3c12939" TargetMode="External"/><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6.gif"/><Relationship Id="rId4" Type="http://schemas.openxmlformats.org/officeDocument/2006/relationships/image" Target="../media/image2.jpeg"/><Relationship Id="rId9" Type="http://schemas.openxmlformats.org/officeDocument/2006/relationships/hyperlink" Target="https://doi.org/10.1002/anie.202404601"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hyperlink" Target="https://doi.org/10.1002/anie.202404601" TargetMode="External"/><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hyperlink" Target="https://doi.org/10.1021/jacs.3c12939"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10.png"/><Relationship Id="rId5" Type="http://schemas.openxmlformats.org/officeDocument/2006/relationships/image" Target="../media/image3.png"/><Relationship Id="rId10" Type="http://schemas.openxmlformats.org/officeDocument/2006/relationships/image" Target="../media/image9.png"/><Relationship Id="rId4" Type="http://schemas.openxmlformats.org/officeDocument/2006/relationships/image" Target="../media/image2.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27500" y="1325727"/>
            <a:ext cx="5846094" cy="4154984"/>
          </a:xfrm>
          <a:prstGeom prst="rect">
            <a:avLst/>
          </a:prstGeom>
          <a:noFill/>
          <a:ln w="9525">
            <a:noFill/>
            <a:miter lim="800000"/>
            <a:headEnd/>
            <a:tailEnd/>
          </a:ln>
        </p:spPr>
        <p:txBody>
          <a:bodyPr wrap="square">
            <a:spAutoFit/>
          </a:bodyPr>
          <a:lstStyle/>
          <a:p>
            <a:pPr algn="just"/>
            <a:r>
              <a:rPr lang="en-US" sz="1200" dirty="0">
                <a:solidFill>
                  <a:srgbClr val="000000"/>
                </a:solidFill>
              </a:rPr>
              <a:t>Titanium is an “Earth abundant” transition metal, unlike precious metals such as palladium (Pd) and platinum (Pt). Partly for this reason, titanium containing-molecules are widely used as catalysts for the production of polymers such as polyethylene, polycarbonates and other “plastics”. There is, however, always a need for improvement in these catalysts to make them more efficient, cheaper and safer. Oftentimes, the differences between a better functioning (i.e., higher activity) catalyst and a poorer (i.e., lower activity) one are related to very slight differences in the geometrical and electronic structure of the catalyst molecule. </a:t>
            </a:r>
          </a:p>
          <a:p>
            <a:pPr algn="just"/>
            <a:endParaRPr lang="en-US" sz="1200" dirty="0">
              <a:solidFill>
                <a:srgbClr val="000000"/>
              </a:solidFill>
            </a:endParaRPr>
          </a:p>
          <a:p>
            <a:pPr algn="just"/>
            <a:r>
              <a:rPr lang="en-US" sz="1200" dirty="0">
                <a:solidFill>
                  <a:srgbClr val="000000"/>
                </a:solidFill>
              </a:rPr>
              <a:t>Techniques such as X-ray crystallography can provide geometrical structures, while spectroscopic information is essential for gaining insights into the electronic structure and functionality of catalysts. One such technique is electron paramagnetic resonance (EPR), which can provide precise details about the role of unpaired electrons in chemical activity. However, the EPR spectra of many transition metals, e.g., titanium, often span a very wide magnetic field range (see Figure). This necessitates high-field measurements that can only be performed at the </a:t>
            </a:r>
            <a:r>
              <a:rPr lang="en-US" sz="1200" dirty="0" err="1">
                <a:solidFill>
                  <a:srgbClr val="000000"/>
                </a:solidFill>
              </a:rPr>
              <a:t>MagLab</a:t>
            </a:r>
            <a:r>
              <a:rPr lang="en-US" sz="1200" dirty="0">
                <a:solidFill>
                  <a:srgbClr val="000000"/>
                </a:solidFill>
              </a:rPr>
              <a:t>.</a:t>
            </a:r>
          </a:p>
          <a:p>
            <a:pPr algn="just"/>
            <a:endParaRPr lang="en-US" sz="1200" dirty="0">
              <a:solidFill>
                <a:srgbClr val="000000"/>
              </a:solidFill>
            </a:endParaRPr>
          </a:p>
          <a:p>
            <a:pPr algn="just"/>
            <a:r>
              <a:rPr lang="en-US" sz="1200" b="0" i="0" u="none" strike="noStrike" dirty="0">
                <a:solidFill>
                  <a:srgbClr val="000000"/>
                </a:solidFill>
                <a:effectLst/>
                <a:latin typeface="Helvetica" pitchFamily="2" charset="0"/>
              </a:rPr>
              <a:t>In this extensive investigation, a series of titanium-containing molecules was prepared by the group of Daniel </a:t>
            </a:r>
            <a:r>
              <a:rPr lang="en-US" sz="1200" b="0" i="0" u="none" strike="noStrike" dirty="0" err="1">
                <a:solidFill>
                  <a:srgbClr val="000000"/>
                </a:solidFill>
                <a:effectLst/>
                <a:latin typeface="Helvetica" pitchFamily="2" charset="0"/>
              </a:rPr>
              <a:t>Mindiola</a:t>
            </a:r>
            <a:r>
              <a:rPr lang="en-US" sz="1200" b="0" i="0" u="none" strike="noStrike" dirty="0">
                <a:solidFill>
                  <a:srgbClr val="000000"/>
                </a:solidFill>
                <a:effectLst/>
                <a:latin typeface="Helvetica" pitchFamily="2" charset="0"/>
              </a:rPr>
              <a:t> at U. Penn, a leading expert in this area. High-field EPR results from the </a:t>
            </a:r>
            <a:r>
              <a:rPr lang="en-US" sz="1200" b="0" i="0" u="none" strike="noStrike" dirty="0" err="1">
                <a:solidFill>
                  <a:srgbClr val="000000"/>
                </a:solidFill>
                <a:effectLst/>
                <a:latin typeface="Helvetica" pitchFamily="2" charset="0"/>
              </a:rPr>
              <a:t>MagLab</a:t>
            </a:r>
            <a:r>
              <a:rPr lang="en-US" sz="1200" b="0" i="0" u="none" strike="noStrike" dirty="0">
                <a:solidFill>
                  <a:srgbClr val="000000"/>
                </a:solidFill>
                <a:effectLst/>
                <a:latin typeface="Helvetica" pitchFamily="2" charset="0"/>
              </a:rPr>
              <a:t> show small but distinct differences among them which, when combined with electronic structure calculations, will guide further synthetic efforts aimed at making more catalytically useful molecules.</a:t>
            </a:r>
            <a:endParaRPr lang="en-US" sz="1200" dirty="0"/>
          </a:p>
        </p:txBody>
      </p:sp>
      <p:pic>
        <p:nvPicPr>
          <p:cNvPr id="12" name="Picture 11" descr="NSF logo.jpg"/>
          <p:cNvPicPr>
            <a:picLocks noChangeAspect="1"/>
          </p:cNvPicPr>
          <p:nvPr/>
        </p:nvPicPr>
        <p:blipFill>
          <a:blip r:embed="rId3" cstate="print"/>
          <a:stretch>
            <a:fillRect/>
          </a:stretch>
        </p:blipFill>
        <p:spPr>
          <a:xfrm>
            <a:off x="10099268" y="78134"/>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6525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BF2C8B72-8144-FA46-C0E5-687D2397FF7F}"/>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6A88BDDE-A2E8-0BC7-D1F0-19B0C1F78C0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4" name="Picture 3">
            <a:extLst>
              <a:ext uri="{FF2B5EF4-FFF2-40B4-BE49-F238E27FC236}">
                <a16:creationId xmlns:a16="http://schemas.microsoft.com/office/drawing/2014/main" id="{0452B22E-6CD8-5864-C868-7CADE22E1AF4}"/>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6" name="Picture 5">
            <a:extLst>
              <a:ext uri="{FF2B5EF4-FFF2-40B4-BE49-F238E27FC236}">
                <a16:creationId xmlns:a16="http://schemas.microsoft.com/office/drawing/2014/main" id="{68C13120-7F50-DE28-2EF5-35AA50FA99B7}"/>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5" name="Rectangle 49">
            <a:extLst>
              <a:ext uri="{FF2B5EF4-FFF2-40B4-BE49-F238E27FC236}">
                <a16:creationId xmlns:a16="http://schemas.microsoft.com/office/drawing/2014/main" id="{C057D84D-67AC-A923-6191-457D2DA3F6E3}"/>
              </a:ext>
            </a:extLst>
          </p:cNvPr>
          <p:cNvSpPr>
            <a:spLocks noChangeArrowheads="1"/>
          </p:cNvSpPr>
          <p:nvPr/>
        </p:nvSpPr>
        <p:spPr bwMode="auto">
          <a:xfrm>
            <a:off x="5934076" y="1417743"/>
            <a:ext cx="6169940" cy="4015562"/>
          </a:xfrm>
          <a:prstGeom prst="rect">
            <a:avLst/>
          </a:prstGeom>
          <a:noFill/>
          <a:ln w="19050">
            <a:solidFill>
              <a:srgbClr val="0033CC"/>
            </a:solidFill>
            <a:miter lim="800000"/>
            <a:headEnd/>
            <a:tailEnd/>
          </a:ln>
        </p:spPr>
        <p:txBody>
          <a:bodyPr wrap="none" anchor="ctr"/>
          <a:lstStyle/>
          <a:p>
            <a:endParaRPr lang="en-US"/>
          </a:p>
        </p:txBody>
      </p:sp>
      <p:sp>
        <p:nvSpPr>
          <p:cNvPr id="8" name="Line 42">
            <a:extLst>
              <a:ext uri="{FF2B5EF4-FFF2-40B4-BE49-F238E27FC236}">
                <a16:creationId xmlns:a16="http://schemas.microsoft.com/office/drawing/2014/main" id="{D57753C1-8DD6-7C72-FCA5-A883C29F15B2}"/>
              </a:ext>
            </a:extLst>
          </p:cNvPr>
          <p:cNvSpPr>
            <a:spLocks noChangeShapeType="1"/>
          </p:cNvSpPr>
          <p:nvPr/>
        </p:nvSpPr>
        <p:spPr bwMode="auto">
          <a:xfrm>
            <a:off x="0" y="1309209"/>
            <a:ext cx="12192000" cy="28082"/>
          </a:xfrm>
          <a:prstGeom prst="line">
            <a:avLst/>
          </a:prstGeom>
          <a:noFill/>
          <a:ln w="44450" cmpd="sng">
            <a:solidFill>
              <a:srgbClr val="4F4184"/>
            </a:solidFill>
            <a:round/>
            <a:headEnd/>
            <a:tailEnd/>
          </a:ln>
        </p:spPr>
        <p:txBody>
          <a:bodyPr/>
          <a:lstStyle/>
          <a:p>
            <a:endParaRPr lang="en-US" dirty="0"/>
          </a:p>
        </p:txBody>
      </p:sp>
      <p:sp>
        <p:nvSpPr>
          <p:cNvPr id="15" name="Text Box 28">
            <a:extLst>
              <a:ext uri="{FF2B5EF4-FFF2-40B4-BE49-F238E27FC236}">
                <a16:creationId xmlns:a16="http://schemas.microsoft.com/office/drawing/2014/main" id="{A2438BCD-D281-6B51-483F-DF72646A606B}"/>
              </a:ext>
            </a:extLst>
          </p:cNvPr>
          <p:cNvSpPr txBox="1">
            <a:spLocks noChangeArrowheads="1"/>
          </p:cNvSpPr>
          <p:nvPr/>
        </p:nvSpPr>
        <p:spPr bwMode="auto">
          <a:xfrm>
            <a:off x="0" y="5436025"/>
            <a:ext cx="12191999" cy="938719"/>
          </a:xfrm>
          <a:prstGeom prst="rect">
            <a:avLst/>
          </a:prstGeom>
          <a:noFill/>
          <a:ln w="9525">
            <a:noFill/>
            <a:miter lim="800000"/>
            <a:headEnd/>
            <a:tailEnd/>
          </a:ln>
        </p:spPr>
        <p:txBody>
          <a:bodyPr wrap="square">
            <a:spAutoFit/>
          </a:bodyPr>
          <a:lstStyle/>
          <a:p>
            <a:r>
              <a:rPr lang="en-US" sz="1100" b="1" dirty="0">
                <a:solidFill>
                  <a:srgbClr val="333399"/>
                </a:solidFill>
                <a:latin typeface="+mj-lt"/>
              </a:rPr>
              <a:t>Facilities and instrumentation used:</a:t>
            </a:r>
            <a:r>
              <a:rPr lang="en-US" sz="1100" dirty="0">
                <a:solidFill>
                  <a:srgbClr val="333399"/>
                </a:solidFill>
                <a:latin typeface="+mj-lt"/>
              </a:rPr>
              <a:t>  Electron Magnetic Resonance (EMR) Facility: 1</a:t>
            </a:r>
            <a:r>
              <a:rPr lang="pl-PL" sz="1100" dirty="0">
                <a:solidFill>
                  <a:srgbClr val="333399"/>
                </a:solidFill>
                <a:latin typeface="+mj-lt"/>
              </a:rPr>
              <a:t>5/17 </a:t>
            </a:r>
            <a:r>
              <a:rPr lang="en-US" sz="1100" dirty="0">
                <a:solidFill>
                  <a:srgbClr val="333399"/>
                </a:solidFill>
                <a:latin typeface="+mj-lt"/>
              </a:rPr>
              <a:t>Tesla Superconducting Magnet System</a:t>
            </a:r>
          </a:p>
          <a:p>
            <a:r>
              <a:rPr lang="en-US" sz="1100" b="1" dirty="0">
                <a:solidFill>
                  <a:srgbClr val="333399"/>
                </a:solidFill>
                <a:latin typeface="+mj-lt"/>
              </a:rPr>
              <a:t>Citation: [1] </a:t>
            </a:r>
            <a:r>
              <a:rPr lang="en-US" sz="1100" b="0" i="0" dirty="0" err="1">
                <a:solidFill>
                  <a:srgbClr val="333399"/>
                </a:solidFill>
                <a:effectLst/>
                <a:latin typeface="arial" panose="020B0604020202020204" pitchFamily="34" charset="0"/>
              </a:rPr>
              <a:t>Bhunia</a:t>
            </a:r>
            <a:r>
              <a:rPr lang="en-US" sz="1100" b="0" i="0" dirty="0">
                <a:solidFill>
                  <a:srgbClr val="333399"/>
                </a:solidFill>
                <a:effectLst/>
                <a:latin typeface="arial" panose="020B0604020202020204" pitchFamily="34" charset="0"/>
              </a:rPr>
              <a:t>, M.; Mohar, J.S.; Sandoval-</a:t>
            </a:r>
            <a:r>
              <a:rPr lang="en-US" sz="1100" b="0" i="0" dirty="0" err="1">
                <a:solidFill>
                  <a:srgbClr val="333399"/>
                </a:solidFill>
                <a:effectLst/>
                <a:latin typeface="arial" panose="020B0604020202020204" pitchFamily="34" charset="0"/>
              </a:rPr>
              <a:t>Pauker</a:t>
            </a:r>
            <a:r>
              <a:rPr lang="en-US" sz="1100" b="0" i="0" dirty="0">
                <a:solidFill>
                  <a:srgbClr val="333399"/>
                </a:solidFill>
                <a:effectLst/>
                <a:latin typeface="arial" panose="020B0604020202020204" pitchFamily="34" charset="0"/>
              </a:rPr>
              <a:t>, C.; </a:t>
            </a:r>
            <a:r>
              <a:rPr lang="en-US" sz="1100" b="0" i="0" dirty="0" err="1">
                <a:solidFill>
                  <a:srgbClr val="333399"/>
                </a:solidFill>
                <a:effectLst/>
                <a:latin typeface="arial" panose="020B0604020202020204" pitchFamily="34" charset="0"/>
              </a:rPr>
              <a:t>Fehn</a:t>
            </a:r>
            <a:r>
              <a:rPr lang="en-US" sz="1100" b="0" i="0" dirty="0">
                <a:solidFill>
                  <a:srgbClr val="333399"/>
                </a:solidFill>
                <a:effectLst/>
                <a:latin typeface="arial" panose="020B0604020202020204" pitchFamily="34" charset="0"/>
              </a:rPr>
              <a:t>, D.; Yang, E.S.; </a:t>
            </a:r>
            <a:r>
              <a:rPr lang="en-US" sz="1100" b="0" i="0" dirty="0" err="1">
                <a:solidFill>
                  <a:srgbClr val="333399"/>
                </a:solidFill>
                <a:effectLst/>
                <a:latin typeface="arial" panose="020B0604020202020204" pitchFamily="34" charset="0"/>
              </a:rPr>
              <a:t>Gau</a:t>
            </a:r>
            <a:r>
              <a:rPr lang="en-US" sz="1100" b="0" i="0" dirty="0">
                <a:solidFill>
                  <a:srgbClr val="333399"/>
                </a:solidFill>
                <a:effectLst/>
                <a:latin typeface="arial" panose="020B0604020202020204" pitchFamily="34" charset="0"/>
              </a:rPr>
              <a:t>, M.; </a:t>
            </a:r>
            <a:r>
              <a:rPr lang="en-US" sz="1100" b="0" i="0" dirty="0" err="1">
                <a:solidFill>
                  <a:srgbClr val="333399"/>
                </a:solidFill>
                <a:effectLst/>
                <a:latin typeface="arial" panose="020B0604020202020204" pitchFamily="34" charset="0"/>
              </a:rPr>
              <a:t>Goicoechea</a:t>
            </a:r>
            <a:r>
              <a:rPr lang="en-US" sz="1100" b="0" i="0" dirty="0">
                <a:solidFill>
                  <a:srgbClr val="333399"/>
                </a:solidFill>
                <a:effectLst/>
                <a:latin typeface="arial" panose="020B0604020202020204" pitchFamily="34" charset="0"/>
              </a:rPr>
              <a:t>, J.; Ozarowski, A.; Krzystek, J.; Telser, J.; Meyer, K.; </a:t>
            </a:r>
            <a:r>
              <a:rPr lang="en-US" sz="1100" b="0" i="0" dirty="0" err="1">
                <a:solidFill>
                  <a:srgbClr val="333399"/>
                </a:solidFill>
                <a:effectLst/>
                <a:latin typeface="arial" panose="020B0604020202020204" pitchFamily="34" charset="0"/>
              </a:rPr>
              <a:t>Mindiola</a:t>
            </a:r>
            <a:r>
              <a:rPr lang="en-US" sz="1100" b="0" i="0" dirty="0">
                <a:solidFill>
                  <a:srgbClr val="333399"/>
                </a:solidFill>
                <a:effectLst/>
                <a:latin typeface="arial" panose="020B0604020202020204" pitchFamily="34" charset="0"/>
              </a:rPr>
              <a:t>, D.J., </a:t>
            </a:r>
            <a:r>
              <a:rPr lang="en-US" sz="1100" b="0" i="1" dirty="0">
                <a:solidFill>
                  <a:srgbClr val="333399"/>
                </a:solidFill>
                <a:effectLst/>
                <a:latin typeface="arial" panose="020B0604020202020204" pitchFamily="34" charset="0"/>
              </a:rPr>
              <a:t>Softer Is Better for Titanium: Molecular Titanium </a:t>
            </a:r>
            <a:r>
              <a:rPr lang="en-US" sz="1100" b="0" i="1" dirty="0" err="1">
                <a:solidFill>
                  <a:srgbClr val="333399"/>
                </a:solidFill>
                <a:effectLst/>
                <a:latin typeface="arial" panose="020B0604020202020204" pitchFamily="34" charset="0"/>
              </a:rPr>
              <a:t>Arsenido</a:t>
            </a:r>
            <a:r>
              <a:rPr lang="en-US" sz="1100" b="0" i="1" dirty="0">
                <a:solidFill>
                  <a:srgbClr val="333399"/>
                </a:solidFill>
                <a:effectLst/>
                <a:latin typeface="arial" panose="020B0604020202020204" pitchFamily="34" charset="0"/>
              </a:rPr>
              <a:t> Anions Featuring </a:t>
            </a:r>
            <a:r>
              <a:rPr lang="en-US" sz="1100" b="0" i="1" dirty="0" err="1">
                <a:solidFill>
                  <a:srgbClr val="333399"/>
                </a:solidFill>
                <a:effectLst/>
                <a:latin typeface="arial" panose="020B0604020202020204" pitchFamily="34" charset="0"/>
              </a:rPr>
              <a:t>Ti≡As</a:t>
            </a:r>
            <a:r>
              <a:rPr lang="en-US" sz="1100" b="0" i="1" dirty="0">
                <a:solidFill>
                  <a:srgbClr val="333399"/>
                </a:solidFill>
                <a:effectLst/>
                <a:latin typeface="arial" panose="020B0604020202020204" pitchFamily="34" charset="0"/>
              </a:rPr>
              <a:t> Bonding and a Terminal Parent </a:t>
            </a:r>
            <a:r>
              <a:rPr lang="en-US" sz="1100" b="0" i="1" dirty="0" err="1">
                <a:solidFill>
                  <a:srgbClr val="333399"/>
                </a:solidFill>
                <a:effectLst/>
                <a:latin typeface="arial" panose="020B0604020202020204" pitchFamily="34" charset="0"/>
              </a:rPr>
              <a:t>Arsinidene</a:t>
            </a:r>
            <a:r>
              <a:rPr lang="en-US" sz="1100" b="0" i="1" dirty="0">
                <a:solidFill>
                  <a:srgbClr val="333399"/>
                </a:solidFill>
                <a:effectLst/>
                <a:latin typeface="arial" panose="020B0604020202020204" pitchFamily="34" charset="0"/>
              </a:rPr>
              <a:t>,</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Journal of the American Chemical Society</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146</a:t>
            </a:r>
            <a:r>
              <a:rPr lang="en-US" sz="1100" b="0" i="0" dirty="0">
                <a:solidFill>
                  <a:srgbClr val="333399"/>
                </a:solidFill>
                <a:effectLst/>
                <a:latin typeface="arial" panose="020B0604020202020204" pitchFamily="34" charset="0"/>
              </a:rPr>
              <a:t> (6), 3609-3614 (2024) </a:t>
            </a:r>
            <a:r>
              <a:rPr lang="en-US" sz="1100" b="1" i="0" dirty="0">
                <a:solidFill>
                  <a:srgbClr val="333399"/>
                </a:solidFill>
                <a:effectLst/>
                <a:latin typeface="arial" panose="020B0604020202020204" pitchFamily="34" charset="0"/>
                <a:hlinkClick r:id="rId8">
                  <a:extLst>
                    <a:ext uri="{A12FA001-AC4F-418D-AE19-62706E023703}">
                      <ahyp:hlinkClr xmlns:ahyp="http://schemas.microsoft.com/office/drawing/2018/hyperlinkcolor" val="tx"/>
                    </a:ext>
                  </a:extLst>
                </a:hlinkClick>
              </a:rPr>
              <a:t>doi.org/10.1021/jacs.3c12939</a:t>
            </a:r>
            <a:r>
              <a:rPr lang="en-US" sz="1100" dirty="0">
                <a:solidFill>
                  <a:srgbClr val="333399"/>
                </a:solidFill>
                <a:latin typeface="+mj-lt"/>
              </a:rPr>
              <a:t>. </a:t>
            </a:r>
            <a:r>
              <a:rPr lang="en-US" sz="1100" b="1" dirty="0">
                <a:solidFill>
                  <a:srgbClr val="333399"/>
                </a:solidFill>
                <a:latin typeface="+mj-lt"/>
              </a:rPr>
              <a:t>Also: [2] </a:t>
            </a:r>
            <a:r>
              <a:rPr lang="en-US" sz="1100" b="0" i="0" dirty="0" err="1">
                <a:solidFill>
                  <a:srgbClr val="333399"/>
                </a:solidFill>
                <a:effectLst/>
                <a:latin typeface="arial" panose="020B0604020202020204" pitchFamily="34" charset="0"/>
              </a:rPr>
              <a:t>Bhunia</a:t>
            </a:r>
            <a:r>
              <a:rPr lang="en-US" sz="1100" b="0" i="0" dirty="0">
                <a:solidFill>
                  <a:srgbClr val="333399"/>
                </a:solidFill>
                <a:effectLst/>
                <a:latin typeface="arial" panose="020B0604020202020204" pitchFamily="34" charset="0"/>
              </a:rPr>
              <a:t>, M.; </a:t>
            </a:r>
            <a:r>
              <a:rPr lang="en-US" sz="1100" b="0" i="0" dirty="0" err="1">
                <a:solidFill>
                  <a:srgbClr val="333399"/>
                </a:solidFill>
                <a:effectLst/>
                <a:latin typeface="arial" panose="020B0604020202020204" pitchFamily="34" charset="0"/>
              </a:rPr>
              <a:t>Pauker</a:t>
            </a:r>
            <a:r>
              <a:rPr lang="en-US" sz="1100" b="0" i="0" dirty="0">
                <a:solidFill>
                  <a:srgbClr val="333399"/>
                </a:solidFill>
                <a:effectLst/>
                <a:latin typeface="arial" panose="020B0604020202020204" pitchFamily="34" charset="0"/>
              </a:rPr>
              <a:t>, C.S.; </a:t>
            </a:r>
            <a:r>
              <a:rPr lang="en-US" sz="1100" b="0" i="0" dirty="0" err="1">
                <a:solidFill>
                  <a:srgbClr val="333399"/>
                </a:solidFill>
                <a:effectLst/>
                <a:latin typeface="arial" panose="020B0604020202020204" pitchFamily="34" charset="0"/>
              </a:rPr>
              <a:t>Fehn</a:t>
            </a:r>
            <a:r>
              <a:rPr lang="en-US" sz="1100" b="0" i="0" dirty="0">
                <a:solidFill>
                  <a:srgbClr val="333399"/>
                </a:solidFill>
                <a:effectLst/>
                <a:latin typeface="arial" panose="020B0604020202020204" pitchFamily="34" charset="0"/>
              </a:rPr>
              <a:t>, D.; Grant, L.N.; </a:t>
            </a:r>
            <a:r>
              <a:rPr lang="en-US" sz="1100" b="0" i="0" dirty="0" err="1">
                <a:solidFill>
                  <a:srgbClr val="333399"/>
                </a:solidFill>
                <a:effectLst/>
                <a:latin typeface="arial" panose="020B0604020202020204" pitchFamily="34" charset="0"/>
              </a:rPr>
              <a:t>Gau</a:t>
            </a:r>
            <a:r>
              <a:rPr lang="en-US" sz="1100" b="0" i="0" dirty="0">
                <a:solidFill>
                  <a:srgbClr val="333399"/>
                </a:solidFill>
                <a:effectLst/>
                <a:latin typeface="arial" panose="020B0604020202020204" pitchFamily="34" charset="0"/>
              </a:rPr>
              <a:t>, M.R.; Ozarowski, A.; Krzystek, J.; Telser, J.; Pinter, B.; Meyer, K.; </a:t>
            </a:r>
            <a:r>
              <a:rPr lang="en-US" sz="1100" b="0" i="0" dirty="0" err="1">
                <a:solidFill>
                  <a:srgbClr val="333399"/>
                </a:solidFill>
                <a:effectLst/>
                <a:latin typeface="arial" panose="020B0604020202020204" pitchFamily="34" charset="0"/>
              </a:rPr>
              <a:t>Mindiola</a:t>
            </a:r>
            <a:r>
              <a:rPr lang="en-US" sz="1100" b="0" i="0" dirty="0">
                <a:solidFill>
                  <a:srgbClr val="333399"/>
                </a:solidFill>
                <a:effectLst/>
                <a:latin typeface="arial" panose="020B0604020202020204" pitchFamily="34" charset="0"/>
              </a:rPr>
              <a:t>, D.J., </a:t>
            </a:r>
            <a:r>
              <a:rPr lang="en-US" sz="1100" b="0" i="1" dirty="0">
                <a:solidFill>
                  <a:srgbClr val="333399"/>
                </a:solidFill>
                <a:effectLst/>
                <a:latin typeface="arial" panose="020B0604020202020204" pitchFamily="34" charset="0"/>
              </a:rPr>
              <a:t>Divalent Titanium via Reductive N-C Coupling of a </a:t>
            </a:r>
            <a:r>
              <a:rPr lang="en-US" sz="1100" b="0" i="1" dirty="0" err="1">
                <a:solidFill>
                  <a:srgbClr val="333399"/>
                </a:solidFill>
                <a:effectLst/>
                <a:latin typeface="arial" panose="020B0604020202020204" pitchFamily="34" charset="0"/>
              </a:rPr>
              <a:t>TiIV</a:t>
            </a:r>
            <a:r>
              <a:rPr lang="en-US" sz="1100" b="0" i="1" dirty="0">
                <a:solidFill>
                  <a:srgbClr val="333399"/>
                </a:solidFill>
                <a:effectLst/>
                <a:latin typeface="arial" panose="020B0604020202020204" pitchFamily="34" charset="0"/>
              </a:rPr>
              <a:t> </a:t>
            </a:r>
            <a:r>
              <a:rPr lang="en-US" sz="1100" b="0" i="1" dirty="0" err="1">
                <a:solidFill>
                  <a:srgbClr val="333399"/>
                </a:solidFill>
                <a:effectLst/>
                <a:latin typeface="arial" panose="020B0604020202020204" pitchFamily="34" charset="0"/>
              </a:rPr>
              <a:t>Nitrido</a:t>
            </a:r>
            <a:r>
              <a:rPr lang="en-US" sz="1100" b="0" i="1" dirty="0">
                <a:solidFill>
                  <a:srgbClr val="333399"/>
                </a:solidFill>
                <a:effectLst/>
                <a:latin typeface="arial" panose="020B0604020202020204" pitchFamily="34" charset="0"/>
              </a:rPr>
              <a:t> with Pi-Acids,</a:t>
            </a:r>
            <a:r>
              <a:rPr lang="en-US" sz="1100" b="0" i="0" dirty="0">
                <a:solidFill>
                  <a:srgbClr val="333399"/>
                </a:solidFill>
                <a:effectLst/>
                <a:latin typeface="arial" panose="020B0604020202020204" pitchFamily="34" charset="0"/>
              </a:rPr>
              <a:t> </a:t>
            </a:r>
            <a:r>
              <a:rPr lang="en-US" sz="1100" b="1" i="0" dirty="0" err="1">
                <a:solidFill>
                  <a:srgbClr val="333399"/>
                </a:solidFill>
                <a:effectLst/>
                <a:latin typeface="arial" panose="020B0604020202020204" pitchFamily="34" charset="0"/>
              </a:rPr>
              <a:t>Angewandte</a:t>
            </a:r>
            <a:r>
              <a:rPr lang="en-US" sz="1100" b="1" i="0" dirty="0">
                <a:solidFill>
                  <a:srgbClr val="333399"/>
                </a:solidFill>
                <a:effectLst/>
                <a:latin typeface="arial" panose="020B0604020202020204" pitchFamily="34" charset="0"/>
              </a:rPr>
              <a:t> </a:t>
            </a:r>
            <a:r>
              <a:rPr lang="en-US" sz="1100" b="1" i="0" dirty="0" err="1">
                <a:solidFill>
                  <a:srgbClr val="333399"/>
                </a:solidFill>
                <a:effectLst/>
                <a:latin typeface="arial" panose="020B0604020202020204" pitchFamily="34" charset="0"/>
              </a:rPr>
              <a:t>Chemie</a:t>
            </a:r>
            <a:r>
              <a:rPr lang="en-US" sz="1100" b="1" i="0" dirty="0">
                <a:solidFill>
                  <a:srgbClr val="333399"/>
                </a:solidFill>
                <a:effectLst/>
                <a:latin typeface="arial" panose="020B0604020202020204" pitchFamily="34" charset="0"/>
              </a:rPr>
              <a:t> International Edition</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63</a:t>
            </a:r>
            <a:r>
              <a:rPr lang="en-US" sz="1100" b="0" i="0" dirty="0">
                <a:solidFill>
                  <a:srgbClr val="333399"/>
                </a:solidFill>
                <a:effectLst/>
                <a:latin typeface="arial" panose="020B0604020202020204" pitchFamily="34" charset="0"/>
              </a:rPr>
              <a:t>, e20240461 (2024) </a:t>
            </a:r>
            <a:r>
              <a:rPr lang="en-US" sz="1100" b="1" i="0" dirty="0">
                <a:solidFill>
                  <a:srgbClr val="333399"/>
                </a:solidFill>
                <a:effectLst/>
                <a:latin typeface="arial" panose="020B0604020202020204" pitchFamily="34" charset="0"/>
                <a:hlinkClick r:id="rId9">
                  <a:extLst>
                    <a:ext uri="{A12FA001-AC4F-418D-AE19-62706E023703}">
                      <ahyp:hlinkClr xmlns:ahyp="http://schemas.microsoft.com/office/drawing/2018/hyperlinkcolor" val="tx"/>
                    </a:ext>
                  </a:extLst>
                </a:hlinkClick>
              </a:rPr>
              <a:t>doi.org/10.1002/anie.202404601</a:t>
            </a:r>
            <a:endParaRPr lang="en-US" sz="1100" dirty="0">
              <a:solidFill>
                <a:srgbClr val="333399"/>
              </a:solidFill>
              <a:effectLst/>
              <a:latin typeface="+mj-lt"/>
            </a:endParaRPr>
          </a:p>
        </p:txBody>
      </p:sp>
      <p:pic>
        <p:nvPicPr>
          <p:cNvPr id="16" name="Picture 4" descr="Figure 1">
            <a:extLst>
              <a:ext uri="{FF2B5EF4-FFF2-40B4-BE49-F238E27FC236}">
                <a16:creationId xmlns:a16="http://schemas.microsoft.com/office/drawing/2014/main" id="{008EE460-6649-19DD-FDBF-53897BEF5E59}"/>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t="52467" b="3164"/>
          <a:stretch/>
        </p:blipFill>
        <p:spPr bwMode="auto">
          <a:xfrm>
            <a:off x="6315696" y="1430279"/>
            <a:ext cx="5599199" cy="3251724"/>
          </a:xfrm>
          <a:prstGeom prst="rect">
            <a:avLst/>
          </a:prstGeom>
          <a:noFill/>
          <a:extLst>
            <a:ext uri="{909E8E84-426E-40DD-AFC4-6F175D3DCCD1}">
              <a14:hiddenFill xmlns:a14="http://schemas.microsoft.com/office/drawing/2010/main">
                <a:solidFill>
                  <a:srgbClr val="FFFFFF"/>
                </a:solidFill>
              </a14:hiddenFill>
            </a:ext>
          </a:extLst>
        </p:spPr>
      </p:pic>
      <p:sp>
        <p:nvSpPr>
          <p:cNvPr id="17" name="Text Box 62">
            <a:extLst>
              <a:ext uri="{FF2B5EF4-FFF2-40B4-BE49-F238E27FC236}">
                <a16:creationId xmlns:a16="http://schemas.microsoft.com/office/drawing/2014/main" id="{6B987606-96EB-D61F-0DBD-1F157CAF9E1A}"/>
              </a:ext>
            </a:extLst>
          </p:cNvPr>
          <p:cNvSpPr txBox="1">
            <a:spLocks noChangeArrowheads="1"/>
          </p:cNvSpPr>
          <p:nvPr/>
        </p:nvSpPr>
        <p:spPr bwMode="auto">
          <a:xfrm>
            <a:off x="7975" y="74994"/>
            <a:ext cx="10442311" cy="1231106"/>
          </a:xfrm>
          <a:prstGeom prst="rect">
            <a:avLst/>
          </a:prstGeom>
          <a:noFill/>
          <a:ln w="9525">
            <a:noFill/>
            <a:miter lim="800000"/>
            <a:headEnd/>
            <a:tailEnd/>
          </a:ln>
        </p:spPr>
        <p:txBody>
          <a:bodyPr wrap="square">
            <a:spAutoFit/>
          </a:bodyPr>
          <a:lstStyle/>
          <a:p>
            <a:pPr>
              <a:spcBef>
                <a:spcPts val="0"/>
              </a:spcBef>
            </a:pPr>
            <a:r>
              <a:rPr lang="en-US" sz="2000" b="1" spc="-50" dirty="0"/>
              <a:t>High-Field Electron Paramagnetic Resonance Studies of Titanium-Containing Catalysts</a:t>
            </a:r>
          </a:p>
          <a:p>
            <a:pPr>
              <a:spcBef>
                <a:spcPts val="0"/>
              </a:spcBef>
            </a:pPr>
            <a:endParaRPr lang="en-US" sz="600" dirty="0"/>
          </a:p>
          <a:p>
            <a:pPr>
              <a:spcBef>
                <a:spcPts val="0"/>
              </a:spcBef>
            </a:pPr>
            <a:r>
              <a:rPr lang="en-US" sz="1050" dirty="0">
                <a:effectLst/>
                <a:latin typeface="+mj-lt"/>
                <a:ea typeface="Times New Roman" panose="02020603050405020304" pitchFamily="18" charset="0"/>
                <a:cs typeface="Times New Roman" panose="02020603050405020304" pitchFamily="18" charset="0"/>
              </a:rPr>
              <a:t>M. </a:t>
            </a:r>
            <a:r>
              <a:rPr lang="en-US" sz="1050" dirty="0" err="1">
                <a:effectLst/>
                <a:latin typeface="+mj-lt"/>
                <a:ea typeface="Times New Roman" panose="02020603050405020304" pitchFamily="18" charset="0"/>
                <a:cs typeface="Times New Roman" panose="02020603050405020304" pitchFamily="18" charset="0"/>
              </a:rPr>
              <a:t>Bhunia</a:t>
            </a:r>
            <a:r>
              <a:rPr lang="pl-PL" sz="1050" baseline="30000" dirty="0">
                <a:effectLst/>
                <a:latin typeface="+mj-lt"/>
                <a:ea typeface="Times New Roman" panose="02020603050405020304" pitchFamily="18" charset="0"/>
                <a:cs typeface="Times New Roman" panose="02020603050405020304" pitchFamily="18" charset="0"/>
              </a:rPr>
              <a:t>1</a:t>
            </a:r>
            <a:r>
              <a:rPr lang="en-US" sz="1050" dirty="0">
                <a:effectLst/>
                <a:latin typeface="+mj-lt"/>
                <a:ea typeface="Times New Roman" panose="02020603050405020304" pitchFamily="18" charset="0"/>
                <a:cs typeface="Times New Roman" panose="02020603050405020304" pitchFamily="18" charset="0"/>
              </a:rPr>
              <a:t>, J. S. Mohar</a:t>
            </a:r>
            <a:r>
              <a:rPr lang="pl-PL" sz="1050" baseline="30000" dirty="0">
                <a:effectLst/>
                <a:latin typeface="+mj-lt"/>
                <a:ea typeface="Times New Roman" panose="02020603050405020304" pitchFamily="18" charset="0"/>
                <a:cs typeface="Times New Roman" panose="02020603050405020304" pitchFamily="18" charset="0"/>
              </a:rPr>
              <a:t>1</a:t>
            </a:r>
            <a:r>
              <a:rPr lang="en-US" sz="1050" dirty="0">
                <a:effectLst/>
                <a:latin typeface="+mj-lt"/>
                <a:ea typeface="Times New Roman" panose="02020603050405020304" pitchFamily="18" charset="0"/>
                <a:cs typeface="Times New Roman" panose="02020603050405020304" pitchFamily="18" charset="0"/>
              </a:rPr>
              <a:t>, C. Sandoval-Pauker</a:t>
            </a:r>
            <a:r>
              <a:rPr lang="pl-PL" sz="1050" baseline="30000" dirty="0">
                <a:effectLst/>
                <a:latin typeface="+mj-lt"/>
                <a:ea typeface="Times New Roman" panose="02020603050405020304" pitchFamily="18" charset="0"/>
                <a:cs typeface="Times New Roman" panose="02020603050405020304" pitchFamily="18" charset="0"/>
              </a:rPr>
              <a:t>2</a:t>
            </a:r>
            <a:r>
              <a:rPr lang="en-US" sz="1050" dirty="0">
                <a:effectLst/>
                <a:latin typeface="+mj-lt"/>
                <a:ea typeface="Times New Roman" panose="02020603050405020304" pitchFamily="18" charset="0"/>
                <a:cs typeface="Times New Roman" panose="02020603050405020304" pitchFamily="18" charset="0"/>
              </a:rPr>
              <a:t>, D. </a:t>
            </a:r>
            <a:r>
              <a:rPr lang="en-US" sz="1050" dirty="0" err="1">
                <a:effectLst/>
                <a:latin typeface="+mj-lt"/>
                <a:ea typeface="Times New Roman" panose="02020603050405020304" pitchFamily="18" charset="0"/>
                <a:cs typeface="Times New Roman" panose="02020603050405020304" pitchFamily="18" charset="0"/>
              </a:rPr>
              <a:t>Fehn</a:t>
            </a:r>
            <a:r>
              <a:rPr lang="pl-PL" sz="1050" baseline="30000" dirty="0">
                <a:effectLst/>
                <a:latin typeface="+mj-lt"/>
                <a:ea typeface="Times New Roman" panose="02020603050405020304" pitchFamily="18" charset="0"/>
                <a:cs typeface="Times New Roman" panose="02020603050405020304" pitchFamily="18" charset="0"/>
              </a:rPr>
              <a:t>3</a:t>
            </a:r>
            <a:r>
              <a:rPr lang="en-US" sz="1050" dirty="0">
                <a:effectLst/>
                <a:latin typeface="+mj-lt"/>
                <a:ea typeface="Times New Roman" panose="02020603050405020304" pitchFamily="18" charset="0"/>
                <a:cs typeface="Times New Roman" panose="02020603050405020304" pitchFamily="18" charset="0"/>
              </a:rPr>
              <a:t>, L. N. </a:t>
            </a:r>
            <a:r>
              <a:rPr lang="pl-PL" sz="1050" dirty="0">
                <a:effectLst/>
                <a:latin typeface="+mj-lt"/>
                <a:ea typeface="Times New Roman" panose="02020603050405020304" pitchFamily="18" charset="0"/>
                <a:cs typeface="Times New Roman" panose="02020603050405020304" pitchFamily="18" charset="0"/>
              </a:rPr>
              <a:t>Grant</a:t>
            </a:r>
            <a:r>
              <a:rPr lang="pl-PL" sz="1050" baseline="30000" dirty="0">
                <a:effectLst/>
                <a:latin typeface="+mj-lt"/>
                <a:ea typeface="Times New Roman" panose="02020603050405020304" pitchFamily="18" charset="0"/>
                <a:cs typeface="Times New Roman" panose="02020603050405020304" pitchFamily="18" charset="0"/>
              </a:rPr>
              <a:t>1</a:t>
            </a:r>
            <a:r>
              <a:rPr lang="pl-PL" sz="1050" dirty="0">
                <a:effectLst/>
                <a:latin typeface="+mj-lt"/>
                <a:ea typeface="Times New Roman" panose="02020603050405020304" pitchFamily="18" charset="0"/>
                <a:cs typeface="Times New Roman" panose="02020603050405020304" pitchFamily="18" charset="0"/>
              </a:rPr>
              <a:t>, M. R. </a:t>
            </a:r>
            <a:r>
              <a:rPr lang="en-US" sz="1050" dirty="0">
                <a:effectLst/>
                <a:latin typeface="+mj-lt"/>
                <a:ea typeface="Times New Roman" panose="02020603050405020304" pitchFamily="18" charset="0"/>
                <a:cs typeface="Times New Roman" panose="02020603050405020304" pitchFamily="18" charset="0"/>
              </a:rPr>
              <a:t>Gau</a:t>
            </a:r>
            <a:r>
              <a:rPr lang="pl-PL" sz="1050" baseline="30000" dirty="0">
                <a:effectLst/>
                <a:latin typeface="+mj-lt"/>
                <a:ea typeface="Times New Roman" panose="02020603050405020304" pitchFamily="18" charset="0"/>
                <a:cs typeface="Times New Roman" panose="02020603050405020304" pitchFamily="18" charset="0"/>
              </a:rPr>
              <a:t>1</a:t>
            </a:r>
            <a:r>
              <a:rPr lang="en-US" sz="1050" dirty="0">
                <a:effectLst/>
                <a:latin typeface="+mj-lt"/>
                <a:ea typeface="Times New Roman" panose="02020603050405020304" pitchFamily="18" charset="0"/>
                <a:cs typeface="Times New Roman" panose="02020603050405020304" pitchFamily="18" charset="0"/>
              </a:rPr>
              <a:t>, S. </a:t>
            </a:r>
            <a:r>
              <a:rPr lang="pl-PL" sz="1050" dirty="0">
                <a:effectLst/>
                <a:latin typeface="+mj-lt"/>
                <a:ea typeface="Times New Roman" panose="02020603050405020304" pitchFamily="18" charset="0"/>
                <a:cs typeface="Times New Roman" panose="02020603050405020304" pitchFamily="18" charset="0"/>
              </a:rPr>
              <a:t>Senthil</a:t>
            </a:r>
            <a:r>
              <a:rPr lang="pl-PL" sz="1050" baseline="30000" dirty="0">
                <a:effectLst/>
                <a:latin typeface="+mj-lt"/>
                <a:ea typeface="Times New Roman" panose="02020603050405020304" pitchFamily="18" charset="0"/>
                <a:cs typeface="Times New Roman" panose="02020603050405020304" pitchFamily="18" charset="0"/>
              </a:rPr>
              <a:t>1</a:t>
            </a:r>
            <a:r>
              <a:rPr lang="pl-PL" sz="1050" dirty="0">
                <a:effectLst/>
                <a:latin typeface="+mj-lt"/>
                <a:ea typeface="Times New Roman" panose="02020603050405020304" pitchFamily="18" charset="0"/>
                <a:cs typeface="Times New Roman" panose="02020603050405020304" pitchFamily="18" charset="0"/>
              </a:rPr>
              <a:t>, J. </a:t>
            </a:r>
            <a:r>
              <a:rPr lang="en-US" sz="1050" dirty="0">
                <a:effectLst/>
                <a:latin typeface="+mj-lt"/>
                <a:ea typeface="Times New Roman" panose="02020603050405020304" pitchFamily="18" charset="0"/>
                <a:cs typeface="Times New Roman" panose="02020603050405020304" pitchFamily="18" charset="0"/>
              </a:rPr>
              <a:t>Goicoechea</a:t>
            </a:r>
            <a:r>
              <a:rPr lang="pl-PL" sz="1050" baseline="30000" dirty="0">
                <a:effectLst/>
                <a:latin typeface="+mj-lt"/>
                <a:ea typeface="Times New Roman" panose="02020603050405020304" pitchFamily="18" charset="0"/>
                <a:cs typeface="Times New Roman" panose="02020603050405020304" pitchFamily="18" charset="0"/>
              </a:rPr>
              <a:t>4</a:t>
            </a:r>
            <a:r>
              <a:rPr lang="en-US" sz="1050" dirty="0">
                <a:effectLst/>
                <a:latin typeface="+mj-lt"/>
                <a:ea typeface="Times New Roman" panose="02020603050405020304" pitchFamily="18" charset="0"/>
                <a:cs typeface="Times New Roman" panose="02020603050405020304" pitchFamily="18" charset="0"/>
              </a:rPr>
              <a:t>, E. S. Yang</a:t>
            </a:r>
            <a:r>
              <a:rPr lang="pl-PL" sz="1050" baseline="30000" dirty="0">
                <a:effectLst/>
                <a:latin typeface="+mj-lt"/>
                <a:ea typeface="Times New Roman" panose="02020603050405020304" pitchFamily="18" charset="0"/>
                <a:cs typeface="Times New Roman" panose="02020603050405020304" pitchFamily="18" charset="0"/>
              </a:rPr>
              <a:t>5</a:t>
            </a:r>
            <a:r>
              <a:rPr lang="en-US" sz="1050" dirty="0">
                <a:effectLst/>
                <a:latin typeface="+mj-lt"/>
                <a:ea typeface="Times New Roman" panose="02020603050405020304" pitchFamily="18" charset="0"/>
                <a:cs typeface="Times New Roman" panose="02020603050405020304" pitchFamily="18" charset="0"/>
              </a:rPr>
              <a:t>, A. </a:t>
            </a:r>
            <a:r>
              <a:rPr lang="en-US" sz="1050" dirty="0" err="1">
                <a:effectLst/>
                <a:latin typeface="+mj-lt"/>
                <a:ea typeface="Times New Roman" panose="02020603050405020304" pitchFamily="18" charset="0"/>
                <a:cs typeface="Times New Roman" panose="02020603050405020304" pitchFamily="18" charset="0"/>
              </a:rPr>
              <a:t>Ozarowski</a:t>
            </a:r>
            <a:r>
              <a:rPr lang="pl-PL" sz="1050" baseline="30000" dirty="0">
                <a:effectLst/>
                <a:latin typeface="+mj-lt"/>
                <a:ea typeface="Times New Roman" panose="02020603050405020304" pitchFamily="18" charset="0"/>
                <a:cs typeface="Times New Roman" panose="02020603050405020304" pitchFamily="18" charset="0"/>
              </a:rPr>
              <a:t>6</a:t>
            </a:r>
            <a:r>
              <a:rPr lang="pl-PL" sz="1050" dirty="0">
                <a:effectLst/>
                <a:latin typeface="+mj-lt"/>
                <a:ea typeface="Times New Roman" panose="02020603050405020304" pitchFamily="18" charset="0"/>
                <a:cs typeface="Times New Roman" panose="02020603050405020304" pitchFamily="18" charset="0"/>
              </a:rPr>
              <a:t>, J. </a:t>
            </a:r>
            <a:r>
              <a:rPr lang="en-US" sz="1050" dirty="0" err="1">
                <a:effectLst/>
                <a:latin typeface="+mj-lt"/>
                <a:ea typeface="Times New Roman" panose="02020603050405020304" pitchFamily="18" charset="0"/>
                <a:cs typeface="Times New Roman" panose="02020603050405020304" pitchFamily="18" charset="0"/>
              </a:rPr>
              <a:t>Krzystek</a:t>
            </a:r>
            <a:r>
              <a:rPr lang="pl-PL" sz="1050" baseline="30000" dirty="0">
                <a:effectLst/>
                <a:latin typeface="+mj-lt"/>
                <a:ea typeface="Times New Roman" panose="02020603050405020304" pitchFamily="18" charset="0"/>
                <a:cs typeface="Times New Roman" panose="02020603050405020304" pitchFamily="18" charset="0"/>
              </a:rPr>
              <a:t>6</a:t>
            </a:r>
            <a:r>
              <a:rPr lang="en-US" sz="1050" dirty="0">
                <a:effectLst/>
                <a:latin typeface="+mj-lt"/>
                <a:ea typeface="Times New Roman" panose="02020603050405020304" pitchFamily="18" charset="0"/>
                <a:cs typeface="Times New Roman" panose="02020603050405020304" pitchFamily="18" charset="0"/>
              </a:rPr>
              <a:t>, J. </a:t>
            </a:r>
            <a:r>
              <a:rPr lang="en-US" sz="1050" dirty="0" err="1">
                <a:effectLst/>
                <a:latin typeface="+mj-lt"/>
                <a:ea typeface="Times New Roman" panose="02020603050405020304" pitchFamily="18" charset="0"/>
                <a:cs typeface="Times New Roman" panose="02020603050405020304" pitchFamily="18" charset="0"/>
              </a:rPr>
              <a:t>Telser</a:t>
            </a:r>
            <a:r>
              <a:rPr lang="pl-PL" sz="1050" baseline="30000" dirty="0">
                <a:latin typeface="+mj-lt"/>
                <a:ea typeface="Times New Roman" panose="02020603050405020304" pitchFamily="18" charset="0"/>
                <a:cs typeface="Times New Roman" panose="02020603050405020304" pitchFamily="18" charset="0"/>
              </a:rPr>
              <a:t>7</a:t>
            </a:r>
            <a:r>
              <a:rPr lang="en-US" sz="1050" dirty="0">
                <a:effectLst/>
                <a:latin typeface="+mj-lt"/>
                <a:ea typeface="Times New Roman" panose="02020603050405020304" pitchFamily="18" charset="0"/>
                <a:cs typeface="Times New Roman" panose="02020603050405020304" pitchFamily="18" charset="0"/>
              </a:rPr>
              <a:t>,               B. </a:t>
            </a:r>
            <a:r>
              <a:rPr lang="pl-PL" sz="1050" dirty="0">
                <a:effectLst/>
                <a:latin typeface="+mj-lt"/>
                <a:ea typeface="Times New Roman" panose="02020603050405020304" pitchFamily="18" charset="0"/>
                <a:cs typeface="Times New Roman" panose="02020603050405020304" pitchFamily="18" charset="0"/>
              </a:rPr>
              <a:t>Pinter</a:t>
            </a:r>
            <a:r>
              <a:rPr lang="pl-PL" sz="1050" baseline="30000" dirty="0">
                <a:effectLst/>
                <a:latin typeface="+mj-lt"/>
                <a:ea typeface="Times New Roman" panose="02020603050405020304" pitchFamily="18" charset="0"/>
                <a:cs typeface="Times New Roman" panose="02020603050405020304" pitchFamily="18" charset="0"/>
              </a:rPr>
              <a:t>2</a:t>
            </a:r>
            <a:r>
              <a:rPr lang="pl-PL" sz="1050" dirty="0">
                <a:effectLst/>
                <a:latin typeface="+mj-lt"/>
                <a:ea typeface="Times New Roman" panose="02020603050405020304" pitchFamily="18" charset="0"/>
                <a:cs typeface="Times New Roman" panose="02020603050405020304" pitchFamily="18" charset="0"/>
              </a:rPr>
              <a:t>, K. </a:t>
            </a:r>
            <a:r>
              <a:rPr lang="en-US" sz="1050" dirty="0">
                <a:effectLst/>
                <a:latin typeface="+mj-lt"/>
                <a:ea typeface="Times New Roman" panose="02020603050405020304" pitchFamily="18" charset="0"/>
                <a:cs typeface="Times New Roman" panose="02020603050405020304" pitchFamily="18" charset="0"/>
              </a:rPr>
              <a:t>Meyer</a:t>
            </a:r>
            <a:r>
              <a:rPr lang="pl-PL" sz="1050" baseline="30000" dirty="0">
                <a:effectLst/>
                <a:latin typeface="+mj-lt"/>
                <a:ea typeface="Times New Roman" panose="02020603050405020304" pitchFamily="18" charset="0"/>
                <a:cs typeface="Times New Roman" panose="02020603050405020304" pitchFamily="18" charset="0"/>
              </a:rPr>
              <a:t>3</a:t>
            </a:r>
            <a:r>
              <a:rPr lang="en-US" sz="1050" dirty="0">
                <a:effectLst/>
                <a:latin typeface="+mj-lt"/>
                <a:ea typeface="Times New Roman" panose="02020603050405020304" pitchFamily="18" charset="0"/>
                <a:cs typeface="Times New Roman" panose="02020603050405020304" pitchFamily="18" charset="0"/>
              </a:rPr>
              <a:t>, D. J. </a:t>
            </a:r>
            <a:r>
              <a:rPr lang="en-US" sz="1050" dirty="0" err="1">
                <a:effectLst/>
                <a:latin typeface="+mj-lt"/>
                <a:ea typeface="Times New Roman" panose="02020603050405020304" pitchFamily="18" charset="0"/>
                <a:cs typeface="Times New Roman" panose="02020603050405020304" pitchFamily="18" charset="0"/>
              </a:rPr>
              <a:t>Mindiola</a:t>
            </a:r>
            <a:r>
              <a:rPr lang="pl-PL" sz="1050" baseline="30000" dirty="0">
                <a:effectLst/>
                <a:latin typeface="+mj-lt"/>
                <a:ea typeface="Times New Roman" panose="02020603050405020304" pitchFamily="18" charset="0"/>
                <a:cs typeface="Times New Roman" panose="02020603050405020304" pitchFamily="18" charset="0"/>
              </a:rPr>
              <a:t>1</a:t>
            </a:r>
          </a:p>
          <a:p>
            <a:pPr>
              <a:spcBef>
                <a:spcPts val="0"/>
              </a:spcBef>
            </a:pPr>
            <a:r>
              <a:rPr lang="pl-PL" sz="1050" b="1" dirty="0">
                <a:solidFill>
                  <a:srgbClr val="0033CC"/>
                </a:solidFill>
                <a:latin typeface="+mj-lt"/>
                <a:cs typeface="Times New Roman" panose="02020603050405020304" pitchFamily="18" charset="0"/>
              </a:rPr>
              <a:t>1. </a:t>
            </a:r>
            <a:r>
              <a:rPr lang="en-US" sz="1050" b="1" dirty="0">
                <a:solidFill>
                  <a:srgbClr val="0033CC"/>
                </a:solidFill>
              </a:rPr>
              <a:t>U</a:t>
            </a:r>
            <a:r>
              <a:rPr lang="pl-PL" sz="1050" b="1" dirty="0">
                <a:solidFill>
                  <a:srgbClr val="0033CC"/>
                </a:solidFill>
              </a:rPr>
              <a:t>. Pennsylvania</a:t>
            </a:r>
            <a:r>
              <a:rPr lang="en-US" sz="1050" b="1" dirty="0">
                <a:solidFill>
                  <a:srgbClr val="0033CC"/>
                </a:solidFill>
              </a:rPr>
              <a:t>; </a:t>
            </a:r>
            <a:r>
              <a:rPr lang="pl-PL" sz="1050" b="1" dirty="0">
                <a:solidFill>
                  <a:srgbClr val="0033CC"/>
                </a:solidFill>
              </a:rPr>
              <a:t>2</a:t>
            </a:r>
            <a:r>
              <a:rPr lang="en-US" sz="1050" b="1" dirty="0">
                <a:solidFill>
                  <a:srgbClr val="0033CC"/>
                </a:solidFill>
              </a:rPr>
              <a:t>. </a:t>
            </a:r>
            <a:r>
              <a:rPr lang="pl-PL" sz="1050" b="1" dirty="0">
                <a:solidFill>
                  <a:srgbClr val="0033CC"/>
                </a:solidFill>
              </a:rPr>
              <a:t>U. Texas El Paso; 3. U. Erlangen-Nuremberg, Germany</a:t>
            </a:r>
            <a:r>
              <a:rPr lang="en-US" sz="1050" b="1" dirty="0">
                <a:solidFill>
                  <a:srgbClr val="0033CC"/>
                </a:solidFill>
              </a:rPr>
              <a:t>; </a:t>
            </a:r>
            <a:r>
              <a:rPr lang="pl-PL" sz="1050" b="1" dirty="0">
                <a:solidFill>
                  <a:srgbClr val="0033CC"/>
                </a:solidFill>
              </a:rPr>
              <a:t>4</a:t>
            </a:r>
            <a:r>
              <a:rPr lang="en-US" sz="1050" b="1" dirty="0">
                <a:solidFill>
                  <a:srgbClr val="0033CC"/>
                </a:solidFill>
              </a:rPr>
              <a:t>. </a:t>
            </a:r>
            <a:r>
              <a:rPr lang="pl-PL" sz="1050" b="1" dirty="0">
                <a:solidFill>
                  <a:srgbClr val="0033CC"/>
                </a:solidFill>
              </a:rPr>
              <a:t>Indiana </a:t>
            </a:r>
            <a:r>
              <a:rPr lang="en-US" sz="1050" b="1" dirty="0">
                <a:solidFill>
                  <a:srgbClr val="0033CC"/>
                </a:solidFill>
              </a:rPr>
              <a:t>U</a:t>
            </a:r>
            <a:r>
              <a:rPr lang="pl-PL" sz="1050" b="1" dirty="0">
                <a:solidFill>
                  <a:srgbClr val="0033CC"/>
                </a:solidFill>
              </a:rPr>
              <a:t>.</a:t>
            </a:r>
            <a:r>
              <a:rPr lang="en-US" sz="1050" b="1" dirty="0">
                <a:solidFill>
                  <a:srgbClr val="0033CC"/>
                </a:solidFill>
              </a:rPr>
              <a:t>;</a:t>
            </a:r>
            <a:r>
              <a:rPr lang="pl-PL" sz="1050" b="1" dirty="0">
                <a:solidFill>
                  <a:srgbClr val="0033CC"/>
                </a:solidFill>
              </a:rPr>
              <a:t> 5. U. Oxford, UK; 6. NHMFL; 7. Roosevelt U. </a:t>
            </a:r>
            <a:endParaRPr lang="en-US" sz="1050" b="1" dirty="0">
              <a:solidFill>
                <a:srgbClr val="0033CC"/>
              </a:solidFill>
            </a:endParaRPr>
          </a:p>
          <a:p>
            <a:pPr>
              <a:spcBef>
                <a:spcPts val="0"/>
              </a:spcBef>
            </a:pPr>
            <a:r>
              <a:rPr lang="en-US" sz="600" b="1" dirty="0">
                <a:solidFill>
                  <a:srgbClr val="0033CC"/>
                </a:solidFill>
              </a:rPr>
              <a:t> </a:t>
            </a:r>
          </a:p>
          <a:p>
            <a:pPr>
              <a:spcBef>
                <a:spcPts val="0"/>
              </a:spcBef>
            </a:pPr>
            <a:r>
              <a:rPr lang="en-US" sz="1050" b="1" dirty="0"/>
              <a:t>Funding Grants:</a:t>
            </a:r>
            <a:r>
              <a:rPr lang="en-US" sz="1050" dirty="0"/>
              <a:t> K. M. </a:t>
            </a:r>
            <a:r>
              <a:rPr lang="en-US" sz="1050" dirty="0">
                <a:latin typeface="+mn-lt"/>
              </a:rPr>
              <a:t>Amm (NSF DMR-2128556</a:t>
            </a:r>
            <a:r>
              <a:rPr lang="en-US" sz="1050" dirty="0"/>
              <a:t>); </a:t>
            </a:r>
            <a:r>
              <a:rPr lang="en-US" sz="1050" dirty="0">
                <a:effectLst/>
                <a:latin typeface="+mj-lt"/>
                <a:ea typeface="Times New Roman" panose="02020603050405020304" pitchFamily="18" charset="0"/>
                <a:cs typeface="Times New Roman" panose="02020603050405020304" pitchFamily="18" charset="0"/>
              </a:rPr>
              <a:t>D. J. </a:t>
            </a:r>
            <a:r>
              <a:rPr lang="en-US" sz="1050" dirty="0" err="1">
                <a:effectLst/>
                <a:latin typeface="+mj-lt"/>
                <a:ea typeface="Times New Roman" panose="02020603050405020304" pitchFamily="18" charset="0"/>
                <a:cs typeface="Times New Roman" panose="02020603050405020304" pitchFamily="18" charset="0"/>
              </a:rPr>
              <a:t>Mindiola</a:t>
            </a:r>
            <a:r>
              <a:rPr lang="en-US" sz="1050" dirty="0">
                <a:effectLst/>
                <a:latin typeface="+mj-lt"/>
                <a:ea typeface="Times New Roman" panose="02020603050405020304" pitchFamily="18" charset="0"/>
                <a:cs typeface="Times New Roman" panose="02020603050405020304" pitchFamily="18" charset="0"/>
              </a:rPr>
              <a:t> </a:t>
            </a:r>
            <a:r>
              <a:rPr lang="en-US" sz="1050" dirty="0"/>
              <a:t>(DOE </a:t>
            </a:r>
            <a:r>
              <a:rPr lang="en-US" sz="1050" dirty="0">
                <a:effectLst/>
                <a:latin typeface="Helvetica" pitchFamily="2" charset="0"/>
              </a:rPr>
              <a:t>DEFG02-07ER15893</a:t>
            </a:r>
            <a:r>
              <a:rPr lang="en-US" sz="1050" dirty="0"/>
              <a:t>); E. S. Yang (UK EPSRC)</a:t>
            </a:r>
            <a:endParaRPr lang="en-US" sz="1050" b="1" dirty="0">
              <a:solidFill>
                <a:srgbClr val="0033CC"/>
              </a:solidFill>
            </a:endParaRPr>
          </a:p>
        </p:txBody>
      </p:sp>
      <p:sp>
        <p:nvSpPr>
          <p:cNvPr id="18" name="TextBox 17">
            <a:extLst>
              <a:ext uri="{FF2B5EF4-FFF2-40B4-BE49-F238E27FC236}">
                <a16:creationId xmlns:a16="http://schemas.microsoft.com/office/drawing/2014/main" id="{D55F188D-2A4D-EAD8-24E1-43E4574D1262}"/>
              </a:ext>
            </a:extLst>
          </p:cNvPr>
          <p:cNvSpPr txBox="1"/>
          <p:nvPr/>
        </p:nvSpPr>
        <p:spPr>
          <a:xfrm>
            <a:off x="8059888" y="4577789"/>
            <a:ext cx="2390398" cy="369332"/>
          </a:xfrm>
          <a:prstGeom prst="rect">
            <a:avLst/>
          </a:prstGeom>
          <a:noFill/>
        </p:spPr>
        <p:txBody>
          <a:bodyPr wrap="none" rtlCol="0">
            <a:spAutoFit/>
          </a:bodyPr>
          <a:lstStyle/>
          <a:p>
            <a:r>
              <a:rPr lang="en-US" dirty="0"/>
              <a:t>Magnetic Field (tesla)</a:t>
            </a:r>
          </a:p>
        </p:txBody>
      </p:sp>
      <p:sp>
        <p:nvSpPr>
          <p:cNvPr id="19" name="TextBox 18">
            <a:extLst>
              <a:ext uri="{FF2B5EF4-FFF2-40B4-BE49-F238E27FC236}">
                <a16:creationId xmlns:a16="http://schemas.microsoft.com/office/drawing/2014/main" id="{A192F28D-07CA-525B-D232-9921801D40B2}"/>
              </a:ext>
            </a:extLst>
          </p:cNvPr>
          <p:cNvSpPr txBox="1"/>
          <p:nvPr/>
        </p:nvSpPr>
        <p:spPr>
          <a:xfrm rot="16200000">
            <a:off x="4807301" y="2735120"/>
            <a:ext cx="2749471" cy="369332"/>
          </a:xfrm>
          <a:prstGeom prst="rect">
            <a:avLst/>
          </a:prstGeom>
          <a:noFill/>
        </p:spPr>
        <p:txBody>
          <a:bodyPr wrap="none" rtlCol="0">
            <a:spAutoFit/>
          </a:bodyPr>
          <a:lstStyle/>
          <a:p>
            <a:r>
              <a:rPr lang="en-US" dirty="0"/>
              <a:t>EPR Intensity (arb. units)</a:t>
            </a:r>
          </a:p>
        </p:txBody>
      </p:sp>
      <p:sp>
        <p:nvSpPr>
          <p:cNvPr id="21" name="TextBox 20">
            <a:extLst>
              <a:ext uri="{FF2B5EF4-FFF2-40B4-BE49-F238E27FC236}">
                <a16:creationId xmlns:a16="http://schemas.microsoft.com/office/drawing/2014/main" id="{A50BDFDF-BB39-CE76-3D96-F6D9A70BF438}"/>
              </a:ext>
            </a:extLst>
          </p:cNvPr>
          <p:cNvSpPr txBox="1"/>
          <p:nvPr/>
        </p:nvSpPr>
        <p:spPr>
          <a:xfrm>
            <a:off x="5916600" y="4877864"/>
            <a:ext cx="6169940" cy="553998"/>
          </a:xfrm>
          <a:prstGeom prst="rect">
            <a:avLst/>
          </a:prstGeom>
          <a:noFill/>
        </p:spPr>
        <p:txBody>
          <a:bodyPr wrap="square" rtlCol="0">
            <a:spAutoFit/>
          </a:bodyPr>
          <a:lstStyle/>
          <a:p>
            <a:pPr algn="just">
              <a:lnSpc>
                <a:spcPts val="1200"/>
              </a:lnSpc>
            </a:pPr>
            <a:r>
              <a:rPr lang="en-US" sz="1100" b="1" i="1" u="none" strike="noStrike" spc="-20" dirty="0">
                <a:solidFill>
                  <a:srgbClr val="222222"/>
                </a:solidFill>
                <a:effectLst/>
                <a:highlight>
                  <a:srgbClr val="FFFFFF"/>
                </a:highlight>
                <a:latin typeface="+mj-lt"/>
              </a:rPr>
              <a:t>Figure. 1. </a:t>
            </a:r>
            <a:r>
              <a:rPr lang="en-US" sz="1100" i="1" spc="-20" dirty="0">
                <a:solidFill>
                  <a:srgbClr val="222222"/>
                </a:solidFill>
                <a:highlight>
                  <a:srgbClr val="FFFFFF"/>
                </a:highlight>
                <a:latin typeface="+mj-lt"/>
              </a:rPr>
              <a:t>Example high-field EPR spectrum (Exp) spanning a wide magnetic field range (up to 15T) compared to commercial instruments, which are typically limited to below 1.2T. The corresponding simulation (Sim) is also shown, and the feature marked by an asterisk is due to a minor species.</a:t>
            </a:r>
            <a:endParaRPr lang="en-US" sz="1100" i="1" spc="-20" dirty="0">
              <a:latin typeface="+mj-lt"/>
            </a:endParaRPr>
          </a:p>
        </p:txBody>
      </p:sp>
      <p:sp>
        <p:nvSpPr>
          <p:cNvPr id="22" name="TextBox 21">
            <a:extLst>
              <a:ext uri="{FF2B5EF4-FFF2-40B4-BE49-F238E27FC236}">
                <a16:creationId xmlns:a16="http://schemas.microsoft.com/office/drawing/2014/main" id="{25E2840A-BFDF-017C-5538-4E40EF70CC9B}"/>
              </a:ext>
            </a:extLst>
          </p:cNvPr>
          <p:cNvSpPr txBox="1"/>
          <p:nvPr/>
        </p:nvSpPr>
        <p:spPr>
          <a:xfrm>
            <a:off x="10237973" y="2355495"/>
            <a:ext cx="274434" cy="369332"/>
          </a:xfrm>
          <a:prstGeom prst="rect">
            <a:avLst/>
          </a:prstGeom>
          <a:noFill/>
        </p:spPr>
        <p:txBody>
          <a:bodyPr wrap="none" rtlCol="0">
            <a:spAutoFit/>
          </a:bodyPr>
          <a:lstStyle/>
          <a:p>
            <a:r>
              <a:rPr lang="en-US" dirty="0"/>
              <a:t>*</a:t>
            </a:r>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EBE50-9AF2-7CBB-C0D0-9C4AFC9F3DD8}"/>
            </a:ext>
          </a:extLst>
        </p:cNvPr>
        <p:cNvGrpSpPr/>
        <p:nvPr/>
      </p:nvGrpSpPr>
      <p:grpSpPr>
        <a:xfrm>
          <a:off x="0" y="0"/>
          <a:ext cx="0" cy="0"/>
          <a:chOff x="0" y="0"/>
          <a:chExt cx="0" cy="0"/>
        </a:xfrm>
      </p:grpSpPr>
      <p:sp>
        <p:nvSpPr>
          <p:cNvPr id="1027" name="Rectangle 5">
            <a:extLst>
              <a:ext uri="{FF2B5EF4-FFF2-40B4-BE49-F238E27FC236}">
                <a16:creationId xmlns:a16="http://schemas.microsoft.com/office/drawing/2014/main" id="{75E36A9A-9843-1568-4287-FE34FA3D29CE}"/>
              </a:ext>
            </a:extLst>
          </p:cNvPr>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34" name="Rectangle 49">
            <a:extLst>
              <a:ext uri="{FF2B5EF4-FFF2-40B4-BE49-F238E27FC236}">
                <a16:creationId xmlns:a16="http://schemas.microsoft.com/office/drawing/2014/main" id="{B91DC879-6F5D-5303-D347-0ACAFF28FF87}"/>
              </a:ext>
            </a:extLst>
          </p:cNvPr>
          <p:cNvSpPr>
            <a:spLocks noChangeArrowheads="1"/>
          </p:cNvSpPr>
          <p:nvPr/>
        </p:nvSpPr>
        <p:spPr bwMode="auto">
          <a:xfrm>
            <a:off x="5934076" y="1417743"/>
            <a:ext cx="6169940" cy="4015562"/>
          </a:xfrm>
          <a:prstGeom prst="rect">
            <a:avLst/>
          </a:prstGeom>
          <a:noFill/>
          <a:ln w="19050">
            <a:solidFill>
              <a:srgbClr val="0033CC"/>
            </a:solidFill>
            <a:miter lim="800000"/>
            <a:headEnd/>
            <a:tailEnd/>
          </a:ln>
        </p:spPr>
        <p:txBody>
          <a:bodyPr wrap="none" anchor="ctr"/>
          <a:lstStyle/>
          <a:p>
            <a:endParaRPr lang="en-US"/>
          </a:p>
        </p:txBody>
      </p:sp>
      <p:sp>
        <p:nvSpPr>
          <p:cNvPr id="2" name="AutoShape 2">
            <a:extLst>
              <a:ext uri="{FF2B5EF4-FFF2-40B4-BE49-F238E27FC236}">
                <a16:creationId xmlns:a16="http://schemas.microsoft.com/office/drawing/2014/main" id="{3B514069-EEED-75CB-7043-1213B42DCF81}"/>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Line 42">
            <a:extLst>
              <a:ext uri="{FF2B5EF4-FFF2-40B4-BE49-F238E27FC236}">
                <a16:creationId xmlns:a16="http://schemas.microsoft.com/office/drawing/2014/main" id="{47E809CA-FF5A-23E7-63D0-DB4A64EAE88A}"/>
              </a:ext>
            </a:extLst>
          </p:cNvPr>
          <p:cNvSpPr>
            <a:spLocks noChangeShapeType="1"/>
          </p:cNvSpPr>
          <p:nvPr/>
        </p:nvSpPr>
        <p:spPr bwMode="auto">
          <a:xfrm>
            <a:off x="0" y="1309209"/>
            <a:ext cx="12192000" cy="28082"/>
          </a:xfrm>
          <a:prstGeom prst="line">
            <a:avLst/>
          </a:prstGeom>
          <a:noFill/>
          <a:ln w="44450" cmpd="sng">
            <a:solidFill>
              <a:srgbClr val="4F4184"/>
            </a:solidFill>
            <a:round/>
            <a:headEnd/>
            <a:tailEnd/>
          </a:ln>
        </p:spPr>
        <p:txBody>
          <a:bodyPr/>
          <a:lstStyle/>
          <a:p>
            <a:endParaRPr lang="en-US" dirty="0"/>
          </a:p>
        </p:txBody>
      </p:sp>
      <p:pic>
        <p:nvPicPr>
          <p:cNvPr id="4" name="Picture 3" descr="NSF logo.jpg">
            <a:extLst>
              <a:ext uri="{FF2B5EF4-FFF2-40B4-BE49-F238E27FC236}">
                <a16:creationId xmlns:a16="http://schemas.microsoft.com/office/drawing/2014/main" id="{56E8C690-73E4-59C0-F27C-0F1419C541E0}"/>
              </a:ext>
            </a:extLst>
          </p:cNvPr>
          <p:cNvPicPr>
            <a:picLocks noChangeAspect="1"/>
          </p:cNvPicPr>
          <p:nvPr/>
        </p:nvPicPr>
        <p:blipFill>
          <a:blip r:embed="rId3" cstate="print"/>
          <a:stretch>
            <a:fillRect/>
          </a:stretch>
        </p:blipFill>
        <p:spPr>
          <a:xfrm>
            <a:off x="10099268" y="78134"/>
            <a:ext cx="1017188" cy="1023315"/>
          </a:xfrm>
          <a:prstGeom prst="rect">
            <a:avLst/>
          </a:prstGeom>
        </p:spPr>
      </p:pic>
      <p:sp>
        <p:nvSpPr>
          <p:cNvPr id="5" name="Text Box 62">
            <a:extLst>
              <a:ext uri="{FF2B5EF4-FFF2-40B4-BE49-F238E27FC236}">
                <a16:creationId xmlns:a16="http://schemas.microsoft.com/office/drawing/2014/main" id="{F8EA96FD-0E59-81E6-25D4-2E1EFF73B5D1}"/>
              </a:ext>
            </a:extLst>
          </p:cNvPr>
          <p:cNvSpPr txBox="1">
            <a:spLocks noChangeArrowheads="1"/>
          </p:cNvSpPr>
          <p:nvPr/>
        </p:nvSpPr>
        <p:spPr bwMode="auto">
          <a:xfrm>
            <a:off x="7975" y="74994"/>
            <a:ext cx="10442311" cy="1231106"/>
          </a:xfrm>
          <a:prstGeom prst="rect">
            <a:avLst/>
          </a:prstGeom>
          <a:noFill/>
          <a:ln w="9525">
            <a:noFill/>
            <a:miter lim="800000"/>
            <a:headEnd/>
            <a:tailEnd/>
          </a:ln>
        </p:spPr>
        <p:txBody>
          <a:bodyPr wrap="square">
            <a:spAutoFit/>
          </a:bodyPr>
          <a:lstStyle/>
          <a:p>
            <a:pPr>
              <a:spcBef>
                <a:spcPts val="0"/>
              </a:spcBef>
            </a:pPr>
            <a:r>
              <a:rPr lang="en-US" sz="2000" b="1" spc="-50" dirty="0"/>
              <a:t>High-Field EPR Reveals </a:t>
            </a:r>
            <a:r>
              <a:rPr lang="en-US" sz="2000" b="1" dirty="0"/>
              <a:t>Differences in Titanium-Based Catalysts' Electronic Structure</a:t>
            </a:r>
            <a:endParaRPr lang="en-US" sz="2000" b="1" spc="-50" dirty="0"/>
          </a:p>
          <a:p>
            <a:pPr>
              <a:spcBef>
                <a:spcPts val="0"/>
              </a:spcBef>
            </a:pPr>
            <a:endParaRPr lang="en-US" sz="600" dirty="0"/>
          </a:p>
          <a:p>
            <a:pPr>
              <a:spcBef>
                <a:spcPts val="0"/>
              </a:spcBef>
            </a:pPr>
            <a:r>
              <a:rPr lang="en-US" sz="1050" dirty="0">
                <a:effectLst/>
                <a:latin typeface="+mj-lt"/>
                <a:ea typeface="Times New Roman" panose="02020603050405020304" pitchFamily="18" charset="0"/>
                <a:cs typeface="Times New Roman" panose="02020603050405020304" pitchFamily="18" charset="0"/>
              </a:rPr>
              <a:t>M. </a:t>
            </a:r>
            <a:r>
              <a:rPr lang="en-US" sz="1050" dirty="0" err="1">
                <a:effectLst/>
                <a:latin typeface="+mj-lt"/>
                <a:ea typeface="Times New Roman" panose="02020603050405020304" pitchFamily="18" charset="0"/>
                <a:cs typeface="Times New Roman" panose="02020603050405020304" pitchFamily="18" charset="0"/>
              </a:rPr>
              <a:t>Bhunia</a:t>
            </a:r>
            <a:r>
              <a:rPr lang="pl-PL" sz="1050" baseline="30000" dirty="0">
                <a:effectLst/>
                <a:latin typeface="+mj-lt"/>
                <a:ea typeface="Times New Roman" panose="02020603050405020304" pitchFamily="18" charset="0"/>
                <a:cs typeface="Times New Roman" panose="02020603050405020304" pitchFamily="18" charset="0"/>
              </a:rPr>
              <a:t>1</a:t>
            </a:r>
            <a:r>
              <a:rPr lang="en-US" sz="1050" dirty="0">
                <a:effectLst/>
                <a:latin typeface="+mj-lt"/>
                <a:ea typeface="Times New Roman" panose="02020603050405020304" pitchFamily="18" charset="0"/>
                <a:cs typeface="Times New Roman" panose="02020603050405020304" pitchFamily="18" charset="0"/>
              </a:rPr>
              <a:t>, J. S. Mohar</a:t>
            </a:r>
            <a:r>
              <a:rPr lang="pl-PL" sz="1050" baseline="30000" dirty="0">
                <a:effectLst/>
                <a:latin typeface="+mj-lt"/>
                <a:ea typeface="Times New Roman" panose="02020603050405020304" pitchFamily="18" charset="0"/>
                <a:cs typeface="Times New Roman" panose="02020603050405020304" pitchFamily="18" charset="0"/>
              </a:rPr>
              <a:t>1</a:t>
            </a:r>
            <a:r>
              <a:rPr lang="en-US" sz="1050" dirty="0">
                <a:effectLst/>
                <a:latin typeface="+mj-lt"/>
                <a:ea typeface="Times New Roman" panose="02020603050405020304" pitchFamily="18" charset="0"/>
                <a:cs typeface="Times New Roman" panose="02020603050405020304" pitchFamily="18" charset="0"/>
              </a:rPr>
              <a:t>, C. Sandoval-Pauker</a:t>
            </a:r>
            <a:r>
              <a:rPr lang="pl-PL" sz="1050" baseline="30000" dirty="0">
                <a:effectLst/>
                <a:latin typeface="+mj-lt"/>
                <a:ea typeface="Times New Roman" panose="02020603050405020304" pitchFamily="18" charset="0"/>
                <a:cs typeface="Times New Roman" panose="02020603050405020304" pitchFamily="18" charset="0"/>
              </a:rPr>
              <a:t>2</a:t>
            </a:r>
            <a:r>
              <a:rPr lang="en-US" sz="1050" dirty="0">
                <a:effectLst/>
                <a:latin typeface="+mj-lt"/>
                <a:ea typeface="Times New Roman" panose="02020603050405020304" pitchFamily="18" charset="0"/>
                <a:cs typeface="Times New Roman" panose="02020603050405020304" pitchFamily="18" charset="0"/>
              </a:rPr>
              <a:t>, D. </a:t>
            </a:r>
            <a:r>
              <a:rPr lang="en-US" sz="1050" dirty="0" err="1">
                <a:effectLst/>
                <a:latin typeface="+mj-lt"/>
                <a:ea typeface="Times New Roman" panose="02020603050405020304" pitchFamily="18" charset="0"/>
                <a:cs typeface="Times New Roman" panose="02020603050405020304" pitchFamily="18" charset="0"/>
              </a:rPr>
              <a:t>Fehn</a:t>
            </a:r>
            <a:r>
              <a:rPr lang="pl-PL" sz="1050" baseline="30000" dirty="0">
                <a:effectLst/>
                <a:latin typeface="+mj-lt"/>
                <a:ea typeface="Times New Roman" panose="02020603050405020304" pitchFamily="18" charset="0"/>
                <a:cs typeface="Times New Roman" panose="02020603050405020304" pitchFamily="18" charset="0"/>
              </a:rPr>
              <a:t>3</a:t>
            </a:r>
            <a:r>
              <a:rPr lang="en-US" sz="1050" dirty="0">
                <a:effectLst/>
                <a:latin typeface="+mj-lt"/>
                <a:ea typeface="Times New Roman" panose="02020603050405020304" pitchFamily="18" charset="0"/>
                <a:cs typeface="Times New Roman" panose="02020603050405020304" pitchFamily="18" charset="0"/>
              </a:rPr>
              <a:t>, L. N. </a:t>
            </a:r>
            <a:r>
              <a:rPr lang="pl-PL" sz="1050" dirty="0">
                <a:effectLst/>
                <a:latin typeface="+mj-lt"/>
                <a:ea typeface="Times New Roman" panose="02020603050405020304" pitchFamily="18" charset="0"/>
                <a:cs typeface="Times New Roman" panose="02020603050405020304" pitchFamily="18" charset="0"/>
              </a:rPr>
              <a:t>Grant</a:t>
            </a:r>
            <a:r>
              <a:rPr lang="pl-PL" sz="1050" baseline="30000" dirty="0">
                <a:effectLst/>
                <a:latin typeface="+mj-lt"/>
                <a:ea typeface="Times New Roman" panose="02020603050405020304" pitchFamily="18" charset="0"/>
                <a:cs typeface="Times New Roman" panose="02020603050405020304" pitchFamily="18" charset="0"/>
              </a:rPr>
              <a:t>1</a:t>
            </a:r>
            <a:r>
              <a:rPr lang="pl-PL" sz="1050" dirty="0">
                <a:effectLst/>
                <a:latin typeface="+mj-lt"/>
                <a:ea typeface="Times New Roman" panose="02020603050405020304" pitchFamily="18" charset="0"/>
                <a:cs typeface="Times New Roman" panose="02020603050405020304" pitchFamily="18" charset="0"/>
              </a:rPr>
              <a:t>, M. R. </a:t>
            </a:r>
            <a:r>
              <a:rPr lang="en-US" sz="1050" dirty="0">
                <a:effectLst/>
                <a:latin typeface="+mj-lt"/>
                <a:ea typeface="Times New Roman" panose="02020603050405020304" pitchFamily="18" charset="0"/>
                <a:cs typeface="Times New Roman" panose="02020603050405020304" pitchFamily="18" charset="0"/>
              </a:rPr>
              <a:t>Gau</a:t>
            </a:r>
            <a:r>
              <a:rPr lang="pl-PL" sz="1050" baseline="30000" dirty="0">
                <a:effectLst/>
                <a:latin typeface="+mj-lt"/>
                <a:ea typeface="Times New Roman" panose="02020603050405020304" pitchFamily="18" charset="0"/>
                <a:cs typeface="Times New Roman" panose="02020603050405020304" pitchFamily="18" charset="0"/>
              </a:rPr>
              <a:t>1</a:t>
            </a:r>
            <a:r>
              <a:rPr lang="en-US" sz="1050" dirty="0">
                <a:effectLst/>
                <a:latin typeface="+mj-lt"/>
                <a:ea typeface="Times New Roman" panose="02020603050405020304" pitchFamily="18" charset="0"/>
                <a:cs typeface="Times New Roman" panose="02020603050405020304" pitchFamily="18" charset="0"/>
              </a:rPr>
              <a:t>, S. </a:t>
            </a:r>
            <a:r>
              <a:rPr lang="pl-PL" sz="1050" dirty="0">
                <a:effectLst/>
                <a:latin typeface="+mj-lt"/>
                <a:ea typeface="Times New Roman" panose="02020603050405020304" pitchFamily="18" charset="0"/>
                <a:cs typeface="Times New Roman" panose="02020603050405020304" pitchFamily="18" charset="0"/>
              </a:rPr>
              <a:t>Senthil</a:t>
            </a:r>
            <a:r>
              <a:rPr lang="pl-PL" sz="1050" baseline="30000" dirty="0">
                <a:effectLst/>
                <a:latin typeface="+mj-lt"/>
                <a:ea typeface="Times New Roman" panose="02020603050405020304" pitchFamily="18" charset="0"/>
                <a:cs typeface="Times New Roman" panose="02020603050405020304" pitchFamily="18" charset="0"/>
              </a:rPr>
              <a:t>1</a:t>
            </a:r>
            <a:r>
              <a:rPr lang="pl-PL" sz="1050" dirty="0">
                <a:effectLst/>
                <a:latin typeface="+mj-lt"/>
                <a:ea typeface="Times New Roman" panose="02020603050405020304" pitchFamily="18" charset="0"/>
                <a:cs typeface="Times New Roman" panose="02020603050405020304" pitchFamily="18" charset="0"/>
              </a:rPr>
              <a:t>, J. </a:t>
            </a:r>
            <a:r>
              <a:rPr lang="en-US" sz="1050" dirty="0">
                <a:effectLst/>
                <a:latin typeface="+mj-lt"/>
                <a:ea typeface="Times New Roman" panose="02020603050405020304" pitchFamily="18" charset="0"/>
                <a:cs typeface="Times New Roman" panose="02020603050405020304" pitchFamily="18" charset="0"/>
              </a:rPr>
              <a:t>Goicoechea</a:t>
            </a:r>
            <a:r>
              <a:rPr lang="pl-PL" sz="1050" baseline="30000" dirty="0">
                <a:effectLst/>
                <a:latin typeface="+mj-lt"/>
                <a:ea typeface="Times New Roman" panose="02020603050405020304" pitchFamily="18" charset="0"/>
                <a:cs typeface="Times New Roman" panose="02020603050405020304" pitchFamily="18" charset="0"/>
              </a:rPr>
              <a:t>4</a:t>
            </a:r>
            <a:r>
              <a:rPr lang="en-US" sz="1050" dirty="0">
                <a:effectLst/>
                <a:latin typeface="+mj-lt"/>
                <a:ea typeface="Times New Roman" panose="02020603050405020304" pitchFamily="18" charset="0"/>
                <a:cs typeface="Times New Roman" panose="02020603050405020304" pitchFamily="18" charset="0"/>
              </a:rPr>
              <a:t>, E. S. Yang</a:t>
            </a:r>
            <a:r>
              <a:rPr lang="pl-PL" sz="1050" baseline="30000" dirty="0">
                <a:effectLst/>
                <a:latin typeface="+mj-lt"/>
                <a:ea typeface="Times New Roman" panose="02020603050405020304" pitchFamily="18" charset="0"/>
                <a:cs typeface="Times New Roman" panose="02020603050405020304" pitchFamily="18" charset="0"/>
              </a:rPr>
              <a:t>5</a:t>
            </a:r>
            <a:r>
              <a:rPr lang="en-US" sz="1050" dirty="0">
                <a:effectLst/>
                <a:latin typeface="+mj-lt"/>
                <a:ea typeface="Times New Roman" panose="02020603050405020304" pitchFamily="18" charset="0"/>
                <a:cs typeface="Times New Roman" panose="02020603050405020304" pitchFamily="18" charset="0"/>
              </a:rPr>
              <a:t>, A. </a:t>
            </a:r>
            <a:r>
              <a:rPr lang="en-US" sz="1050" dirty="0" err="1">
                <a:effectLst/>
                <a:latin typeface="+mj-lt"/>
                <a:ea typeface="Times New Roman" panose="02020603050405020304" pitchFamily="18" charset="0"/>
                <a:cs typeface="Times New Roman" panose="02020603050405020304" pitchFamily="18" charset="0"/>
              </a:rPr>
              <a:t>Ozarowski</a:t>
            </a:r>
            <a:r>
              <a:rPr lang="pl-PL" sz="1050" baseline="30000" dirty="0">
                <a:effectLst/>
                <a:latin typeface="+mj-lt"/>
                <a:ea typeface="Times New Roman" panose="02020603050405020304" pitchFamily="18" charset="0"/>
                <a:cs typeface="Times New Roman" panose="02020603050405020304" pitchFamily="18" charset="0"/>
              </a:rPr>
              <a:t>6</a:t>
            </a:r>
            <a:r>
              <a:rPr lang="pl-PL" sz="1050" dirty="0">
                <a:effectLst/>
                <a:latin typeface="+mj-lt"/>
                <a:ea typeface="Times New Roman" panose="02020603050405020304" pitchFamily="18" charset="0"/>
                <a:cs typeface="Times New Roman" panose="02020603050405020304" pitchFamily="18" charset="0"/>
              </a:rPr>
              <a:t>, J. </a:t>
            </a:r>
            <a:r>
              <a:rPr lang="en-US" sz="1050" dirty="0" err="1">
                <a:effectLst/>
                <a:latin typeface="+mj-lt"/>
                <a:ea typeface="Times New Roman" panose="02020603050405020304" pitchFamily="18" charset="0"/>
                <a:cs typeface="Times New Roman" panose="02020603050405020304" pitchFamily="18" charset="0"/>
              </a:rPr>
              <a:t>Krzystek</a:t>
            </a:r>
            <a:r>
              <a:rPr lang="pl-PL" sz="1050" baseline="30000" dirty="0">
                <a:effectLst/>
                <a:latin typeface="+mj-lt"/>
                <a:ea typeface="Times New Roman" panose="02020603050405020304" pitchFamily="18" charset="0"/>
                <a:cs typeface="Times New Roman" panose="02020603050405020304" pitchFamily="18" charset="0"/>
              </a:rPr>
              <a:t>6</a:t>
            </a:r>
            <a:r>
              <a:rPr lang="en-US" sz="1050" dirty="0">
                <a:effectLst/>
                <a:latin typeface="+mj-lt"/>
                <a:ea typeface="Times New Roman" panose="02020603050405020304" pitchFamily="18" charset="0"/>
                <a:cs typeface="Times New Roman" panose="02020603050405020304" pitchFamily="18" charset="0"/>
              </a:rPr>
              <a:t>, J. </a:t>
            </a:r>
            <a:r>
              <a:rPr lang="en-US" sz="1050" dirty="0" err="1">
                <a:effectLst/>
                <a:latin typeface="+mj-lt"/>
                <a:ea typeface="Times New Roman" panose="02020603050405020304" pitchFamily="18" charset="0"/>
                <a:cs typeface="Times New Roman" panose="02020603050405020304" pitchFamily="18" charset="0"/>
              </a:rPr>
              <a:t>Telser</a:t>
            </a:r>
            <a:r>
              <a:rPr lang="pl-PL" sz="1050" baseline="30000" dirty="0">
                <a:latin typeface="+mj-lt"/>
                <a:ea typeface="Times New Roman" panose="02020603050405020304" pitchFamily="18" charset="0"/>
                <a:cs typeface="Times New Roman" panose="02020603050405020304" pitchFamily="18" charset="0"/>
              </a:rPr>
              <a:t>7</a:t>
            </a:r>
            <a:r>
              <a:rPr lang="en-US" sz="1050" dirty="0">
                <a:effectLst/>
                <a:latin typeface="+mj-lt"/>
                <a:ea typeface="Times New Roman" panose="02020603050405020304" pitchFamily="18" charset="0"/>
                <a:cs typeface="Times New Roman" panose="02020603050405020304" pitchFamily="18" charset="0"/>
              </a:rPr>
              <a:t>,               B. </a:t>
            </a:r>
            <a:r>
              <a:rPr lang="pl-PL" sz="1050" dirty="0">
                <a:effectLst/>
                <a:latin typeface="+mj-lt"/>
                <a:ea typeface="Times New Roman" panose="02020603050405020304" pitchFamily="18" charset="0"/>
                <a:cs typeface="Times New Roman" panose="02020603050405020304" pitchFamily="18" charset="0"/>
              </a:rPr>
              <a:t>Pinter</a:t>
            </a:r>
            <a:r>
              <a:rPr lang="pl-PL" sz="1050" baseline="30000" dirty="0">
                <a:effectLst/>
                <a:latin typeface="+mj-lt"/>
                <a:ea typeface="Times New Roman" panose="02020603050405020304" pitchFamily="18" charset="0"/>
                <a:cs typeface="Times New Roman" panose="02020603050405020304" pitchFamily="18" charset="0"/>
              </a:rPr>
              <a:t>2</a:t>
            </a:r>
            <a:r>
              <a:rPr lang="pl-PL" sz="1050" dirty="0">
                <a:effectLst/>
                <a:latin typeface="+mj-lt"/>
                <a:ea typeface="Times New Roman" panose="02020603050405020304" pitchFamily="18" charset="0"/>
                <a:cs typeface="Times New Roman" panose="02020603050405020304" pitchFamily="18" charset="0"/>
              </a:rPr>
              <a:t>, K. </a:t>
            </a:r>
            <a:r>
              <a:rPr lang="en-US" sz="1050" dirty="0">
                <a:effectLst/>
                <a:latin typeface="+mj-lt"/>
                <a:ea typeface="Times New Roman" panose="02020603050405020304" pitchFamily="18" charset="0"/>
                <a:cs typeface="Times New Roman" panose="02020603050405020304" pitchFamily="18" charset="0"/>
              </a:rPr>
              <a:t>Meyer</a:t>
            </a:r>
            <a:r>
              <a:rPr lang="pl-PL" sz="1050" baseline="30000" dirty="0">
                <a:effectLst/>
                <a:latin typeface="+mj-lt"/>
                <a:ea typeface="Times New Roman" panose="02020603050405020304" pitchFamily="18" charset="0"/>
                <a:cs typeface="Times New Roman" panose="02020603050405020304" pitchFamily="18" charset="0"/>
              </a:rPr>
              <a:t>3</a:t>
            </a:r>
            <a:r>
              <a:rPr lang="en-US" sz="1050" dirty="0">
                <a:effectLst/>
                <a:latin typeface="+mj-lt"/>
                <a:ea typeface="Times New Roman" panose="02020603050405020304" pitchFamily="18" charset="0"/>
                <a:cs typeface="Times New Roman" panose="02020603050405020304" pitchFamily="18" charset="0"/>
              </a:rPr>
              <a:t>, D. J. </a:t>
            </a:r>
            <a:r>
              <a:rPr lang="en-US" sz="1050" dirty="0" err="1">
                <a:effectLst/>
                <a:latin typeface="+mj-lt"/>
                <a:ea typeface="Times New Roman" panose="02020603050405020304" pitchFamily="18" charset="0"/>
                <a:cs typeface="Times New Roman" panose="02020603050405020304" pitchFamily="18" charset="0"/>
              </a:rPr>
              <a:t>Mindiola</a:t>
            </a:r>
            <a:r>
              <a:rPr lang="pl-PL" sz="1050" baseline="30000" dirty="0">
                <a:effectLst/>
                <a:latin typeface="+mj-lt"/>
                <a:ea typeface="Times New Roman" panose="02020603050405020304" pitchFamily="18" charset="0"/>
                <a:cs typeface="Times New Roman" panose="02020603050405020304" pitchFamily="18" charset="0"/>
              </a:rPr>
              <a:t>1</a:t>
            </a:r>
          </a:p>
          <a:p>
            <a:pPr>
              <a:spcBef>
                <a:spcPts val="0"/>
              </a:spcBef>
            </a:pPr>
            <a:r>
              <a:rPr lang="pl-PL" sz="1050" b="1" dirty="0">
                <a:solidFill>
                  <a:srgbClr val="0033CC"/>
                </a:solidFill>
                <a:latin typeface="+mj-lt"/>
                <a:cs typeface="Times New Roman" panose="02020603050405020304" pitchFamily="18" charset="0"/>
              </a:rPr>
              <a:t>1. </a:t>
            </a:r>
            <a:r>
              <a:rPr lang="en-US" sz="1050" b="1" dirty="0">
                <a:solidFill>
                  <a:srgbClr val="0033CC"/>
                </a:solidFill>
              </a:rPr>
              <a:t>U</a:t>
            </a:r>
            <a:r>
              <a:rPr lang="pl-PL" sz="1050" b="1" dirty="0">
                <a:solidFill>
                  <a:srgbClr val="0033CC"/>
                </a:solidFill>
              </a:rPr>
              <a:t>. Pennsylvania</a:t>
            </a:r>
            <a:r>
              <a:rPr lang="en-US" sz="1050" b="1" dirty="0">
                <a:solidFill>
                  <a:srgbClr val="0033CC"/>
                </a:solidFill>
              </a:rPr>
              <a:t>; </a:t>
            </a:r>
            <a:r>
              <a:rPr lang="pl-PL" sz="1050" b="1" dirty="0">
                <a:solidFill>
                  <a:srgbClr val="0033CC"/>
                </a:solidFill>
              </a:rPr>
              <a:t>2</a:t>
            </a:r>
            <a:r>
              <a:rPr lang="en-US" sz="1050" b="1" dirty="0">
                <a:solidFill>
                  <a:srgbClr val="0033CC"/>
                </a:solidFill>
              </a:rPr>
              <a:t>. </a:t>
            </a:r>
            <a:r>
              <a:rPr lang="pl-PL" sz="1050" b="1" dirty="0">
                <a:solidFill>
                  <a:srgbClr val="0033CC"/>
                </a:solidFill>
              </a:rPr>
              <a:t>U. Texas El Paso; 3. U. Erlangen-Nuremberg, Germany</a:t>
            </a:r>
            <a:r>
              <a:rPr lang="en-US" sz="1050" b="1" dirty="0">
                <a:solidFill>
                  <a:srgbClr val="0033CC"/>
                </a:solidFill>
              </a:rPr>
              <a:t>; </a:t>
            </a:r>
            <a:r>
              <a:rPr lang="pl-PL" sz="1050" b="1" dirty="0">
                <a:solidFill>
                  <a:srgbClr val="0033CC"/>
                </a:solidFill>
              </a:rPr>
              <a:t>4</a:t>
            </a:r>
            <a:r>
              <a:rPr lang="en-US" sz="1050" b="1" dirty="0">
                <a:solidFill>
                  <a:srgbClr val="0033CC"/>
                </a:solidFill>
              </a:rPr>
              <a:t>. </a:t>
            </a:r>
            <a:r>
              <a:rPr lang="pl-PL" sz="1050" b="1" dirty="0">
                <a:solidFill>
                  <a:srgbClr val="0033CC"/>
                </a:solidFill>
              </a:rPr>
              <a:t>Indiana </a:t>
            </a:r>
            <a:r>
              <a:rPr lang="en-US" sz="1050" b="1" dirty="0">
                <a:solidFill>
                  <a:srgbClr val="0033CC"/>
                </a:solidFill>
              </a:rPr>
              <a:t>U</a:t>
            </a:r>
            <a:r>
              <a:rPr lang="pl-PL" sz="1050" b="1" dirty="0">
                <a:solidFill>
                  <a:srgbClr val="0033CC"/>
                </a:solidFill>
              </a:rPr>
              <a:t>.</a:t>
            </a:r>
            <a:r>
              <a:rPr lang="en-US" sz="1050" b="1" dirty="0">
                <a:solidFill>
                  <a:srgbClr val="0033CC"/>
                </a:solidFill>
              </a:rPr>
              <a:t>;</a:t>
            </a:r>
            <a:r>
              <a:rPr lang="pl-PL" sz="1050" b="1" dirty="0">
                <a:solidFill>
                  <a:srgbClr val="0033CC"/>
                </a:solidFill>
              </a:rPr>
              <a:t> 5. U. Oxford, UK; 6. NHMFL; 7. Roosevelt U. </a:t>
            </a:r>
            <a:endParaRPr lang="en-US" sz="1050" b="1" dirty="0">
              <a:solidFill>
                <a:srgbClr val="0033CC"/>
              </a:solidFill>
            </a:endParaRPr>
          </a:p>
          <a:p>
            <a:pPr>
              <a:spcBef>
                <a:spcPts val="0"/>
              </a:spcBef>
            </a:pPr>
            <a:r>
              <a:rPr lang="en-US" sz="600" b="1" dirty="0">
                <a:solidFill>
                  <a:srgbClr val="0033CC"/>
                </a:solidFill>
              </a:rPr>
              <a:t> </a:t>
            </a:r>
          </a:p>
          <a:p>
            <a:pPr>
              <a:spcBef>
                <a:spcPts val="0"/>
              </a:spcBef>
            </a:pPr>
            <a:r>
              <a:rPr lang="en-US" sz="1050" b="1" dirty="0"/>
              <a:t>Funding Grants:</a:t>
            </a:r>
            <a:r>
              <a:rPr lang="en-US" sz="1050" dirty="0"/>
              <a:t> K. M. </a:t>
            </a:r>
            <a:r>
              <a:rPr lang="en-US" sz="1050" dirty="0">
                <a:latin typeface="+mn-lt"/>
              </a:rPr>
              <a:t>Amm (NSF DMR-2128556</a:t>
            </a:r>
            <a:r>
              <a:rPr lang="en-US" sz="1050" dirty="0"/>
              <a:t>); </a:t>
            </a:r>
            <a:r>
              <a:rPr lang="en-US" sz="1050" dirty="0">
                <a:effectLst/>
                <a:latin typeface="+mj-lt"/>
                <a:ea typeface="Times New Roman" panose="02020603050405020304" pitchFamily="18" charset="0"/>
                <a:cs typeface="Times New Roman" panose="02020603050405020304" pitchFamily="18" charset="0"/>
              </a:rPr>
              <a:t>D. J. </a:t>
            </a:r>
            <a:r>
              <a:rPr lang="en-US" sz="1050" dirty="0" err="1">
                <a:effectLst/>
                <a:latin typeface="+mj-lt"/>
                <a:ea typeface="Times New Roman" panose="02020603050405020304" pitchFamily="18" charset="0"/>
                <a:cs typeface="Times New Roman" panose="02020603050405020304" pitchFamily="18" charset="0"/>
              </a:rPr>
              <a:t>Mindiola</a:t>
            </a:r>
            <a:r>
              <a:rPr lang="en-US" sz="1050" dirty="0">
                <a:effectLst/>
                <a:latin typeface="+mj-lt"/>
                <a:ea typeface="Times New Roman" panose="02020603050405020304" pitchFamily="18" charset="0"/>
                <a:cs typeface="Times New Roman" panose="02020603050405020304" pitchFamily="18" charset="0"/>
              </a:rPr>
              <a:t> </a:t>
            </a:r>
            <a:r>
              <a:rPr lang="en-US" sz="1050" dirty="0"/>
              <a:t>(DOE </a:t>
            </a:r>
            <a:r>
              <a:rPr lang="en-US" sz="1050" dirty="0">
                <a:effectLst/>
                <a:latin typeface="Helvetica" pitchFamily="2" charset="0"/>
              </a:rPr>
              <a:t>DEFG02-07ER15893</a:t>
            </a:r>
            <a:r>
              <a:rPr lang="en-US" sz="1050" dirty="0"/>
              <a:t>); E. S. Yang (UK EPSRC)</a:t>
            </a:r>
            <a:endParaRPr lang="en-US" sz="1050" b="1" dirty="0">
              <a:solidFill>
                <a:srgbClr val="0033CC"/>
              </a:solidFill>
            </a:endParaRPr>
          </a:p>
        </p:txBody>
      </p:sp>
      <p:pic>
        <p:nvPicPr>
          <p:cNvPr id="6" name="Picture 5" descr="JustM_purple.jpg">
            <a:extLst>
              <a:ext uri="{FF2B5EF4-FFF2-40B4-BE49-F238E27FC236}">
                <a16:creationId xmlns:a16="http://schemas.microsoft.com/office/drawing/2014/main" id="{560E0925-1070-D0E4-3980-6CA641D570BF}"/>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7" name="Rectangle 6">
            <a:extLst>
              <a:ext uri="{FF2B5EF4-FFF2-40B4-BE49-F238E27FC236}">
                <a16:creationId xmlns:a16="http://schemas.microsoft.com/office/drawing/2014/main" id="{7CCC3D2E-311B-FEC4-5191-05F8459F1700}"/>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9D08B455-9AEA-4733-EE81-BD62D1AAD28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9" name="Picture 8">
            <a:extLst>
              <a:ext uri="{FF2B5EF4-FFF2-40B4-BE49-F238E27FC236}">
                <a16:creationId xmlns:a16="http://schemas.microsoft.com/office/drawing/2014/main" id="{3A66C8D4-9FDC-F2CF-373B-9E9DAFFD65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15" name="Picture 14">
            <a:extLst>
              <a:ext uri="{FF2B5EF4-FFF2-40B4-BE49-F238E27FC236}">
                <a16:creationId xmlns:a16="http://schemas.microsoft.com/office/drawing/2014/main" id="{C3730633-E7D0-B358-DA46-876DDE026844}"/>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13" name="Text Box 28">
            <a:extLst>
              <a:ext uri="{FF2B5EF4-FFF2-40B4-BE49-F238E27FC236}">
                <a16:creationId xmlns:a16="http://schemas.microsoft.com/office/drawing/2014/main" id="{5A79E1D4-6304-68B5-D13B-0D55D06FC20F}"/>
              </a:ext>
            </a:extLst>
          </p:cNvPr>
          <p:cNvSpPr txBox="1">
            <a:spLocks noChangeArrowheads="1"/>
          </p:cNvSpPr>
          <p:nvPr/>
        </p:nvSpPr>
        <p:spPr bwMode="auto">
          <a:xfrm>
            <a:off x="26887" y="1475845"/>
            <a:ext cx="5846094" cy="3847207"/>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b="0" i="0" u="none" strike="noStrike" dirty="0">
                <a:solidFill>
                  <a:srgbClr val="000000"/>
                </a:solidFill>
                <a:effectLst/>
                <a:latin typeface="Helvetica" pitchFamily="2" charset="0"/>
              </a:rPr>
              <a:t>Researchers performed high-field electron paramagnetic resonance measurements on </a:t>
            </a:r>
            <a:r>
              <a:rPr lang="en-US" sz="1200" dirty="0"/>
              <a:t>titanium-based catalyst molecules </a:t>
            </a:r>
            <a:r>
              <a:rPr lang="en-US" sz="1200" b="0" i="0" u="none" strike="noStrike" dirty="0">
                <a:solidFill>
                  <a:srgbClr val="000000"/>
                </a:solidFill>
                <a:effectLst/>
                <a:latin typeface="Helvetica" pitchFamily="2" charset="0"/>
              </a:rPr>
              <a:t>at the </a:t>
            </a:r>
            <a:r>
              <a:rPr lang="en-US" sz="1200" b="0" i="0" u="none" strike="noStrike" dirty="0" err="1">
                <a:solidFill>
                  <a:srgbClr val="000000"/>
                </a:solidFill>
                <a:effectLst/>
                <a:latin typeface="Helvetica" pitchFamily="2" charset="0"/>
              </a:rPr>
              <a:t>MagLab</a:t>
            </a:r>
            <a:r>
              <a:rPr lang="en-US" sz="1200" b="0" i="0" u="none" strike="noStrike" dirty="0">
                <a:solidFill>
                  <a:srgbClr val="000000"/>
                </a:solidFill>
                <a:effectLst/>
                <a:latin typeface="Helvetica" pitchFamily="2" charset="0"/>
              </a:rPr>
              <a:t> EMR facility and found small, but distinct differences indicating subtle variations in electronic structure. </a:t>
            </a:r>
            <a:r>
              <a:rPr lang="en-US" sz="1200" dirty="0">
                <a:solidFill>
                  <a:srgbClr val="000000"/>
                </a:solidFill>
                <a:latin typeface="Helvetica" pitchFamily="2" charset="0"/>
              </a:rPr>
              <a:t>C</a:t>
            </a:r>
            <a:r>
              <a:rPr lang="en-US" sz="1200" b="0" i="0" u="none" strike="noStrike" dirty="0">
                <a:solidFill>
                  <a:srgbClr val="000000"/>
                </a:solidFill>
                <a:effectLst/>
                <a:latin typeface="Helvetica" pitchFamily="2" charset="0"/>
              </a:rPr>
              <a:t>hanges in electronic structure can relate to effectiveness in producing polymers </a:t>
            </a:r>
            <a:r>
              <a:rPr lang="en-US" sz="1200" dirty="0">
                <a:solidFill>
                  <a:srgbClr val="000000"/>
                </a:solidFill>
                <a:latin typeface="Helvetica" pitchFamily="2" charset="0"/>
              </a:rPr>
              <a:t>like plastics. </a:t>
            </a:r>
            <a:endParaRPr lang="en-US" sz="1200" b="0" i="0" u="none" strike="noStrike" dirty="0">
              <a:solidFill>
                <a:srgbClr val="000000"/>
              </a:solidFill>
              <a:effectLst/>
              <a:latin typeface="Helvetica" pitchFamily="2" charset="0"/>
            </a:endParaRPr>
          </a:p>
          <a:p>
            <a:pPr algn="just"/>
            <a:endParaRPr lang="en-US" sz="800" dirty="0">
              <a:solidFill>
                <a:srgbClr val="000000"/>
              </a:solidFill>
            </a:endParaRPr>
          </a:p>
          <a:p>
            <a:pPr algn="just"/>
            <a:r>
              <a:rPr lang="en-US" sz="1200" b="1" dirty="0">
                <a:solidFill>
                  <a:srgbClr val="000000"/>
                </a:solidFill>
              </a:rPr>
              <a:t>Why is this important? </a:t>
            </a:r>
            <a:r>
              <a:rPr lang="en-US" sz="1200" dirty="0">
                <a:solidFill>
                  <a:srgbClr val="000000"/>
                </a:solidFill>
              </a:rPr>
              <a:t>Titanium is a more abundant transition metal that is less costly than precious metals like palladium (Pd) and platinum (Pt). Titanium-containing molecules are widely used as catalysts for polymers like polyethylene, polycarbonates and other “plastics” and is seen as a </a:t>
            </a:r>
            <a:r>
              <a:rPr lang="en-US" sz="1200" dirty="0"/>
              <a:t>promising material for greener, cheaper, and safer catalysts. Understanding how small changes in the molecular structure may affect catalytic performance will help scientists design better catalysts, boosting efficiency and sustainability.</a:t>
            </a:r>
            <a:endParaRPr lang="en-US" sz="1200" dirty="0">
              <a:solidFill>
                <a:srgbClr val="000000"/>
              </a:solidFill>
            </a:endParaRPr>
          </a:p>
          <a:p>
            <a:pPr algn="just"/>
            <a:endParaRPr lang="en-US" sz="800" dirty="0">
              <a:latin typeface="Arial" charset="0"/>
            </a:endParaRPr>
          </a:p>
          <a:p>
            <a:pPr algn="just"/>
            <a:r>
              <a:rPr lang="en-US" sz="1200" b="1" dirty="0">
                <a:solidFill>
                  <a:srgbClr val="000000"/>
                </a:solidFill>
              </a:rPr>
              <a:t>Why did this research need the </a:t>
            </a:r>
            <a:r>
              <a:rPr lang="en-US" sz="1200" b="1" dirty="0" err="1">
                <a:solidFill>
                  <a:srgbClr val="000000"/>
                </a:solidFill>
              </a:rPr>
              <a:t>MagLab</a:t>
            </a:r>
            <a:r>
              <a:rPr lang="en-US" sz="1200" b="1" dirty="0">
                <a:solidFill>
                  <a:srgbClr val="000000"/>
                </a:solidFill>
              </a:rPr>
              <a:t>?</a:t>
            </a:r>
            <a:r>
              <a:rPr lang="en-US" sz="1200" dirty="0">
                <a:latin typeface="+mn-lt"/>
              </a:rPr>
              <a:t> </a:t>
            </a:r>
            <a:r>
              <a:rPr lang="en-US" sz="1200" dirty="0">
                <a:solidFill>
                  <a:srgbClr val="000000"/>
                </a:solidFill>
              </a:rPr>
              <a:t> Spectroscopic information is essential to understand the electronic structure and functionality of catalysts. Electron paramagnetic resonance (EPR) can provide precise details about the role of unpaired electrons in chemical activity. However, to study transition metals like titanium, very strong magnetic fields like those available at the </a:t>
            </a:r>
            <a:r>
              <a:rPr lang="en-US" sz="1200" dirty="0" err="1">
                <a:solidFill>
                  <a:srgbClr val="000000"/>
                </a:solidFill>
              </a:rPr>
              <a:t>MagLab</a:t>
            </a:r>
            <a:r>
              <a:rPr lang="en-US" sz="1200" dirty="0">
                <a:solidFill>
                  <a:srgbClr val="000000"/>
                </a:solidFill>
              </a:rPr>
              <a:t> are needed because their EPR signals cover a wide range. </a:t>
            </a:r>
            <a:r>
              <a:rPr lang="en-US" sz="1200" dirty="0"/>
              <a:t>The </a:t>
            </a:r>
            <a:r>
              <a:rPr lang="en-US" sz="1200" dirty="0" err="1"/>
              <a:t>MagLab's</a:t>
            </a:r>
            <a:r>
              <a:rPr lang="en-US" sz="1200" dirty="0"/>
              <a:t> powerful instruments make these measurements possible.</a:t>
            </a:r>
          </a:p>
        </p:txBody>
      </p:sp>
      <p:sp>
        <p:nvSpPr>
          <p:cNvPr id="14" name="TextBox 13">
            <a:extLst>
              <a:ext uri="{FF2B5EF4-FFF2-40B4-BE49-F238E27FC236}">
                <a16:creationId xmlns:a16="http://schemas.microsoft.com/office/drawing/2014/main" id="{3387A949-C664-F5EF-9560-B03EAE45BA39}"/>
              </a:ext>
            </a:extLst>
          </p:cNvPr>
          <p:cNvSpPr txBox="1"/>
          <p:nvPr/>
        </p:nvSpPr>
        <p:spPr>
          <a:xfrm>
            <a:off x="5926216" y="1445291"/>
            <a:ext cx="1345318" cy="3939540"/>
          </a:xfrm>
          <a:prstGeom prst="rect">
            <a:avLst/>
          </a:prstGeom>
          <a:noFill/>
        </p:spPr>
        <p:txBody>
          <a:bodyPr wrap="square" rtlCol="0">
            <a:spAutoFit/>
          </a:bodyPr>
          <a:lstStyle/>
          <a:p>
            <a:pPr>
              <a:lnSpc>
                <a:spcPts val="1200"/>
              </a:lnSpc>
            </a:pPr>
            <a:r>
              <a:rPr lang="en-US" sz="1100" b="1" i="1" u="none" strike="noStrike" spc="-20" dirty="0">
                <a:solidFill>
                  <a:srgbClr val="222222"/>
                </a:solidFill>
                <a:effectLst/>
                <a:highlight>
                  <a:srgbClr val="FFFFFF"/>
                </a:highlight>
                <a:latin typeface="+mj-lt"/>
              </a:rPr>
              <a:t>Figure 2. </a:t>
            </a:r>
            <a:r>
              <a:rPr lang="en-US" sz="1100" i="1" spc="-20" dirty="0">
                <a:solidFill>
                  <a:srgbClr val="222222"/>
                </a:solidFill>
                <a:highlight>
                  <a:srgbClr val="FFFFFF"/>
                </a:highlight>
                <a:latin typeface="+mj-lt"/>
              </a:rPr>
              <a:t>The image illustrates the ability of the transition metal, titanium, to switch between oxidation states (</a:t>
            </a:r>
            <a:r>
              <a:rPr lang="en-US" sz="1100" i="1" spc="-20" dirty="0" err="1">
                <a:solidFill>
                  <a:srgbClr val="222222"/>
                </a:solidFill>
                <a:highlight>
                  <a:srgbClr val="FFFFFF"/>
                </a:highlight>
                <a:latin typeface="+mj-lt"/>
              </a:rPr>
              <a:t>Ti</a:t>
            </a:r>
            <a:r>
              <a:rPr lang="en-US" sz="1100" i="1" spc="-20" baseline="30000" dirty="0" err="1">
                <a:solidFill>
                  <a:srgbClr val="222222"/>
                </a:solidFill>
                <a:highlight>
                  <a:srgbClr val="FFFFFF"/>
                </a:highlight>
                <a:latin typeface="+mj-lt"/>
              </a:rPr>
              <a:t>II</a:t>
            </a:r>
            <a:r>
              <a:rPr lang="en-US" sz="1100" i="1" spc="-20" dirty="0">
                <a:solidFill>
                  <a:srgbClr val="222222"/>
                </a:solidFill>
                <a:highlight>
                  <a:srgbClr val="FFFFFF"/>
                </a:highlight>
                <a:latin typeface="+mj-lt"/>
              </a:rPr>
              <a:t>, </a:t>
            </a:r>
            <a:r>
              <a:rPr lang="en-US" sz="1100" i="1" spc="-20" dirty="0" err="1">
                <a:solidFill>
                  <a:srgbClr val="222222"/>
                </a:solidFill>
                <a:highlight>
                  <a:srgbClr val="FFFFFF"/>
                </a:highlight>
                <a:latin typeface="+mj-lt"/>
              </a:rPr>
              <a:t>Ti</a:t>
            </a:r>
            <a:r>
              <a:rPr lang="en-US" sz="1100" i="1" spc="-20" baseline="30000" dirty="0" err="1">
                <a:solidFill>
                  <a:srgbClr val="222222"/>
                </a:solidFill>
                <a:highlight>
                  <a:srgbClr val="FFFFFF"/>
                </a:highlight>
                <a:latin typeface="+mj-lt"/>
              </a:rPr>
              <a:t>III</a:t>
            </a:r>
            <a:r>
              <a:rPr lang="en-US" sz="1100" i="1" spc="-20" dirty="0">
                <a:solidFill>
                  <a:srgbClr val="222222"/>
                </a:solidFill>
                <a:highlight>
                  <a:srgbClr val="FFFFFF"/>
                </a:highlight>
                <a:latin typeface="+mj-lt"/>
              </a:rPr>
              <a:t> and </a:t>
            </a:r>
            <a:r>
              <a:rPr lang="en-US" sz="1100" i="1" spc="-20" dirty="0" err="1">
                <a:solidFill>
                  <a:srgbClr val="222222"/>
                </a:solidFill>
                <a:highlight>
                  <a:srgbClr val="FFFFFF"/>
                </a:highlight>
                <a:latin typeface="+mj-lt"/>
              </a:rPr>
              <a:t>Ti</a:t>
            </a:r>
            <a:r>
              <a:rPr lang="en-US" sz="1100" i="1" spc="-20" baseline="30000" dirty="0" err="1">
                <a:solidFill>
                  <a:srgbClr val="222222"/>
                </a:solidFill>
                <a:highlight>
                  <a:srgbClr val="FFFFFF"/>
                </a:highlight>
                <a:latin typeface="+mj-lt"/>
              </a:rPr>
              <a:t>IV</a:t>
            </a:r>
            <a:r>
              <a:rPr lang="en-US" sz="1100" i="1" spc="-20" dirty="0">
                <a:solidFill>
                  <a:srgbClr val="222222"/>
                </a:solidFill>
                <a:highlight>
                  <a:srgbClr val="FFFFFF"/>
                </a:highlight>
                <a:latin typeface="+mj-lt"/>
              </a:rPr>
              <a:t>), in the process accepting and donating electrons (e</a:t>
            </a:r>
            <a:r>
              <a:rPr lang="en-US" sz="1100" i="1" spc="-20" baseline="30000" dirty="0">
                <a:solidFill>
                  <a:srgbClr val="222222"/>
                </a:solidFill>
                <a:highlight>
                  <a:srgbClr val="FFFFFF"/>
                </a:highlight>
                <a:latin typeface="+mj-lt"/>
              </a:rPr>
              <a:t>-</a:t>
            </a:r>
            <a:r>
              <a:rPr lang="en-US" sz="1100" i="1" spc="-20" dirty="0">
                <a:solidFill>
                  <a:srgbClr val="222222"/>
                </a:solidFill>
                <a:highlight>
                  <a:srgbClr val="FFFFFF"/>
                </a:highlight>
                <a:latin typeface="+mj-lt"/>
              </a:rPr>
              <a:t>). It is this ability to shuttle electrons to/from other chemical systems (represented by the intersections in the image) that gives rise to catalytic activity. Electron paramagnetic resonance is a technique that can directly monitor these chemically active electrons.</a:t>
            </a:r>
            <a:endParaRPr lang="en-US" sz="1100" i="1" spc="-20" dirty="0">
              <a:latin typeface="+mj-lt"/>
            </a:endParaRPr>
          </a:p>
        </p:txBody>
      </p:sp>
      <p:grpSp>
        <p:nvGrpSpPr>
          <p:cNvPr id="21" name="Group 20">
            <a:extLst>
              <a:ext uri="{FF2B5EF4-FFF2-40B4-BE49-F238E27FC236}">
                <a16:creationId xmlns:a16="http://schemas.microsoft.com/office/drawing/2014/main" id="{6E8AEBAE-36C5-BBDC-480D-FB09C7C6164B}"/>
              </a:ext>
            </a:extLst>
          </p:cNvPr>
          <p:cNvGrpSpPr/>
          <p:nvPr/>
        </p:nvGrpSpPr>
        <p:grpSpPr>
          <a:xfrm>
            <a:off x="7301775" y="1501035"/>
            <a:ext cx="4741184" cy="3848965"/>
            <a:chOff x="7301775" y="1501035"/>
            <a:chExt cx="4741184" cy="3848965"/>
          </a:xfrm>
        </p:grpSpPr>
        <p:pic>
          <p:nvPicPr>
            <p:cNvPr id="2050" name="Picture 2" descr="Description unavailable">
              <a:extLst>
                <a:ext uri="{FF2B5EF4-FFF2-40B4-BE49-F238E27FC236}">
                  <a16:creationId xmlns:a16="http://schemas.microsoft.com/office/drawing/2014/main" id="{7001A8DF-B2A7-11AB-A43F-A2AB976766D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01775" y="1507999"/>
              <a:ext cx="4711888" cy="3842001"/>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4B517811-521A-9021-8E82-381ECDBE4D8B}"/>
                </a:ext>
              </a:extLst>
            </p:cNvPr>
            <p:cNvSpPr/>
            <p:nvPr/>
          </p:nvSpPr>
          <p:spPr>
            <a:xfrm rot="21080615">
              <a:off x="7686948" y="1586297"/>
              <a:ext cx="440012" cy="15312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BA6A839-6E60-3637-84A4-C9DA9BEAD91D}"/>
                </a:ext>
              </a:extLst>
            </p:cNvPr>
            <p:cNvSpPr/>
            <p:nvPr/>
          </p:nvSpPr>
          <p:spPr>
            <a:xfrm rot="579204">
              <a:off x="11334316" y="1501035"/>
              <a:ext cx="708643" cy="15312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red square with black dots&#10;&#10;Description automatically generated">
              <a:extLst>
                <a:ext uri="{FF2B5EF4-FFF2-40B4-BE49-F238E27FC236}">
                  <a16:creationId xmlns:a16="http://schemas.microsoft.com/office/drawing/2014/main" id="{FED8C552-15D7-C00F-2E08-557249A9A1D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512161" y="4987993"/>
              <a:ext cx="160445" cy="216209"/>
            </a:xfrm>
            <a:prstGeom prst="rect">
              <a:avLst/>
            </a:prstGeom>
          </p:spPr>
        </p:pic>
        <p:pic>
          <p:nvPicPr>
            <p:cNvPr id="19" name="Picture 18" descr="A white letter on a red sign&#10;&#10;Description automatically generated">
              <a:extLst>
                <a:ext uri="{FF2B5EF4-FFF2-40B4-BE49-F238E27FC236}">
                  <a16:creationId xmlns:a16="http://schemas.microsoft.com/office/drawing/2014/main" id="{278645CB-3096-CECD-D0F3-BFB82FED9C87}"/>
                </a:ext>
              </a:extLst>
            </p:cNvPr>
            <p:cNvPicPr>
              <a:picLocks noChangeAspect="1"/>
            </p:cNvPicPr>
            <p:nvPr/>
          </p:nvPicPr>
          <p:blipFill>
            <a:blip r:embed="rId10" cstate="print">
              <a:extLst>
                <a:ext uri="{28A0092B-C50C-407E-A947-70E740481C1C}">
                  <a14:useLocalDpi xmlns:a14="http://schemas.microsoft.com/office/drawing/2010/main" val="0"/>
                </a:ext>
              </a:extLst>
            </a:blip>
            <a:srcRect r="44850"/>
            <a:stretch/>
          </p:blipFill>
          <p:spPr>
            <a:xfrm>
              <a:off x="8584109" y="5003646"/>
              <a:ext cx="88326" cy="216209"/>
            </a:xfrm>
            <a:prstGeom prst="rect">
              <a:avLst/>
            </a:prstGeom>
          </p:spPr>
        </p:pic>
        <p:pic>
          <p:nvPicPr>
            <p:cNvPr id="20" name="Picture 19" descr="A white letter on a red sign&#10;&#10;Description automatically generated">
              <a:extLst>
                <a:ext uri="{FF2B5EF4-FFF2-40B4-BE49-F238E27FC236}">
                  <a16:creationId xmlns:a16="http://schemas.microsoft.com/office/drawing/2014/main" id="{44A842CF-7D7B-F479-D035-226A289468E2}"/>
                </a:ext>
              </a:extLst>
            </p:cNvPr>
            <p:cNvPicPr>
              <a:picLocks noChangeAspect="1"/>
            </p:cNvPicPr>
            <p:nvPr/>
          </p:nvPicPr>
          <p:blipFill>
            <a:blip r:embed="rId11" cstate="print">
              <a:extLst>
                <a:ext uri="{28A0092B-C50C-407E-A947-70E740481C1C}">
                  <a14:useLocalDpi xmlns:a14="http://schemas.microsoft.com/office/drawing/2010/main" val="0"/>
                </a:ext>
              </a:extLst>
            </a:blip>
            <a:srcRect l="50515"/>
            <a:stretch/>
          </p:blipFill>
          <p:spPr>
            <a:xfrm>
              <a:off x="8512162" y="5007071"/>
              <a:ext cx="77091" cy="210312"/>
            </a:xfrm>
            <a:prstGeom prst="rect">
              <a:avLst/>
            </a:prstGeom>
          </p:spPr>
        </p:pic>
      </p:grpSp>
      <p:sp>
        <p:nvSpPr>
          <p:cNvPr id="22" name="Text Box 28">
            <a:extLst>
              <a:ext uri="{FF2B5EF4-FFF2-40B4-BE49-F238E27FC236}">
                <a16:creationId xmlns:a16="http://schemas.microsoft.com/office/drawing/2014/main" id="{D1B9937F-C685-B6FE-B0E9-FEF07461904E}"/>
              </a:ext>
            </a:extLst>
          </p:cNvPr>
          <p:cNvSpPr txBox="1">
            <a:spLocks noChangeArrowheads="1"/>
          </p:cNvSpPr>
          <p:nvPr/>
        </p:nvSpPr>
        <p:spPr bwMode="auto">
          <a:xfrm>
            <a:off x="0" y="5436025"/>
            <a:ext cx="12191999" cy="938719"/>
          </a:xfrm>
          <a:prstGeom prst="rect">
            <a:avLst/>
          </a:prstGeom>
          <a:noFill/>
          <a:ln w="9525">
            <a:noFill/>
            <a:miter lim="800000"/>
            <a:headEnd/>
            <a:tailEnd/>
          </a:ln>
        </p:spPr>
        <p:txBody>
          <a:bodyPr wrap="square">
            <a:spAutoFit/>
          </a:bodyPr>
          <a:lstStyle/>
          <a:p>
            <a:r>
              <a:rPr lang="en-US" sz="1100" b="1" dirty="0">
                <a:solidFill>
                  <a:srgbClr val="333399"/>
                </a:solidFill>
                <a:latin typeface="+mj-lt"/>
              </a:rPr>
              <a:t>Facilities and instrumentation used:</a:t>
            </a:r>
            <a:r>
              <a:rPr lang="en-US" sz="1100" dirty="0">
                <a:solidFill>
                  <a:srgbClr val="333399"/>
                </a:solidFill>
                <a:latin typeface="+mj-lt"/>
              </a:rPr>
              <a:t>  Electron Magnetic Resonance (EMR) Facility: 1</a:t>
            </a:r>
            <a:r>
              <a:rPr lang="pl-PL" sz="1100" dirty="0">
                <a:solidFill>
                  <a:srgbClr val="333399"/>
                </a:solidFill>
                <a:latin typeface="+mj-lt"/>
              </a:rPr>
              <a:t>5/17 </a:t>
            </a:r>
            <a:r>
              <a:rPr lang="en-US" sz="1100" dirty="0">
                <a:solidFill>
                  <a:srgbClr val="333399"/>
                </a:solidFill>
                <a:latin typeface="+mj-lt"/>
              </a:rPr>
              <a:t>Tesla Superconducting Magnet System</a:t>
            </a:r>
          </a:p>
          <a:p>
            <a:r>
              <a:rPr lang="en-US" sz="1100" b="1" dirty="0">
                <a:solidFill>
                  <a:srgbClr val="333399"/>
                </a:solidFill>
                <a:latin typeface="+mj-lt"/>
              </a:rPr>
              <a:t>Citation: [1] </a:t>
            </a:r>
            <a:r>
              <a:rPr lang="en-US" sz="1100" b="0" i="0" dirty="0" err="1">
                <a:solidFill>
                  <a:srgbClr val="333399"/>
                </a:solidFill>
                <a:effectLst/>
                <a:latin typeface="arial" panose="020B0604020202020204" pitchFamily="34" charset="0"/>
              </a:rPr>
              <a:t>Bhunia</a:t>
            </a:r>
            <a:r>
              <a:rPr lang="en-US" sz="1100" b="0" i="0" dirty="0">
                <a:solidFill>
                  <a:srgbClr val="333399"/>
                </a:solidFill>
                <a:effectLst/>
                <a:latin typeface="arial" panose="020B0604020202020204" pitchFamily="34" charset="0"/>
              </a:rPr>
              <a:t>, M.; Mohar, J.S.; Sandoval-</a:t>
            </a:r>
            <a:r>
              <a:rPr lang="en-US" sz="1100" b="0" i="0" dirty="0" err="1">
                <a:solidFill>
                  <a:srgbClr val="333399"/>
                </a:solidFill>
                <a:effectLst/>
                <a:latin typeface="arial" panose="020B0604020202020204" pitchFamily="34" charset="0"/>
              </a:rPr>
              <a:t>Pauker</a:t>
            </a:r>
            <a:r>
              <a:rPr lang="en-US" sz="1100" b="0" i="0" dirty="0">
                <a:solidFill>
                  <a:srgbClr val="333399"/>
                </a:solidFill>
                <a:effectLst/>
                <a:latin typeface="arial" panose="020B0604020202020204" pitchFamily="34" charset="0"/>
              </a:rPr>
              <a:t>, C.; </a:t>
            </a:r>
            <a:r>
              <a:rPr lang="en-US" sz="1100" b="0" i="0" dirty="0" err="1">
                <a:solidFill>
                  <a:srgbClr val="333399"/>
                </a:solidFill>
                <a:effectLst/>
                <a:latin typeface="arial" panose="020B0604020202020204" pitchFamily="34" charset="0"/>
              </a:rPr>
              <a:t>Fehn</a:t>
            </a:r>
            <a:r>
              <a:rPr lang="en-US" sz="1100" b="0" i="0" dirty="0">
                <a:solidFill>
                  <a:srgbClr val="333399"/>
                </a:solidFill>
                <a:effectLst/>
                <a:latin typeface="arial" panose="020B0604020202020204" pitchFamily="34" charset="0"/>
              </a:rPr>
              <a:t>, D.; Yang, E.S.; </a:t>
            </a:r>
            <a:r>
              <a:rPr lang="en-US" sz="1100" b="0" i="0" dirty="0" err="1">
                <a:solidFill>
                  <a:srgbClr val="333399"/>
                </a:solidFill>
                <a:effectLst/>
                <a:latin typeface="arial" panose="020B0604020202020204" pitchFamily="34" charset="0"/>
              </a:rPr>
              <a:t>Gau</a:t>
            </a:r>
            <a:r>
              <a:rPr lang="en-US" sz="1100" b="0" i="0" dirty="0">
                <a:solidFill>
                  <a:srgbClr val="333399"/>
                </a:solidFill>
                <a:effectLst/>
                <a:latin typeface="arial" panose="020B0604020202020204" pitchFamily="34" charset="0"/>
              </a:rPr>
              <a:t>, M.; </a:t>
            </a:r>
            <a:r>
              <a:rPr lang="en-US" sz="1100" b="0" i="0" dirty="0" err="1">
                <a:solidFill>
                  <a:srgbClr val="333399"/>
                </a:solidFill>
                <a:effectLst/>
                <a:latin typeface="arial" panose="020B0604020202020204" pitchFamily="34" charset="0"/>
              </a:rPr>
              <a:t>Goicoechea</a:t>
            </a:r>
            <a:r>
              <a:rPr lang="en-US" sz="1100" b="0" i="0" dirty="0">
                <a:solidFill>
                  <a:srgbClr val="333399"/>
                </a:solidFill>
                <a:effectLst/>
                <a:latin typeface="arial" panose="020B0604020202020204" pitchFamily="34" charset="0"/>
              </a:rPr>
              <a:t>, J.; Ozarowski, A.; Krzystek, J.; Telser, J.; Meyer, K.; </a:t>
            </a:r>
            <a:r>
              <a:rPr lang="en-US" sz="1100" b="0" i="0" dirty="0" err="1">
                <a:solidFill>
                  <a:srgbClr val="333399"/>
                </a:solidFill>
                <a:effectLst/>
                <a:latin typeface="arial" panose="020B0604020202020204" pitchFamily="34" charset="0"/>
              </a:rPr>
              <a:t>Mindiola</a:t>
            </a:r>
            <a:r>
              <a:rPr lang="en-US" sz="1100" b="0" i="0" dirty="0">
                <a:solidFill>
                  <a:srgbClr val="333399"/>
                </a:solidFill>
                <a:effectLst/>
                <a:latin typeface="arial" panose="020B0604020202020204" pitchFamily="34" charset="0"/>
              </a:rPr>
              <a:t>, D.J., </a:t>
            </a:r>
            <a:r>
              <a:rPr lang="en-US" sz="1100" b="0" i="1" dirty="0">
                <a:solidFill>
                  <a:srgbClr val="333399"/>
                </a:solidFill>
                <a:effectLst/>
                <a:latin typeface="arial" panose="020B0604020202020204" pitchFamily="34" charset="0"/>
              </a:rPr>
              <a:t>Softer Is Better for Titanium: Molecular Titanium </a:t>
            </a:r>
            <a:r>
              <a:rPr lang="en-US" sz="1100" b="0" i="1" dirty="0" err="1">
                <a:solidFill>
                  <a:srgbClr val="333399"/>
                </a:solidFill>
                <a:effectLst/>
                <a:latin typeface="arial" panose="020B0604020202020204" pitchFamily="34" charset="0"/>
              </a:rPr>
              <a:t>Arsenido</a:t>
            </a:r>
            <a:r>
              <a:rPr lang="en-US" sz="1100" b="0" i="1" dirty="0">
                <a:solidFill>
                  <a:srgbClr val="333399"/>
                </a:solidFill>
                <a:effectLst/>
                <a:latin typeface="arial" panose="020B0604020202020204" pitchFamily="34" charset="0"/>
              </a:rPr>
              <a:t> Anions Featuring </a:t>
            </a:r>
            <a:r>
              <a:rPr lang="en-US" sz="1100" b="0" i="1" dirty="0" err="1">
                <a:solidFill>
                  <a:srgbClr val="333399"/>
                </a:solidFill>
                <a:effectLst/>
                <a:latin typeface="arial" panose="020B0604020202020204" pitchFamily="34" charset="0"/>
              </a:rPr>
              <a:t>Ti≡As</a:t>
            </a:r>
            <a:r>
              <a:rPr lang="en-US" sz="1100" b="0" i="1" dirty="0">
                <a:solidFill>
                  <a:srgbClr val="333399"/>
                </a:solidFill>
                <a:effectLst/>
                <a:latin typeface="arial" panose="020B0604020202020204" pitchFamily="34" charset="0"/>
              </a:rPr>
              <a:t> Bonding and a Terminal Parent </a:t>
            </a:r>
            <a:r>
              <a:rPr lang="en-US" sz="1100" b="0" i="1" dirty="0" err="1">
                <a:solidFill>
                  <a:srgbClr val="333399"/>
                </a:solidFill>
                <a:effectLst/>
                <a:latin typeface="arial" panose="020B0604020202020204" pitchFamily="34" charset="0"/>
              </a:rPr>
              <a:t>Arsinidene</a:t>
            </a:r>
            <a:r>
              <a:rPr lang="en-US" sz="1100" b="0" i="1" dirty="0">
                <a:solidFill>
                  <a:srgbClr val="333399"/>
                </a:solidFill>
                <a:effectLst/>
                <a:latin typeface="arial" panose="020B0604020202020204" pitchFamily="34" charset="0"/>
              </a:rPr>
              <a:t>,</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Journal of the American Chemical Society</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146</a:t>
            </a:r>
            <a:r>
              <a:rPr lang="en-US" sz="1100" b="0" i="0" dirty="0">
                <a:solidFill>
                  <a:srgbClr val="333399"/>
                </a:solidFill>
                <a:effectLst/>
                <a:latin typeface="arial" panose="020B0604020202020204" pitchFamily="34" charset="0"/>
              </a:rPr>
              <a:t> (6), 3609-3614 (2024) </a:t>
            </a:r>
            <a:r>
              <a:rPr lang="en-US" sz="1100" b="1" i="0" dirty="0">
                <a:solidFill>
                  <a:srgbClr val="333399"/>
                </a:solidFill>
                <a:effectLst/>
                <a:latin typeface="arial" panose="020B0604020202020204" pitchFamily="34" charset="0"/>
                <a:hlinkClick r:id="rId12">
                  <a:extLst>
                    <a:ext uri="{A12FA001-AC4F-418D-AE19-62706E023703}">
                      <ahyp:hlinkClr xmlns:ahyp="http://schemas.microsoft.com/office/drawing/2018/hyperlinkcolor" val="tx"/>
                    </a:ext>
                  </a:extLst>
                </a:hlinkClick>
              </a:rPr>
              <a:t>doi.org/10.1021/jacs.3c12939</a:t>
            </a:r>
            <a:r>
              <a:rPr lang="en-US" sz="1100" dirty="0">
                <a:solidFill>
                  <a:srgbClr val="333399"/>
                </a:solidFill>
                <a:latin typeface="+mj-lt"/>
              </a:rPr>
              <a:t>. </a:t>
            </a:r>
            <a:r>
              <a:rPr lang="en-US" sz="1100" b="1" dirty="0">
                <a:solidFill>
                  <a:srgbClr val="333399"/>
                </a:solidFill>
                <a:latin typeface="+mj-lt"/>
              </a:rPr>
              <a:t>Also: [2] </a:t>
            </a:r>
            <a:r>
              <a:rPr lang="en-US" sz="1100" b="0" i="0" dirty="0" err="1">
                <a:solidFill>
                  <a:srgbClr val="333399"/>
                </a:solidFill>
                <a:effectLst/>
                <a:latin typeface="arial" panose="020B0604020202020204" pitchFamily="34" charset="0"/>
              </a:rPr>
              <a:t>Bhunia</a:t>
            </a:r>
            <a:r>
              <a:rPr lang="en-US" sz="1100" b="0" i="0" dirty="0">
                <a:solidFill>
                  <a:srgbClr val="333399"/>
                </a:solidFill>
                <a:effectLst/>
                <a:latin typeface="arial" panose="020B0604020202020204" pitchFamily="34" charset="0"/>
              </a:rPr>
              <a:t>, M.; </a:t>
            </a:r>
            <a:r>
              <a:rPr lang="en-US" sz="1100" b="0" i="0" dirty="0" err="1">
                <a:solidFill>
                  <a:srgbClr val="333399"/>
                </a:solidFill>
                <a:effectLst/>
                <a:latin typeface="arial" panose="020B0604020202020204" pitchFamily="34" charset="0"/>
              </a:rPr>
              <a:t>Pauker</a:t>
            </a:r>
            <a:r>
              <a:rPr lang="en-US" sz="1100" b="0" i="0" dirty="0">
                <a:solidFill>
                  <a:srgbClr val="333399"/>
                </a:solidFill>
                <a:effectLst/>
                <a:latin typeface="arial" panose="020B0604020202020204" pitchFamily="34" charset="0"/>
              </a:rPr>
              <a:t>, C.S.; </a:t>
            </a:r>
            <a:r>
              <a:rPr lang="en-US" sz="1100" b="0" i="0" dirty="0" err="1">
                <a:solidFill>
                  <a:srgbClr val="333399"/>
                </a:solidFill>
                <a:effectLst/>
                <a:latin typeface="arial" panose="020B0604020202020204" pitchFamily="34" charset="0"/>
              </a:rPr>
              <a:t>Fehn</a:t>
            </a:r>
            <a:r>
              <a:rPr lang="en-US" sz="1100" b="0" i="0" dirty="0">
                <a:solidFill>
                  <a:srgbClr val="333399"/>
                </a:solidFill>
                <a:effectLst/>
                <a:latin typeface="arial" panose="020B0604020202020204" pitchFamily="34" charset="0"/>
              </a:rPr>
              <a:t>, D.; Grant, L.N.; </a:t>
            </a:r>
            <a:r>
              <a:rPr lang="en-US" sz="1100" b="0" i="0" dirty="0" err="1">
                <a:solidFill>
                  <a:srgbClr val="333399"/>
                </a:solidFill>
                <a:effectLst/>
                <a:latin typeface="arial" panose="020B0604020202020204" pitchFamily="34" charset="0"/>
              </a:rPr>
              <a:t>Gau</a:t>
            </a:r>
            <a:r>
              <a:rPr lang="en-US" sz="1100" b="0" i="0" dirty="0">
                <a:solidFill>
                  <a:srgbClr val="333399"/>
                </a:solidFill>
                <a:effectLst/>
                <a:latin typeface="arial" panose="020B0604020202020204" pitchFamily="34" charset="0"/>
              </a:rPr>
              <a:t>, M.R.; Ozarowski, A.; Krzystek, J.; Telser, J.; Pinter, B.; Meyer, K.; </a:t>
            </a:r>
            <a:r>
              <a:rPr lang="en-US" sz="1100" b="0" i="0" dirty="0" err="1">
                <a:solidFill>
                  <a:srgbClr val="333399"/>
                </a:solidFill>
                <a:effectLst/>
                <a:latin typeface="arial" panose="020B0604020202020204" pitchFamily="34" charset="0"/>
              </a:rPr>
              <a:t>Mindiola</a:t>
            </a:r>
            <a:r>
              <a:rPr lang="en-US" sz="1100" b="0" i="0" dirty="0">
                <a:solidFill>
                  <a:srgbClr val="333399"/>
                </a:solidFill>
                <a:effectLst/>
                <a:latin typeface="arial" panose="020B0604020202020204" pitchFamily="34" charset="0"/>
              </a:rPr>
              <a:t>, D.J., </a:t>
            </a:r>
            <a:r>
              <a:rPr lang="en-US" sz="1100" b="0" i="1" dirty="0">
                <a:solidFill>
                  <a:srgbClr val="333399"/>
                </a:solidFill>
                <a:effectLst/>
                <a:latin typeface="arial" panose="020B0604020202020204" pitchFamily="34" charset="0"/>
              </a:rPr>
              <a:t>Divalent Titanium via Reductive N-C Coupling of a </a:t>
            </a:r>
            <a:r>
              <a:rPr lang="en-US" sz="1100" b="0" i="1" dirty="0" err="1">
                <a:solidFill>
                  <a:srgbClr val="333399"/>
                </a:solidFill>
                <a:effectLst/>
                <a:latin typeface="arial" panose="020B0604020202020204" pitchFamily="34" charset="0"/>
              </a:rPr>
              <a:t>TiIV</a:t>
            </a:r>
            <a:r>
              <a:rPr lang="en-US" sz="1100" b="0" i="1" dirty="0">
                <a:solidFill>
                  <a:srgbClr val="333399"/>
                </a:solidFill>
                <a:effectLst/>
                <a:latin typeface="arial" panose="020B0604020202020204" pitchFamily="34" charset="0"/>
              </a:rPr>
              <a:t> </a:t>
            </a:r>
            <a:r>
              <a:rPr lang="en-US" sz="1100" b="0" i="1" dirty="0" err="1">
                <a:solidFill>
                  <a:srgbClr val="333399"/>
                </a:solidFill>
                <a:effectLst/>
                <a:latin typeface="arial" panose="020B0604020202020204" pitchFamily="34" charset="0"/>
              </a:rPr>
              <a:t>Nitrido</a:t>
            </a:r>
            <a:r>
              <a:rPr lang="en-US" sz="1100" b="0" i="1" dirty="0">
                <a:solidFill>
                  <a:srgbClr val="333399"/>
                </a:solidFill>
                <a:effectLst/>
                <a:latin typeface="arial" panose="020B0604020202020204" pitchFamily="34" charset="0"/>
              </a:rPr>
              <a:t> with Pi-Acids,</a:t>
            </a:r>
            <a:r>
              <a:rPr lang="en-US" sz="1100" b="0" i="0" dirty="0">
                <a:solidFill>
                  <a:srgbClr val="333399"/>
                </a:solidFill>
                <a:effectLst/>
                <a:latin typeface="arial" panose="020B0604020202020204" pitchFamily="34" charset="0"/>
              </a:rPr>
              <a:t> </a:t>
            </a:r>
            <a:r>
              <a:rPr lang="en-US" sz="1100" b="1" i="0" dirty="0" err="1">
                <a:solidFill>
                  <a:srgbClr val="333399"/>
                </a:solidFill>
                <a:effectLst/>
                <a:latin typeface="arial" panose="020B0604020202020204" pitchFamily="34" charset="0"/>
              </a:rPr>
              <a:t>Angewandte</a:t>
            </a:r>
            <a:r>
              <a:rPr lang="en-US" sz="1100" b="1" i="0" dirty="0">
                <a:solidFill>
                  <a:srgbClr val="333399"/>
                </a:solidFill>
                <a:effectLst/>
                <a:latin typeface="arial" panose="020B0604020202020204" pitchFamily="34" charset="0"/>
              </a:rPr>
              <a:t> </a:t>
            </a:r>
            <a:r>
              <a:rPr lang="en-US" sz="1100" b="1" i="0" dirty="0" err="1">
                <a:solidFill>
                  <a:srgbClr val="333399"/>
                </a:solidFill>
                <a:effectLst/>
                <a:latin typeface="arial" panose="020B0604020202020204" pitchFamily="34" charset="0"/>
              </a:rPr>
              <a:t>Chemie</a:t>
            </a:r>
            <a:r>
              <a:rPr lang="en-US" sz="1100" b="1" i="0" dirty="0">
                <a:solidFill>
                  <a:srgbClr val="333399"/>
                </a:solidFill>
                <a:effectLst/>
                <a:latin typeface="arial" panose="020B0604020202020204" pitchFamily="34" charset="0"/>
              </a:rPr>
              <a:t> International Edition</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63</a:t>
            </a:r>
            <a:r>
              <a:rPr lang="en-US" sz="1100" b="0" i="0" dirty="0">
                <a:solidFill>
                  <a:srgbClr val="333399"/>
                </a:solidFill>
                <a:effectLst/>
                <a:latin typeface="arial" panose="020B0604020202020204" pitchFamily="34" charset="0"/>
              </a:rPr>
              <a:t>, e20240461 (2024) </a:t>
            </a:r>
            <a:r>
              <a:rPr lang="en-US" sz="1100" b="1" i="0" dirty="0">
                <a:solidFill>
                  <a:srgbClr val="333399"/>
                </a:solidFill>
                <a:effectLst/>
                <a:latin typeface="arial" panose="020B0604020202020204" pitchFamily="34" charset="0"/>
                <a:hlinkClick r:id="rId13">
                  <a:extLst>
                    <a:ext uri="{A12FA001-AC4F-418D-AE19-62706E023703}">
                      <ahyp:hlinkClr xmlns:ahyp="http://schemas.microsoft.com/office/drawing/2018/hyperlinkcolor" val="tx"/>
                    </a:ext>
                  </a:extLst>
                </a:hlinkClick>
              </a:rPr>
              <a:t>doi.org/10.1002/anie.202404601</a:t>
            </a:r>
            <a:endParaRPr lang="en-US" sz="1100" dirty="0">
              <a:solidFill>
                <a:srgbClr val="333399"/>
              </a:solidFill>
              <a:effectLst/>
              <a:latin typeface="+mj-lt"/>
            </a:endParaRPr>
          </a:p>
        </p:txBody>
      </p:sp>
    </p:spTree>
    <p:extLst>
      <p:ext uri="{BB962C8B-B14F-4D97-AF65-F5344CB8AC3E}">
        <p14:creationId xmlns:p14="http://schemas.microsoft.com/office/powerpoint/2010/main" val="333632606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BA894CD2B8B564F88B7FB61692BEA07" ma:contentTypeVersion="4" ma:contentTypeDescription="Create a new document." ma:contentTypeScope="" ma:versionID="20525e7e92a2d735c4b9281b025482d7">
  <xsd:schema xmlns:xsd="http://www.w3.org/2001/XMLSchema" xmlns:xs="http://www.w3.org/2001/XMLSchema" xmlns:p="http://schemas.microsoft.com/office/2006/metadata/properties" xmlns:ns2="6a0f559d-8eb3-45e2-a5ee-1eb435f8d952" targetNamespace="http://schemas.microsoft.com/office/2006/metadata/properties" ma:root="true" ma:fieldsID="a2cfffb76430dfbaef5e135eb49d159d" ns2:_="">
    <xsd:import namespace="6a0f559d-8eb3-45e2-a5ee-1eb435f8d95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0f559d-8eb3-45e2-a5ee-1eb435f8d9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B06607-F230-4BF8-96D2-9147FE89125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29FBA4B-955F-4A6E-B6D1-ED11764320E2}"/>
</file>

<file path=customXml/itemProps3.xml><?xml version="1.0" encoding="utf-8"?>
<ds:datastoreItem xmlns:ds="http://schemas.openxmlformats.org/officeDocument/2006/customXml" ds:itemID="{00970E66-06F7-4592-983E-68A1441A37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11942</TotalTime>
  <Words>1600</Words>
  <Application>Microsoft Office PowerPoint</Application>
  <PresentationFormat>Widescreen</PresentationFormat>
  <Paragraphs>39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vt:lpstr>
      <vt:lpstr>Calibri</vt:lpstr>
      <vt:lpstr>Helvetica</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162</cp:revision>
  <cp:lastPrinted>2019-07-16T13:07:28Z</cp:lastPrinted>
  <dcterms:created xsi:type="dcterms:W3CDTF">2004-08-07T03:10:56Z</dcterms:created>
  <dcterms:modified xsi:type="dcterms:W3CDTF">2025-01-09T18:10:15Z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0x010100BBA894CD2B8B564F88B7FB61692BEA07</vt:lpwstr>
  </property>
</Properties>
</file>