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299" autoAdjust="0"/>
    <p:restoredTop sz="95033" autoAdjust="0"/>
  </p:normalViewPr>
  <p:slideViewPr>
    <p:cSldViewPr snapToGrid="0">
      <p:cViewPr varScale="1">
        <p:scale>
          <a:sx n="96" d="100"/>
          <a:sy n="96" d="100"/>
        </p:scale>
        <p:origin x="497" y="3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28759E-7E60-BA2A-42E4-6EF287452FB0}"/>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AFEBC5C0-88F0-62C2-90EA-53E4776A0358}"/>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99E83984-08DA-A395-8297-4D4DFD455E26}"/>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9AAA114C-1BB7-9C2F-7F61-C1109058DFCF}"/>
              </a:ext>
            </a:extLst>
          </p:cNvPr>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75823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38/s41536-024-00386-8"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g"/><Relationship Id="rId5" Type="http://schemas.openxmlformats.org/officeDocument/2006/relationships/image" Target="../media/image3.png"/><Relationship Id="rId10" Type="http://schemas.openxmlformats.org/officeDocument/2006/relationships/image" Target="../media/image7.jpg"/><Relationship Id="rId4" Type="http://schemas.openxmlformats.org/officeDocument/2006/relationships/image" Target="../media/image2.jpeg"/><Relationship Id="rId9" Type="http://schemas.openxmlformats.org/officeDocument/2006/relationships/image" Target="../media/image6.jpg"/></Relationships>
</file>

<file path=ppt/slides/_rels/slide2.xml.rels><?xml version="1.0" encoding="UTF-8" standalone="yes"?>
<Relationships xmlns="http://schemas.openxmlformats.org/package/2006/relationships"><Relationship Id="rId8" Type="http://schemas.openxmlformats.org/officeDocument/2006/relationships/hyperlink" Target="https://doi.org/10.1038/s41536-024-00386-8"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10.jpg"/><Relationship Id="rId4" Type="http://schemas.openxmlformats.org/officeDocument/2006/relationships/image" Target="../media/image2.jpeg"/><Relationship Id="rId9"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0366" y="1154892"/>
            <a:ext cx="5918731" cy="4516621"/>
          </a:xfrm>
          <a:prstGeom prst="rect">
            <a:avLst/>
          </a:prstGeom>
          <a:noFill/>
          <a:ln w="9525">
            <a:noFill/>
            <a:miter lim="800000"/>
            <a:headEnd/>
            <a:tailEnd/>
          </a:ln>
        </p:spPr>
        <p:txBody>
          <a:bodyPr wrap="square">
            <a:spAutoFit/>
          </a:bodyPr>
          <a:lstStyle/>
          <a:p>
            <a:r>
              <a:rPr lang="en-US" sz="1150" dirty="0"/>
              <a:t>African spiny mice (</a:t>
            </a:r>
            <a:r>
              <a:rPr lang="en-US" sz="1150" i="1" dirty="0" err="1"/>
              <a:t>Acomys</a:t>
            </a:r>
            <a:r>
              <a:rPr lang="en-US" sz="1150" i="1" dirty="0"/>
              <a:t> </a:t>
            </a:r>
            <a:r>
              <a:rPr lang="en-US" sz="1150" i="1" dirty="0" err="1"/>
              <a:t>cahirinus</a:t>
            </a:r>
            <a:r>
              <a:rPr lang="en-US" sz="1150" i="1" dirty="0"/>
              <a:t>)</a:t>
            </a:r>
            <a:r>
              <a:rPr lang="en-US" sz="1150" dirty="0"/>
              <a:t> have the unique ability among mammals to regenerate skin, muscle, and even spinal cord tissue with little to no scarring. Here, researchers investigated the effects of transient ischemia in </a:t>
            </a:r>
            <a:r>
              <a:rPr lang="en-US" sz="1150" i="1" dirty="0" err="1"/>
              <a:t>Acomys</a:t>
            </a:r>
            <a:r>
              <a:rPr lang="en-US" sz="1150" i="1" dirty="0"/>
              <a:t>, </a:t>
            </a:r>
            <a:r>
              <a:rPr lang="en-US" sz="1150" dirty="0"/>
              <a:t>finding that the rodents failed to regenerate impacted brain regions yet showed rapid behavioral recovery post-stroke. Their recovery can be attributed to undamaged regions of the brain dramatically increasing their interconnectivity to compensate for damaged tissue.</a:t>
            </a:r>
          </a:p>
          <a:p>
            <a:pPr>
              <a:tabLst>
                <a:tab pos="288925" algn="l"/>
              </a:tabLst>
            </a:pPr>
            <a:r>
              <a:rPr lang="en-US" sz="1150" dirty="0"/>
              <a:t>	After obtaining baseline behavioral and fMRI data, ischemic stroke was induced in adult male </a:t>
            </a:r>
            <a:r>
              <a:rPr lang="en-US" sz="1150" i="1" dirty="0" err="1"/>
              <a:t>Acomys</a:t>
            </a:r>
            <a:r>
              <a:rPr lang="en-US" sz="1150" i="1" dirty="0"/>
              <a:t>. </a:t>
            </a:r>
            <a:r>
              <a:rPr lang="en-US" sz="1150" dirty="0"/>
              <a:t>The rodents’ behavior was monitored for 24 weeks post injury (</a:t>
            </a:r>
            <a:r>
              <a:rPr lang="en-US" sz="1150" dirty="0" err="1"/>
              <a:t>wpi</a:t>
            </a:r>
            <a:r>
              <a:rPr lang="en-US" sz="1150" dirty="0"/>
              <a:t>), and magnetic resonance imaging (MRI) was periodically conducted to assess the changing structure and function of the brain post-injury. MRI visualization and quantification showed that, like in humans, the damaged area increased in size over time post-injury. However, </a:t>
            </a:r>
            <a:r>
              <a:rPr lang="en-US" sz="1150" i="1" dirty="0" err="1"/>
              <a:t>Acomys</a:t>
            </a:r>
            <a:r>
              <a:rPr lang="en-US" sz="1150" i="1" dirty="0"/>
              <a:t> </a:t>
            </a:r>
            <a:r>
              <a:rPr lang="en-US" sz="1150" dirty="0"/>
              <a:t>demonstrated an unusually rapid behavioral recovery (i.e. minimal neurological deficit scores and behavior similar to baseline). To explain this recovery in the absence of tissue regeneration, resting-state functional MRI (</a:t>
            </a:r>
            <a:r>
              <a:rPr lang="en-US" sz="1150" dirty="0" err="1"/>
              <a:t>rsfMRI</a:t>
            </a:r>
            <a:r>
              <a:rPr lang="en-US" sz="1150" dirty="0"/>
              <a:t>) was used to analyze the rodents’ connectome, or the map of functional connections in the brain. Unlike humans or traditional rodent subjects, </a:t>
            </a:r>
            <a:r>
              <a:rPr lang="en-US" sz="1150" i="1" dirty="0" err="1"/>
              <a:t>Acomys</a:t>
            </a:r>
            <a:r>
              <a:rPr lang="en-US" sz="1150" dirty="0"/>
              <a:t> demonstrated no significant changes in the whole brain connectome from baseline to 4 </a:t>
            </a:r>
            <a:r>
              <a:rPr lang="en-US" sz="1150" dirty="0" err="1"/>
              <a:t>wpi</a:t>
            </a:r>
            <a:r>
              <a:rPr lang="en-US" sz="1150" dirty="0"/>
              <a:t>. Increased connection and activity in intact brain regions, especially contralaterally to the injury, evidently allows </a:t>
            </a:r>
            <a:r>
              <a:rPr lang="en-US" sz="1150" i="1" dirty="0" err="1"/>
              <a:t>Acomys</a:t>
            </a:r>
            <a:r>
              <a:rPr lang="en-US" sz="1150" i="1" dirty="0"/>
              <a:t> </a:t>
            </a:r>
            <a:r>
              <a:rPr lang="en-US" sz="1150" dirty="0"/>
              <a:t>to compensate for the damaged tissue.</a:t>
            </a:r>
            <a:endParaRPr lang="en-US" sz="1150" i="1" dirty="0"/>
          </a:p>
          <a:p>
            <a:pPr>
              <a:tabLst>
                <a:tab pos="288925" algn="l"/>
              </a:tabLst>
            </a:pPr>
            <a:r>
              <a:rPr lang="en-US" sz="1150" dirty="0"/>
              <a:t>	The fact that no global changes to connectome were observed after stroke (unlike in human, rat, and mouse subjects) suggests an improved method of compensation in </a:t>
            </a:r>
            <a:r>
              <a:rPr lang="en-US" sz="1150" i="1" dirty="0" err="1"/>
              <a:t>Acomys</a:t>
            </a:r>
            <a:r>
              <a:rPr lang="en-US" sz="1150" i="1" dirty="0"/>
              <a:t>.</a:t>
            </a:r>
            <a:r>
              <a:rPr lang="en-US" sz="1150" dirty="0"/>
              <a:t> Further studies into this neuroplasticity response in both the </a:t>
            </a:r>
            <a:r>
              <a:rPr lang="en-US" sz="1150" i="1" dirty="0" err="1"/>
              <a:t>Acomys</a:t>
            </a:r>
            <a:r>
              <a:rPr lang="en-US" sz="1150" dirty="0"/>
              <a:t> brain and possibly in the spinal cord could ultimately lead to </a:t>
            </a:r>
            <a:r>
              <a:rPr lang="en-US" sz="1150" dirty="0">
                <a:latin typeface="Arial" charset="0"/>
              </a:rPr>
              <a:t>a better understanding of how the mammalian brain develops and can be remodeled and ultimately </a:t>
            </a:r>
            <a:r>
              <a:rPr lang="en-US" sz="1150" dirty="0"/>
              <a:t>impact treatment regimens for severe CNS injuries. .</a:t>
            </a:r>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5934075" y="1244978"/>
            <a:ext cx="6169940" cy="4474141"/>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8" name="TextBox 17">
            <a:extLst>
              <a:ext uri="{FF2B5EF4-FFF2-40B4-BE49-F238E27FC236}">
                <a16:creationId xmlns:a16="http://schemas.microsoft.com/office/drawing/2014/main" id="{7EEDD6ED-6C8D-5244-DA68-0097B5EC6733}"/>
              </a:ext>
            </a:extLst>
          </p:cNvPr>
          <p:cNvSpPr txBox="1"/>
          <p:nvPr/>
        </p:nvSpPr>
        <p:spPr>
          <a:xfrm>
            <a:off x="8073216" y="1341535"/>
            <a:ext cx="1891659" cy="2462213"/>
          </a:xfrm>
          <a:prstGeom prst="rect">
            <a:avLst/>
          </a:prstGeom>
          <a:noFill/>
        </p:spPr>
        <p:txBody>
          <a:bodyPr wrap="square" rtlCol="0">
            <a:spAutoFit/>
          </a:bodyPr>
          <a:lstStyle/>
          <a:p>
            <a:r>
              <a:rPr lang="en-US" sz="1100" b="1" i="1" dirty="0"/>
              <a:t>Figure:</a:t>
            </a:r>
            <a:r>
              <a:rPr lang="en-US" sz="1100" i="1" dirty="0"/>
              <a:t> Anatomical MRI of representative </a:t>
            </a:r>
            <a:r>
              <a:rPr lang="en-US" sz="1100" dirty="0" err="1"/>
              <a:t>Acomys</a:t>
            </a:r>
            <a:r>
              <a:rPr lang="en-US" sz="1100" dirty="0"/>
              <a:t> </a:t>
            </a:r>
            <a:r>
              <a:rPr lang="en-US" sz="1100" i="1" dirty="0"/>
              <a:t>brains (</a:t>
            </a:r>
            <a:r>
              <a:rPr lang="en-US" sz="1100" b="1" i="1" dirty="0"/>
              <a:t>top left</a:t>
            </a:r>
            <a:r>
              <a:rPr lang="en-US" sz="1100" i="1" dirty="0"/>
              <a:t>) at baseline (</a:t>
            </a:r>
            <a:r>
              <a:rPr lang="en-US" sz="1100" b="1" dirty="0"/>
              <a:t>a</a:t>
            </a:r>
            <a:r>
              <a:rPr lang="en-US" sz="1100" i="1" dirty="0"/>
              <a:t>), 4 </a:t>
            </a:r>
            <a:r>
              <a:rPr lang="en-US" sz="1100" i="1" dirty="0" err="1"/>
              <a:t>wpi</a:t>
            </a:r>
            <a:r>
              <a:rPr lang="en-US" sz="1100" i="1" dirty="0"/>
              <a:t> (</a:t>
            </a:r>
            <a:r>
              <a:rPr lang="en-US" sz="1100" b="1" dirty="0"/>
              <a:t>b</a:t>
            </a:r>
            <a:r>
              <a:rPr lang="en-US" sz="1100" i="1" dirty="0"/>
              <a:t>), and 24 </a:t>
            </a:r>
            <a:r>
              <a:rPr lang="en-US" sz="1100" i="1" dirty="0" err="1"/>
              <a:t>wpi</a:t>
            </a:r>
            <a:r>
              <a:rPr lang="en-US" sz="1100" i="1" dirty="0"/>
              <a:t> (</a:t>
            </a:r>
            <a:r>
              <a:rPr lang="en-US" sz="1100" b="1" dirty="0"/>
              <a:t>c</a:t>
            </a:r>
            <a:r>
              <a:rPr lang="en-US" sz="1100" i="1" dirty="0"/>
              <a:t>). White areas indicate an absence of brain tissue. Like in humans and other rodents, the damaged area increases in size over time.</a:t>
            </a:r>
          </a:p>
          <a:p>
            <a:endParaRPr lang="en-US" sz="1100" i="1" dirty="0"/>
          </a:p>
          <a:p>
            <a:r>
              <a:rPr lang="en-US" sz="1100" i="1" dirty="0"/>
              <a:t>After the other phases of the study were completed, high-resolution ex vivo (post-mortem) MRI was</a:t>
            </a:r>
            <a:endParaRPr lang="en-US" sz="1100" b="1" i="1" dirty="0"/>
          </a:p>
        </p:txBody>
      </p:sp>
      <p:sp>
        <p:nvSpPr>
          <p:cNvPr id="19" name="TextBox 18">
            <a:extLst>
              <a:ext uri="{FF2B5EF4-FFF2-40B4-BE49-F238E27FC236}">
                <a16:creationId xmlns:a16="http://schemas.microsoft.com/office/drawing/2014/main" id="{37F941A7-98A7-7F53-DBB7-F55C4EF87494}"/>
              </a:ext>
            </a:extLst>
          </p:cNvPr>
          <p:cNvSpPr txBox="1"/>
          <p:nvPr/>
        </p:nvSpPr>
        <p:spPr>
          <a:xfrm>
            <a:off x="8697357" y="3702423"/>
            <a:ext cx="1310301" cy="938719"/>
          </a:xfrm>
          <a:prstGeom prst="rect">
            <a:avLst/>
          </a:prstGeom>
          <a:noFill/>
        </p:spPr>
        <p:txBody>
          <a:bodyPr wrap="square" rtlCol="0">
            <a:spAutoFit/>
          </a:bodyPr>
          <a:lstStyle/>
          <a:p>
            <a:r>
              <a:rPr lang="en-US" sz="1100" i="1" dirty="0"/>
              <a:t>conducted on eight of the rodents. This raw data (</a:t>
            </a:r>
            <a:r>
              <a:rPr lang="en-US" sz="1100" b="1" i="1" dirty="0"/>
              <a:t>right</a:t>
            </a:r>
            <a:r>
              <a:rPr lang="en-US" sz="1100" i="1" dirty="0"/>
              <a:t>) was used to construct</a:t>
            </a:r>
          </a:p>
        </p:txBody>
      </p:sp>
      <p:sp>
        <p:nvSpPr>
          <p:cNvPr id="20" name="TextBox 19">
            <a:extLst>
              <a:ext uri="{FF2B5EF4-FFF2-40B4-BE49-F238E27FC236}">
                <a16:creationId xmlns:a16="http://schemas.microsoft.com/office/drawing/2014/main" id="{6BC31F23-A1DD-E474-1838-723002A120F0}"/>
              </a:ext>
            </a:extLst>
          </p:cNvPr>
          <p:cNvSpPr txBox="1"/>
          <p:nvPr/>
        </p:nvSpPr>
        <p:spPr>
          <a:xfrm>
            <a:off x="8697949" y="4534636"/>
            <a:ext cx="3414054" cy="1107996"/>
          </a:xfrm>
          <a:prstGeom prst="rect">
            <a:avLst/>
          </a:prstGeom>
          <a:noFill/>
        </p:spPr>
        <p:txBody>
          <a:bodyPr wrap="square" rtlCol="0">
            <a:spAutoFit/>
          </a:bodyPr>
          <a:lstStyle/>
          <a:p>
            <a:r>
              <a:rPr lang="en-US" sz="1100" i="1" dirty="0"/>
              <a:t>a detailed, three-dimensional structural “atlas” of the </a:t>
            </a:r>
            <a:r>
              <a:rPr lang="en-US" sz="1100" dirty="0" err="1"/>
              <a:t>Acomys</a:t>
            </a:r>
            <a:r>
              <a:rPr lang="en-US" sz="1100" dirty="0"/>
              <a:t> </a:t>
            </a:r>
            <a:r>
              <a:rPr lang="en-US" sz="1100" i="1" dirty="0"/>
              <a:t>brain (</a:t>
            </a:r>
            <a:r>
              <a:rPr lang="en-US" sz="1100" b="1" i="1" dirty="0"/>
              <a:t>bottom left</a:t>
            </a:r>
            <a:r>
              <a:rPr lang="en-US" sz="1100" i="1" dirty="0"/>
              <a:t>). This anatomical reference allowed the study team to more accurately interpret the previously collected functional MRI data and will continue to be useful in future research on </a:t>
            </a:r>
            <a:r>
              <a:rPr lang="en-US" sz="1100" dirty="0" err="1"/>
              <a:t>Acomys</a:t>
            </a:r>
            <a:r>
              <a:rPr lang="en-US" sz="1100" dirty="0"/>
              <a:t> </a:t>
            </a:r>
            <a:r>
              <a:rPr lang="en-US" sz="1100" i="1" dirty="0"/>
              <a:t>subjects.</a:t>
            </a:r>
          </a:p>
        </p:txBody>
      </p:sp>
      <p:sp>
        <p:nvSpPr>
          <p:cNvPr id="11" name="Text Box 62">
            <a:extLst>
              <a:ext uri="{FF2B5EF4-FFF2-40B4-BE49-F238E27FC236}">
                <a16:creationId xmlns:a16="http://schemas.microsoft.com/office/drawing/2014/main" id="{58485518-1434-C74D-FD1F-04B09D64F113}"/>
              </a:ext>
            </a:extLst>
          </p:cNvPr>
          <p:cNvSpPr txBox="1">
            <a:spLocks noChangeArrowheads="1"/>
          </p:cNvSpPr>
          <p:nvPr/>
        </p:nvSpPr>
        <p:spPr bwMode="auto">
          <a:xfrm>
            <a:off x="0" y="-45653"/>
            <a:ext cx="10132861" cy="1169551"/>
          </a:xfrm>
          <a:prstGeom prst="rect">
            <a:avLst/>
          </a:prstGeom>
          <a:noFill/>
          <a:ln w="9525">
            <a:noFill/>
            <a:miter lim="800000"/>
            <a:headEnd/>
            <a:tailEnd/>
          </a:ln>
        </p:spPr>
        <p:txBody>
          <a:bodyPr wrap="square">
            <a:spAutoFit/>
          </a:bodyPr>
          <a:lstStyle/>
          <a:p>
            <a:pPr>
              <a:spcBef>
                <a:spcPts val="0"/>
              </a:spcBef>
            </a:pPr>
            <a:r>
              <a:rPr lang="en-US" sz="1600" b="1" dirty="0"/>
              <a:t>Stroke-induced neuroplasticity in spiny mice in the absence of tissue regeneration </a:t>
            </a:r>
            <a:endParaRPr lang="en-US" sz="1600" dirty="0"/>
          </a:p>
          <a:p>
            <a:pPr>
              <a:spcBef>
                <a:spcPts val="0"/>
              </a:spcBef>
            </a:pPr>
            <a:r>
              <a:rPr lang="en-US" sz="1100" dirty="0"/>
              <a:t>Benjamin M. Kidd, Justin A. </a:t>
            </a:r>
            <a:r>
              <a:rPr lang="en-US" sz="1100" dirty="0" err="1"/>
              <a:t>Varholick</a:t>
            </a:r>
            <a:r>
              <a:rPr lang="en-US" sz="1100" dirty="0"/>
              <a:t>, Dana M. </a:t>
            </a:r>
            <a:r>
              <a:rPr lang="en-US" sz="1100" dirty="0" err="1"/>
              <a:t>Tuyn</a:t>
            </a:r>
            <a:r>
              <a:rPr lang="en-US" sz="1100" dirty="0"/>
              <a:t>, Pradip K. </a:t>
            </a:r>
            <a:r>
              <a:rPr lang="en-US" sz="1100" dirty="0" err="1"/>
              <a:t>Kamat</a:t>
            </a:r>
            <a:r>
              <a:rPr lang="en-US" sz="1100" dirty="0"/>
              <a:t>, Zachary D. Simon, Lei Liu, Mackenzie P. </a:t>
            </a:r>
            <a:r>
              <a:rPr lang="en-US" sz="1100" dirty="0" err="1"/>
              <a:t>Mekler</a:t>
            </a:r>
            <a:r>
              <a:rPr lang="en-US" sz="1100" dirty="0"/>
              <a:t>, Marjory </a:t>
            </a:r>
            <a:r>
              <a:rPr lang="en-US" sz="1100" dirty="0" err="1"/>
              <a:t>Pompilus</a:t>
            </a:r>
            <a:r>
              <a:rPr lang="en-US" sz="1100" dirty="0"/>
              <a:t>, Jodi L. </a:t>
            </a:r>
            <a:r>
              <a:rPr lang="en-US" sz="1100" dirty="0" err="1"/>
              <a:t>Bubenik</a:t>
            </a:r>
            <a:r>
              <a:rPr lang="en-US" sz="1100" dirty="0"/>
              <a:t>, Mackenzie L. Davenport, Helmut A. Carter, Matteo M. </a:t>
            </a:r>
            <a:r>
              <a:rPr lang="en-US" sz="1100" dirty="0" err="1"/>
              <a:t>Grudny</a:t>
            </a:r>
            <a:r>
              <a:rPr lang="en-US" sz="1100" dirty="0"/>
              <a:t>, W. Brad </a:t>
            </a:r>
            <a:r>
              <a:rPr lang="en-US" sz="1100" dirty="0" err="1"/>
              <a:t>Barbazuk</a:t>
            </a:r>
            <a:r>
              <a:rPr lang="en-US" sz="1100" dirty="0"/>
              <a:t>, Sylvain Doré, Marcelo </a:t>
            </a:r>
            <a:r>
              <a:rPr lang="en-US" sz="1100" dirty="0" err="1"/>
              <a:t>Febo,Eduardo</a:t>
            </a:r>
            <a:r>
              <a:rPr lang="en-US" sz="1100" dirty="0"/>
              <a:t> Candelario-Jalil, Malcolm Maden, &amp; Maurice S. Swanson</a:t>
            </a:r>
          </a:p>
          <a:p>
            <a:pPr>
              <a:spcBef>
                <a:spcPts val="0"/>
              </a:spcBef>
            </a:pPr>
            <a:r>
              <a:rPr lang="en-US" sz="1050" b="1" dirty="0">
                <a:solidFill>
                  <a:srgbClr val="0033CC"/>
                </a:solidFill>
              </a:rPr>
              <a:t>University of Florida</a:t>
            </a:r>
            <a:r>
              <a:rPr lang="en-US" sz="1050" dirty="0"/>
              <a:t>); G. Boebinger </a:t>
            </a:r>
            <a:endParaRPr lang="en-US" sz="1050" b="1" dirty="0">
              <a:solidFill>
                <a:srgbClr val="0033CC"/>
              </a:solidFill>
            </a:endParaRPr>
          </a:p>
          <a:p>
            <a:pPr>
              <a:spcBef>
                <a:spcPts val="0"/>
              </a:spcBef>
            </a:pPr>
            <a:r>
              <a:rPr lang="en-US" sz="600" b="1" dirty="0">
                <a:solidFill>
                  <a:srgbClr val="0033CC"/>
                </a:solidFill>
              </a:rPr>
              <a:t> </a:t>
            </a:r>
            <a:r>
              <a:rPr lang="en-US" sz="1050" b="1" dirty="0"/>
              <a:t>Funding Grants:</a:t>
            </a:r>
            <a:r>
              <a:rPr lang="en-US" sz="1050" dirty="0"/>
              <a:t> M. S. Swanson (NIH P50 NS048843), K. M. </a:t>
            </a:r>
            <a:r>
              <a:rPr lang="en-US" sz="1050" dirty="0">
                <a:latin typeface="+mn-lt"/>
              </a:rPr>
              <a:t>Amm (NSF DMR-2128556; </a:t>
            </a:r>
            <a:r>
              <a:rPr lang="en-US" sz="1050" dirty="0"/>
              <a:t>NSF DMR-1644779); A. S. Edison (NIH S10 RR025671) </a:t>
            </a:r>
            <a:endParaRPr lang="en-US" sz="1050" b="1" dirty="0">
              <a:solidFill>
                <a:srgbClr val="0033CC"/>
              </a:solidFill>
            </a:endParaRPr>
          </a:p>
        </p:txBody>
      </p:sp>
      <p:sp>
        <p:nvSpPr>
          <p:cNvPr id="8" name="Text Box 28">
            <a:extLst>
              <a:ext uri="{FF2B5EF4-FFF2-40B4-BE49-F238E27FC236}">
                <a16:creationId xmlns:a16="http://schemas.microsoft.com/office/drawing/2014/main" id="{94BEBBA5-F606-B8A4-4ABF-C9F472AE0668}"/>
              </a:ext>
            </a:extLst>
          </p:cNvPr>
          <p:cNvSpPr txBox="1">
            <a:spLocks noChangeArrowheads="1"/>
          </p:cNvSpPr>
          <p:nvPr/>
        </p:nvSpPr>
        <p:spPr bwMode="auto">
          <a:xfrm>
            <a:off x="1" y="5596341"/>
            <a:ext cx="12191999" cy="769441"/>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AMRIS Facility; 11.1T/40cm </a:t>
            </a:r>
            <a:r>
              <a:rPr lang="en-US" sz="1100" dirty="0" err="1">
                <a:solidFill>
                  <a:srgbClr val="333399"/>
                </a:solidFill>
              </a:rPr>
              <a:t>Magnex</a:t>
            </a:r>
            <a:r>
              <a:rPr lang="en-US" sz="1100" dirty="0">
                <a:solidFill>
                  <a:srgbClr val="333399"/>
                </a:solidFill>
              </a:rPr>
              <a:t> magnet with </a:t>
            </a:r>
          </a:p>
          <a:p>
            <a:r>
              <a:rPr lang="en-US" sz="1100" dirty="0">
                <a:solidFill>
                  <a:srgbClr val="333399"/>
                </a:solidFill>
              </a:rPr>
              <a:t>Bruker Avance III HD MRI system. </a:t>
            </a:r>
            <a:r>
              <a:rPr lang="en-US" sz="1100" b="1" dirty="0">
                <a:solidFill>
                  <a:srgbClr val="333399"/>
                </a:solidFill>
              </a:rPr>
              <a:t>Citation: </a:t>
            </a:r>
            <a:r>
              <a:rPr lang="en-US" sz="1100" b="0" i="0" dirty="0">
                <a:solidFill>
                  <a:srgbClr val="333399"/>
                </a:solidFill>
                <a:effectLst/>
                <a:latin typeface="arial" panose="020B0604020202020204" pitchFamily="34" charset="0"/>
              </a:rPr>
              <a:t>Kidd, B.M.; </a:t>
            </a:r>
            <a:r>
              <a:rPr lang="en-US" sz="1100" b="0" i="0" dirty="0" err="1">
                <a:solidFill>
                  <a:srgbClr val="333399"/>
                </a:solidFill>
                <a:effectLst/>
                <a:latin typeface="arial" panose="020B0604020202020204" pitchFamily="34" charset="0"/>
              </a:rPr>
              <a:t>Varholick</a:t>
            </a:r>
            <a:r>
              <a:rPr lang="en-US" sz="1100" b="0" i="0" dirty="0">
                <a:solidFill>
                  <a:srgbClr val="333399"/>
                </a:solidFill>
                <a:effectLst/>
                <a:latin typeface="arial" panose="020B0604020202020204" pitchFamily="34" charset="0"/>
              </a:rPr>
              <a:t>, J.A.; </a:t>
            </a:r>
            <a:r>
              <a:rPr lang="en-US" sz="1100" b="0" i="0" dirty="0" err="1">
                <a:solidFill>
                  <a:srgbClr val="333399"/>
                </a:solidFill>
                <a:effectLst/>
                <a:latin typeface="arial" panose="020B0604020202020204" pitchFamily="34" charset="0"/>
              </a:rPr>
              <a:t>Tuyn</a:t>
            </a:r>
            <a:r>
              <a:rPr lang="en-US" sz="1100" b="0" i="0" dirty="0">
                <a:solidFill>
                  <a:srgbClr val="333399"/>
                </a:solidFill>
                <a:effectLst/>
                <a:latin typeface="arial" panose="020B0604020202020204" pitchFamily="34" charset="0"/>
              </a:rPr>
              <a:t>, D.M.; </a:t>
            </a:r>
            <a:r>
              <a:rPr lang="en-US" sz="1100" b="0" i="0" dirty="0" err="1">
                <a:solidFill>
                  <a:srgbClr val="333399"/>
                </a:solidFill>
                <a:effectLst/>
                <a:latin typeface="arial" panose="020B0604020202020204" pitchFamily="34" charset="0"/>
              </a:rPr>
              <a:t>Kamat</a:t>
            </a:r>
            <a:r>
              <a:rPr lang="en-US" sz="1100" b="0" i="0" dirty="0">
                <a:solidFill>
                  <a:srgbClr val="333399"/>
                </a:solidFill>
                <a:effectLst/>
                <a:latin typeface="arial" panose="020B0604020202020204" pitchFamily="34" charset="0"/>
              </a:rPr>
              <a:t>, P.K.; Simon, Z.D.; Liu, L.; </a:t>
            </a:r>
            <a:r>
              <a:rPr lang="en-US" sz="1100" b="0" i="0" dirty="0" err="1">
                <a:solidFill>
                  <a:srgbClr val="333399"/>
                </a:solidFill>
                <a:effectLst/>
                <a:latin typeface="arial" panose="020B0604020202020204" pitchFamily="34" charset="0"/>
              </a:rPr>
              <a:t>Mekler</a:t>
            </a:r>
            <a:r>
              <a:rPr lang="en-US" sz="1100" b="0" i="0" dirty="0">
                <a:solidFill>
                  <a:srgbClr val="333399"/>
                </a:solidFill>
                <a:effectLst/>
                <a:latin typeface="arial" panose="020B0604020202020204" pitchFamily="34" charset="0"/>
              </a:rPr>
              <a:t>, M.P.; </a:t>
            </a:r>
            <a:r>
              <a:rPr lang="en-US" sz="1100" b="0" i="0" dirty="0" err="1">
                <a:solidFill>
                  <a:srgbClr val="333399"/>
                </a:solidFill>
                <a:effectLst/>
                <a:latin typeface="arial" panose="020B0604020202020204" pitchFamily="34" charset="0"/>
              </a:rPr>
              <a:t>Pompilus</a:t>
            </a:r>
            <a:r>
              <a:rPr lang="en-US" sz="1100" b="0" i="0" dirty="0">
                <a:solidFill>
                  <a:srgbClr val="333399"/>
                </a:solidFill>
                <a:effectLst/>
                <a:latin typeface="arial" panose="020B0604020202020204" pitchFamily="34" charset="0"/>
              </a:rPr>
              <a:t>, M.; </a:t>
            </a:r>
            <a:r>
              <a:rPr lang="en-US" sz="1100" b="0" i="0" dirty="0" err="1">
                <a:solidFill>
                  <a:srgbClr val="333399"/>
                </a:solidFill>
                <a:effectLst/>
                <a:latin typeface="arial" panose="020B0604020202020204" pitchFamily="34" charset="0"/>
              </a:rPr>
              <a:t>Bubenik</a:t>
            </a:r>
            <a:r>
              <a:rPr lang="en-US" sz="1100" b="0" i="0" dirty="0">
                <a:solidFill>
                  <a:srgbClr val="333399"/>
                </a:solidFill>
                <a:effectLst/>
                <a:latin typeface="arial" panose="020B0604020202020204" pitchFamily="34" charset="0"/>
              </a:rPr>
              <a:t>, J.L.; Davenport, M.L.; Carter, H.A.; </a:t>
            </a:r>
            <a:r>
              <a:rPr lang="en-US" sz="1100" b="0" i="0" dirty="0" err="1">
                <a:solidFill>
                  <a:srgbClr val="333399"/>
                </a:solidFill>
                <a:effectLst/>
                <a:latin typeface="arial" panose="020B0604020202020204" pitchFamily="34" charset="0"/>
              </a:rPr>
              <a:t>Grudny</a:t>
            </a:r>
            <a:r>
              <a:rPr lang="en-US" sz="1100" b="0" i="0" dirty="0">
                <a:solidFill>
                  <a:srgbClr val="333399"/>
                </a:solidFill>
                <a:effectLst/>
                <a:latin typeface="arial" panose="020B0604020202020204" pitchFamily="34" charset="0"/>
              </a:rPr>
              <a:t>, M.M.; </a:t>
            </a:r>
            <a:r>
              <a:rPr lang="en-US" sz="1100" b="0" i="0" dirty="0" err="1">
                <a:solidFill>
                  <a:srgbClr val="333399"/>
                </a:solidFill>
                <a:effectLst/>
                <a:latin typeface="arial" panose="020B0604020202020204" pitchFamily="34" charset="0"/>
              </a:rPr>
              <a:t>Barbazuk</a:t>
            </a:r>
            <a:r>
              <a:rPr lang="en-US" sz="1100" b="0" i="0" dirty="0">
                <a:solidFill>
                  <a:srgbClr val="333399"/>
                </a:solidFill>
                <a:effectLst/>
                <a:latin typeface="arial" panose="020B0604020202020204" pitchFamily="34" charset="0"/>
              </a:rPr>
              <a:t>, W.B.; Doré, S.; Febo, M.; Candelario-Jalil, E.; Maden, M.; Swanson, M.S., </a:t>
            </a:r>
            <a:r>
              <a:rPr lang="en-US" sz="1100" b="0" i="1" dirty="0">
                <a:solidFill>
                  <a:srgbClr val="333399"/>
                </a:solidFill>
                <a:effectLst/>
                <a:latin typeface="arial" panose="020B0604020202020204" pitchFamily="34" charset="0"/>
              </a:rPr>
              <a:t>Stroke-induced neuroplasticity in spiny mice in the absence of tissue regeneration,</a:t>
            </a:r>
            <a:r>
              <a:rPr lang="en-US" sz="1100" b="0" i="0" dirty="0">
                <a:solidFill>
                  <a:srgbClr val="333399"/>
                </a:solidFill>
                <a:effectLst/>
                <a:latin typeface="arial" panose="020B0604020202020204" pitchFamily="34" charset="0"/>
              </a:rPr>
              <a:t> Nature Partner Journals (</a:t>
            </a:r>
            <a:r>
              <a:rPr lang="en-US" sz="1100" b="0" i="0" dirty="0" err="1">
                <a:solidFill>
                  <a:srgbClr val="333399"/>
                </a:solidFill>
                <a:effectLst/>
                <a:latin typeface="arial" panose="020B0604020202020204" pitchFamily="34" charset="0"/>
              </a:rPr>
              <a:t>npj</a:t>
            </a:r>
            <a:r>
              <a:rPr lang="en-US" sz="1100" b="0" i="0" dirty="0">
                <a:solidFill>
                  <a:srgbClr val="333399"/>
                </a:solidFill>
                <a:effectLst/>
                <a:latin typeface="arial" panose="020B0604020202020204" pitchFamily="34" charset="0"/>
              </a:rPr>
              <a:t>) Regenerative Medicine, </a:t>
            </a:r>
            <a:r>
              <a:rPr lang="en-US" sz="1100" b="1" i="0" dirty="0">
                <a:solidFill>
                  <a:srgbClr val="333399"/>
                </a:solidFill>
                <a:effectLst/>
                <a:latin typeface="arial" panose="020B0604020202020204" pitchFamily="34" charset="0"/>
              </a:rPr>
              <a:t>- 9</a:t>
            </a:r>
            <a:r>
              <a:rPr lang="en-US" sz="1100" b="0" i="0" dirty="0">
                <a:solidFill>
                  <a:srgbClr val="333399"/>
                </a:solidFill>
                <a:effectLst/>
                <a:latin typeface="arial" panose="020B0604020202020204" pitchFamily="34" charset="0"/>
              </a:rPr>
              <a:t> (- 1) (2024) </a:t>
            </a:r>
            <a:r>
              <a:rPr lang="en-US" sz="1100" b="1" i="0" dirty="0">
                <a:solidFill>
                  <a:srgbClr val="333399"/>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doi.org/10.1038/s41536-024-00386-8</a:t>
            </a:r>
            <a:endParaRPr lang="en-US" sz="1200" dirty="0">
              <a:solidFill>
                <a:srgbClr val="333399"/>
              </a:solidFill>
            </a:endParaRPr>
          </a:p>
        </p:txBody>
      </p:sp>
      <p:pic>
        <p:nvPicPr>
          <p:cNvPr id="9" name="Picture 8" descr="A collage of x-ray images&#10;&#10;Description automatically generated">
            <a:extLst>
              <a:ext uri="{FF2B5EF4-FFF2-40B4-BE49-F238E27FC236}">
                <a16:creationId xmlns:a16="http://schemas.microsoft.com/office/drawing/2014/main" id="{0DB3A4C6-DDAC-AC26-00E5-22BCA08C1B5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009236" y="1345355"/>
            <a:ext cx="2103120" cy="2340033"/>
          </a:xfrm>
          <a:prstGeom prst="rect">
            <a:avLst/>
          </a:prstGeom>
        </p:spPr>
      </p:pic>
      <p:pic>
        <p:nvPicPr>
          <p:cNvPr id="22" name="Picture 21" descr="A collage of different colored images&#10;&#10;Description automatically generated">
            <a:extLst>
              <a:ext uri="{FF2B5EF4-FFF2-40B4-BE49-F238E27FC236}">
                <a16:creationId xmlns:a16="http://schemas.microsoft.com/office/drawing/2014/main" id="{08C0E07F-F21A-FF01-9A10-8B04E6E8077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082486" y="3764605"/>
            <a:ext cx="2643447" cy="1886989"/>
          </a:xfrm>
          <a:prstGeom prst="rect">
            <a:avLst/>
          </a:prstGeom>
        </p:spPr>
      </p:pic>
      <p:pic>
        <p:nvPicPr>
          <p:cNvPr id="24" name="Picture 23" descr="A collage of images of a brain&#10;&#10;Description automatically generated">
            <a:extLst>
              <a:ext uri="{FF2B5EF4-FFF2-40B4-BE49-F238E27FC236}">
                <a16:creationId xmlns:a16="http://schemas.microsoft.com/office/drawing/2014/main" id="{7AD2558F-4C22-D457-7E53-E870CD303A4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906387" y="1304930"/>
            <a:ext cx="2107276" cy="3200400"/>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629FE-8460-5CCA-9605-454F47660C15}"/>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03A4C2DD-A1EE-F07E-B89E-1D2CCB184687}"/>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D9801671-391E-8393-48FB-8DE9BEE11EDB}"/>
              </a:ext>
            </a:extLst>
          </p:cNvPr>
          <p:cNvSpPr txBox="1">
            <a:spLocks noChangeArrowheads="1"/>
          </p:cNvSpPr>
          <p:nvPr/>
        </p:nvSpPr>
        <p:spPr bwMode="auto">
          <a:xfrm>
            <a:off x="-13619" y="1194239"/>
            <a:ext cx="5480720" cy="4047262"/>
          </a:xfrm>
          <a:prstGeom prst="rect">
            <a:avLst/>
          </a:prstGeom>
          <a:noFill/>
          <a:ln w="9525">
            <a:noFill/>
            <a:miter lim="800000"/>
            <a:headEnd/>
            <a:tailEnd/>
          </a:ln>
        </p:spPr>
        <p:txBody>
          <a:bodyPr wrap="square">
            <a:spAutoFit/>
          </a:bodyPr>
          <a:lstStyle/>
          <a:p>
            <a:r>
              <a:rPr lang="en-US" sz="1150" b="1" dirty="0">
                <a:solidFill>
                  <a:srgbClr val="000000"/>
                </a:solidFill>
              </a:rPr>
              <a:t>What is the finding? </a:t>
            </a:r>
            <a:r>
              <a:rPr lang="en-US" sz="1200" dirty="0"/>
              <a:t>This study explores how the African spiny mouse </a:t>
            </a:r>
            <a:r>
              <a:rPr lang="en-US" sz="1200" dirty="0">
                <a:latin typeface="Arial" charset="0"/>
              </a:rPr>
              <a:t>(</a:t>
            </a:r>
            <a:r>
              <a:rPr lang="en-US" sz="1200" i="1" dirty="0" err="1">
                <a:latin typeface="Arial" charset="0"/>
              </a:rPr>
              <a:t>Acomys</a:t>
            </a:r>
            <a:r>
              <a:rPr lang="en-US" sz="1200" i="1" dirty="0">
                <a:latin typeface="Arial" charset="0"/>
              </a:rPr>
              <a:t> </a:t>
            </a:r>
            <a:r>
              <a:rPr lang="en-US" sz="1200" i="1" dirty="0" err="1">
                <a:latin typeface="Arial" charset="0"/>
              </a:rPr>
              <a:t>cahirinus</a:t>
            </a:r>
            <a:r>
              <a:rPr lang="en-US" sz="1200" i="1" dirty="0">
                <a:latin typeface="Arial" charset="0"/>
              </a:rPr>
              <a:t>)</a:t>
            </a:r>
            <a:r>
              <a:rPr lang="en-US" sz="1200" dirty="0"/>
              <a:t>, a rodent known for its ability to heal damaged tissue, recovers from a stroke. Unlike previous findings in spinal cord repair, MRI scans showed the mice didn’t regrow brain tissue. Instead, they recovered quickly by using other parts of their brain to compensate for the damage.</a:t>
            </a:r>
          </a:p>
          <a:p>
            <a:r>
              <a:rPr lang="en-US" sz="1200" dirty="0"/>
              <a:t> </a:t>
            </a:r>
          </a:p>
          <a:p>
            <a:endParaRPr lang="en-US" sz="300" b="1" dirty="0">
              <a:solidFill>
                <a:srgbClr val="000000"/>
              </a:solidFill>
            </a:endParaRPr>
          </a:p>
          <a:p>
            <a:r>
              <a:rPr lang="en-US" sz="1150" b="1" dirty="0">
                <a:solidFill>
                  <a:srgbClr val="000000"/>
                </a:solidFill>
              </a:rPr>
              <a:t>Why is this important? </a:t>
            </a:r>
            <a:r>
              <a:rPr lang="en-US" sz="1150" dirty="0">
                <a:latin typeface="Arial" charset="0"/>
              </a:rPr>
              <a:t>Ischemic stroke happens when a blocked blood vessel cuts off oxygen from the brain. It is a major cause of disability and death in adults over 40. </a:t>
            </a:r>
            <a:r>
              <a:rPr lang="en-US" sz="1200" dirty="0"/>
              <a:t>This study used MRI to map the African spiny mouse’s brain and see how it adapted after injury from stoke, finding that it recovers unusually well from strokes. Understanding how this mouse rewires its brain could provide valuable insights into broader brain development and healing in mammals.</a:t>
            </a:r>
          </a:p>
          <a:p>
            <a:endParaRPr lang="en-US" sz="1200" dirty="0"/>
          </a:p>
          <a:p>
            <a:endParaRPr lang="en-US" sz="300" b="1" dirty="0">
              <a:solidFill>
                <a:srgbClr val="000000"/>
              </a:solidFill>
            </a:endParaRPr>
          </a:p>
          <a:p>
            <a:r>
              <a:rPr lang="en-US" sz="1150" b="1" dirty="0">
                <a:solidFill>
                  <a:srgbClr val="000000"/>
                </a:solidFill>
              </a:rPr>
              <a:t>Why did this research need the MagLab?</a:t>
            </a:r>
            <a:r>
              <a:rPr lang="en-US" sz="1150" b="1" dirty="0">
                <a:latin typeface="Arial" charset="0"/>
              </a:rPr>
              <a:t> </a:t>
            </a:r>
            <a:r>
              <a:rPr lang="en-US" sz="1200" dirty="0"/>
              <a:t> This study used advanced MRI in three ways: First, to track how the brain’s structure changed after a stroke. Second, resting-state functional MRI (</a:t>
            </a:r>
            <a:r>
              <a:rPr lang="en-US" sz="1200" dirty="0" err="1"/>
              <a:t>rsfMRI</a:t>
            </a:r>
            <a:r>
              <a:rPr lang="en-US" sz="1200" dirty="0"/>
              <a:t>) showed how different brain areas connect and adapt to compensate for damage. Third, detailed post-mortem MRI created a high-resolution map of the spiny mouse brain, helping researchers interpret earlier results and support future studies. These techniques required powerful high-field MRI technology, only possible with the </a:t>
            </a:r>
            <a:r>
              <a:rPr lang="en-US" sz="1200" dirty="0" err="1"/>
              <a:t>MagLab’s</a:t>
            </a:r>
            <a:r>
              <a:rPr lang="en-US" sz="1200" dirty="0"/>
              <a:t> specialized equipment.</a:t>
            </a:r>
            <a:endParaRPr lang="en-US" sz="1150" dirty="0">
              <a:solidFill>
                <a:srgbClr val="FF0000"/>
              </a:solidFill>
            </a:endParaRPr>
          </a:p>
        </p:txBody>
      </p:sp>
      <p:sp>
        <p:nvSpPr>
          <p:cNvPr id="1034" name="Rectangle 49">
            <a:extLst>
              <a:ext uri="{FF2B5EF4-FFF2-40B4-BE49-F238E27FC236}">
                <a16:creationId xmlns:a16="http://schemas.microsoft.com/office/drawing/2014/main" id="{DD0425EE-5F0E-324A-667A-144A54D0F1FC}"/>
              </a:ext>
            </a:extLst>
          </p:cNvPr>
          <p:cNvSpPr>
            <a:spLocks noChangeArrowheads="1"/>
          </p:cNvSpPr>
          <p:nvPr/>
        </p:nvSpPr>
        <p:spPr bwMode="auto">
          <a:xfrm>
            <a:off x="5514975" y="1329114"/>
            <a:ext cx="6589041" cy="4365450"/>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B3D63E6F-CE87-F810-39B6-AB857B8AD31D}"/>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7CF8676B-7882-F86F-7B50-5499F7852240}"/>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930A806D-3EB8-1B49-BFC1-662C341F42F2}"/>
              </a:ext>
            </a:extLst>
          </p:cNvPr>
          <p:cNvPicPr>
            <a:picLocks noChangeAspect="1"/>
          </p:cNvPicPr>
          <p:nvPr/>
        </p:nvPicPr>
        <p:blipFill>
          <a:blip r:embed="rId3"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7A0F79BE-8CE5-BB55-85A7-70CC45F6FDA1}"/>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40ED4A72-EF82-C17A-31CD-DA11499425F9}"/>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F88EC214-C707-B5D9-F1EB-605C8C0203E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95C8202E-48A0-B80E-556D-B8E843FB848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647A87C0-4015-58DD-B4CC-D77E3365E6D5}"/>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7" name="Rectangle 16">
            <a:extLst>
              <a:ext uri="{FF2B5EF4-FFF2-40B4-BE49-F238E27FC236}">
                <a16:creationId xmlns:a16="http://schemas.microsoft.com/office/drawing/2014/main" id="{BE226C65-C27E-7C23-6007-CA98F1192259}"/>
              </a:ext>
            </a:extLst>
          </p:cNvPr>
          <p:cNvSpPr/>
          <p:nvPr/>
        </p:nvSpPr>
        <p:spPr>
          <a:xfrm>
            <a:off x="8737960" y="4376058"/>
            <a:ext cx="3175989"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sz="1100" b="1" i="1" dirty="0"/>
              <a:t>Figure: </a:t>
            </a:r>
            <a:r>
              <a:rPr lang="en-US" sz="1100" i="1" dirty="0"/>
              <a:t>The spiny mice showed extraordinary recovery of neural connections only four weeks after stroke (</a:t>
            </a:r>
            <a:r>
              <a:rPr lang="en-US" sz="1100" b="1" dirty="0"/>
              <a:t>a</a:t>
            </a:r>
            <a:r>
              <a:rPr lang="en-US" sz="1100" i="1" dirty="0"/>
              <a:t>, </a:t>
            </a:r>
            <a:r>
              <a:rPr lang="en-US" sz="1100" b="1" dirty="0"/>
              <a:t>b</a:t>
            </a:r>
            <a:r>
              <a:rPr lang="en-US" sz="1100" i="1" dirty="0"/>
              <a:t>) despite not regenerating any</a:t>
            </a:r>
            <a:endParaRPr lang="en-US" sz="1100" b="1" i="1" dirty="0"/>
          </a:p>
        </p:txBody>
      </p:sp>
      <p:sp>
        <p:nvSpPr>
          <p:cNvPr id="18" name="Rectangle 17">
            <a:extLst>
              <a:ext uri="{FF2B5EF4-FFF2-40B4-BE49-F238E27FC236}">
                <a16:creationId xmlns:a16="http://schemas.microsoft.com/office/drawing/2014/main" id="{77DF2D1D-A361-D523-44A7-8FCB9CEB7EE8}"/>
              </a:ext>
            </a:extLst>
          </p:cNvPr>
          <p:cNvSpPr/>
          <p:nvPr/>
        </p:nvSpPr>
        <p:spPr>
          <a:xfrm>
            <a:off x="5480720" y="4884260"/>
            <a:ext cx="6514480" cy="769441"/>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sz="1100" i="1" dirty="0"/>
              <a:t>damaged tissue. In </a:t>
            </a:r>
            <a:r>
              <a:rPr lang="en-US" sz="1100" b="1" dirty="0"/>
              <a:t>c - f</a:t>
            </a:r>
            <a:r>
              <a:rPr lang="en-US" sz="1100" i="1" dirty="0"/>
              <a:t>, we can see one reason why: as the damaged side (or hemisphere) of the brain (marked in red) lost functionality, the undamaged hemisphere (blue) became more interconnected to compensate. Panels </a:t>
            </a:r>
            <a:r>
              <a:rPr lang="en-US" sz="1100" b="1" dirty="0"/>
              <a:t>d</a:t>
            </a:r>
            <a:r>
              <a:rPr lang="en-US" sz="1100" b="1" i="1" dirty="0"/>
              <a:t> </a:t>
            </a:r>
            <a:r>
              <a:rPr lang="en-US" sz="1100" i="1" dirty="0"/>
              <a:t>- </a:t>
            </a:r>
            <a:r>
              <a:rPr lang="en-US" sz="1100" b="1" dirty="0"/>
              <a:t>f</a:t>
            </a:r>
            <a:r>
              <a:rPr lang="en-US" sz="1100" i="1" dirty="0"/>
              <a:t> show that this effect is present in three specific regions of the brain, and </a:t>
            </a:r>
            <a:r>
              <a:rPr lang="en-US" sz="1100" b="1" dirty="0"/>
              <a:t>c</a:t>
            </a:r>
            <a:r>
              <a:rPr lang="en-US" sz="1100" i="1" dirty="0"/>
              <a:t> confirms that this is also true of the undamaged hemisphere as a whole.</a:t>
            </a:r>
          </a:p>
        </p:txBody>
      </p:sp>
      <p:sp>
        <p:nvSpPr>
          <p:cNvPr id="10" name="Text Box 28">
            <a:extLst>
              <a:ext uri="{FF2B5EF4-FFF2-40B4-BE49-F238E27FC236}">
                <a16:creationId xmlns:a16="http://schemas.microsoft.com/office/drawing/2014/main" id="{0CE8B20E-F3BF-35B0-AD34-229BC7DADEE4}"/>
              </a:ext>
            </a:extLst>
          </p:cNvPr>
          <p:cNvSpPr txBox="1">
            <a:spLocks noChangeArrowheads="1"/>
          </p:cNvSpPr>
          <p:nvPr/>
        </p:nvSpPr>
        <p:spPr bwMode="auto">
          <a:xfrm>
            <a:off x="1" y="5595393"/>
            <a:ext cx="12191999" cy="769441"/>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AMRIS Facility; 11.1T/40cm </a:t>
            </a:r>
            <a:r>
              <a:rPr lang="en-US" sz="1100" dirty="0" err="1">
                <a:solidFill>
                  <a:srgbClr val="333399"/>
                </a:solidFill>
              </a:rPr>
              <a:t>Magnex</a:t>
            </a:r>
            <a:r>
              <a:rPr lang="en-US" sz="1100" dirty="0">
                <a:solidFill>
                  <a:srgbClr val="333399"/>
                </a:solidFill>
              </a:rPr>
              <a:t> </a:t>
            </a:r>
          </a:p>
          <a:p>
            <a:r>
              <a:rPr lang="en-US" sz="1100" dirty="0">
                <a:solidFill>
                  <a:srgbClr val="333399"/>
                </a:solidFill>
              </a:rPr>
              <a:t>magnet with Bruker Avance III HD MRI system. </a:t>
            </a:r>
            <a:r>
              <a:rPr lang="en-US" sz="1100" b="1" dirty="0">
                <a:solidFill>
                  <a:srgbClr val="333399"/>
                </a:solidFill>
              </a:rPr>
              <a:t>Citation: </a:t>
            </a:r>
            <a:r>
              <a:rPr lang="en-US" sz="1100" b="0" i="0" dirty="0">
                <a:solidFill>
                  <a:srgbClr val="333399"/>
                </a:solidFill>
                <a:effectLst/>
                <a:latin typeface="arial" panose="020B0604020202020204" pitchFamily="34" charset="0"/>
              </a:rPr>
              <a:t>Kidd, B.M.; </a:t>
            </a:r>
            <a:r>
              <a:rPr lang="en-US" sz="1100" b="0" i="0" dirty="0" err="1">
                <a:solidFill>
                  <a:srgbClr val="333399"/>
                </a:solidFill>
                <a:effectLst/>
                <a:latin typeface="arial" panose="020B0604020202020204" pitchFamily="34" charset="0"/>
              </a:rPr>
              <a:t>Varholick</a:t>
            </a:r>
            <a:r>
              <a:rPr lang="en-US" sz="1100" b="0" i="0" dirty="0">
                <a:solidFill>
                  <a:srgbClr val="333399"/>
                </a:solidFill>
                <a:effectLst/>
                <a:latin typeface="arial" panose="020B0604020202020204" pitchFamily="34" charset="0"/>
              </a:rPr>
              <a:t>, J.A.; </a:t>
            </a:r>
            <a:r>
              <a:rPr lang="en-US" sz="1100" b="0" i="0" dirty="0" err="1">
                <a:solidFill>
                  <a:srgbClr val="333399"/>
                </a:solidFill>
                <a:effectLst/>
                <a:latin typeface="arial" panose="020B0604020202020204" pitchFamily="34" charset="0"/>
              </a:rPr>
              <a:t>Tuyn</a:t>
            </a:r>
            <a:r>
              <a:rPr lang="en-US" sz="1100" b="0" i="0" dirty="0">
                <a:solidFill>
                  <a:srgbClr val="333399"/>
                </a:solidFill>
                <a:effectLst/>
                <a:latin typeface="arial" panose="020B0604020202020204" pitchFamily="34" charset="0"/>
              </a:rPr>
              <a:t>, D.M.; </a:t>
            </a:r>
            <a:r>
              <a:rPr lang="en-US" sz="1100" b="0" i="0" dirty="0" err="1">
                <a:solidFill>
                  <a:srgbClr val="333399"/>
                </a:solidFill>
                <a:effectLst/>
                <a:latin typeface="arial" panose="020B0604020202020204" pitchFamily="34" charset="0"/>
              </a:rPr>
              <a:t>Kamat</a:t>
            </a:r>
            <a:r>
              <a:rPr lang="en-US" sz="1100" b="0" i="0" dirty="0">
                <a:solidFill>
                  <a:srgbClr val="333399"/>
                </a:solidFill>
                <a:effectLst/>
                <a:latin typeface="arial" panose="020B0604020202020204" pitchFamily="34" charset="0"/>
              </a:rPr>
              <a:t>, P.K.; Simon, Z.D.; Liu, L.; </a:t>
            </a:r>
            <a:r>
              <a:rPr lang="en-US" sz="1100" b="0" i="0" dirty="0" err="1">
                <a:solidFill>
                  <a:srgbClr val="333399"/>
                </a:solidFill>
                <a:effectLst/>
                <a:latin typeface="arial" panose="020B0604020202020204" pitchFamily="34" charset="0"/>
              </a:rPr>
              <a:t>Mekler</a:t>
            </a:r>
            <a:r>
              <a:rPr lang="en-US" sz="1100" b="0" i="0" dirty="0">
                <a:solidFill>
                  <a:srgbClr val="333399"/>
                </a:solidFill>
                <a:effectLst/>
                <a:latin typeface="arial" panose="020B0604020202020204" pitchFamily="34" charset="0"/>
              </a:rPr>
              <a:t>, M.P.; </a:t>
            </a:r>
            <a:r>
              <a:rPr lang="en-US" sz="1100" b="0" i="0" dirty="0" err="1">
                <a:solidFill>
                  <a:srgbClr val="333399"/>
                </a:solidFill>
                <a:effectLst/>
                <a:latin typeface="arial" panose="020B0604020202020204" pitchFamily="34" charset="0"/>
              </a:rPr>
              <a:t>Pompilus</a:t>
            </a:r>
            <a:r>
              <a:rPr lang="en-US" sz="1100" b="0" i="0" dirty="0">
                <a:solidFill>
                  <a:srgbClr val="333399"/>
                </a:solidFill>
                <a:effectLst/>
                <a:latin typeface="arial" panose="020B0604020202020204" pitchFamily="34" charset="0"/>
              </a:rPr>
              <a:t>, M.; </a:t>
            </a:r>
            <a:r>
              <a:rPr lang="en-US" sz="1100" b="0" i="0" dirty="0" err="1">
                <a:solidFill>
                  <a:srgbClr val="333399"/>
                </a:solidFill>
                <a:effectLst/>
                <a:latin typeface="arial" panose="020B0604020202020204" pitchFamily="34" charset="0"/>
              </a:rPr>
              <a:t>Bubenik</a:t>
            </a:r>
            <a:r>
              <a:rPr lang="en-US" sz="1100" b="0" i="0" dirty="0">
                <a:solidFill>
                  <a:srgbClr val="333399"/>
                </a:solidFill>
                <a:effectLst/>
                <a:latin typeface="arial" panose="020B0604020202020204" pitchFamily="34" charset="0"/>
              </a:rPr>
              <a:t>, J.L.; Davenport, M.L.; Carter, H.A.; </a:t>
            </a:r>
            <a:r>
              <a:rPr lang="en-US" sz="1100" b="0" i="0" dirty="0" err="1">
                <a:solidFill>
                  <a:srgbClr val="333399"/>
                </a:solidFill>
                <a:effectLst/>
                <a:latin typeface="arial" panose="020B0604020202020204" pitchFamily="34" charset="0"/>
              </a:rPr>
              <a:t>Grudny</a:t>
            </a:r>
            <a:r>
              <a:rPr lang="en-US" sz="1100" b="0" i="0" dirty="0">
                <a:solidFill>
                  <a:srgbClr val="333399"/>
                </a:solidFill>
                <a:effectLst/>
                <a:latin typeface="arial" panose="020B0604020202020204" pitchFamily="34" charset="0"/>
              </a:rPr>
              <a:t>, M.M.; </a:t>
            </a:r>
            <a:r>
              <a:rPr lang="en-US" sz="1100" b="0" i="0" dirty="0" err="1">
                <a:solidFill>
                  <a:srgbClr val="333399"/>
                </a:solidFill>
                <a:effectLst/>
                <a:latin typeface="arial" panose="020B0604020202020204" pitchFamily="34" charset="0"/>
              </a:rPr>
              <a:t>Barbazuk</a:t>
            </a:r>
            <a:r>
              <a:rPr lang="en-US" sz="1100" b="0" i="0" dirty="0">
                <a:solidFill>
                  <a:srgbClr val="333399"/>
                </a:solidFill>
                <a:effectLst/>
                <a:latin typeface="arial" panose="020B0604020202020204" pitchFamily="34" charset="0"/>
              </a:rPr>
              <a:t>, W.B.; Doré, S.; Febo, M.; Candelario-Jalil, E.; Maden, M.; Swanson, M.S., </a:t>
            </a:r>
            <a:r>
              <a:rPr lang="en-US" sz="1100" b="0" i="1" dirty="0">
                <a:solidFill>
                  <a:srgbClr val="333399"/>
                </a:solidFill>
                <a:effectLst/>
                <a:latin typeface="arial" panose="020B0604020202020204" pitchFamily="34" charset="0"/>
              </a:rPr>
              <a:t>Stroke-induced neuroplasticity in spiny mice in the absence of tissue regeneration,</a:t>
            </a:r>
            <a:r>
              <a:rPr lang="en-US" sz="1100" b="0" i="0" dirty="0">
                <a:solidFill>
                  <a:srgbClr val="333399"/>
                </a:solidFill>
                <a:effectLst/>
                <a:latin typeface="arial" panose="020B0604020202020204" pitchFamily="34" charset="0"/>
              </a:rPr>
              <a:t> Nature Partner Journals (</a:t>
            </a:r>
            <a:r>
              <a:rPr lang="en-US" sz="1100" b="0" i="0" dirty="0" err="1">
                <a:solidFill>
                  <a:srgbClr val="333399"/>
                </a:solidFill>
                <a:effectLst/>
                <a:latin typeface="arial" panose="020B0604020202020204" pitchFamily="34" charset="0"/>
              </a:rPr>
              <a:t>npj</a:t>
            </a:r>
            <a:r>
              <a:rPr lang="en-US" sz="1100" b="0" i="0" dirty="0">
                <a:solidFill>
                  <a:srgbClr val="333399"/>
                </a:solidFill>
                <a:effectLst/>
                <a:latin typeface="arial" panose="020B0604020202020204" pitchFamily="34" charset="0"/>
              </a:rPr>
              <a:t>) Regenerative Medicine, </a:t>
            </a:r>
            <a:r>
              <a:rPr lang="en-US" sz="1100" b="1" i="0" dirty="0">
                <a:solidFill>
                  <a:srgbClr val="333399"/>
                </a:solidFill>
                <a:effectLst/>
                <a:latin typeface="arial" panose="020B0604020202020204" pitchFamily="34" charset="0"/>
              </a:rPr>
              <a:t>- 9</a:t>
            </a:r>
            <a:r>
              <a:rPr lang="en-US" sz="1100" b="0" i="0" dirty="0">
                <a:solidFill>
                  <a:srgbClr val="333399"/>
                </a:solidFill>
                <a:effectLst/>
                <a:latin typeface="arial" panose="020B0604020202020204" pitchFamily="34" charset="0"/>
              </a:rPr>
              <a:t> (- 1) (2024) </a:t>
            </a:r>
            <a:r>
              <a:rPr lang="en-US" sz="1100" b="1" i="0" dirty="0">
                <a:solidFill>
                  <a:srgbClr val="333399"/>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doi.org/10.1038/s41536-024-00386-8</a:t>
            </a:r>
            <a:endParaRPr lang="en-US" sz="1200" dirty="0">
              <a:solidFill>
                <a:srgbClr val="333399"/>
              </a:solidFill>
            </a:endParaRPr>
          </a:p>
        </p:txBody>
      </p:sp>
      <p:sp>
        <p:nvSpPr>
          <p:cNvPr id="5" name="Text Box 62">
            <a:extLst>
              <a:ext uri="{FF2B5EF4-FFF2-40B4-BE49-F238E27FC236}">
                <a16:creationId xmlns:a16="http://schemas.microsoft.com/office/drawing/2014/main" id="{6B67F8B5-1A66-1786-9D55-45ED76EC9CFB}"/>
              </a:ext>
            </a:extLst>
          </p:cNvPr>
          <p:cNvSpPr txBox="1">
            <a:spLocks noChangeArrowheads="1"/>
          </p:cNvSpPr>
          <p:nvPr/>
        </p:nvSpPr>
        <p:spPr bwMode="auto">
          <a:xfrm>
            <a:off x="0" y="-45653"/>
            <a:ext cx="10132861" cy="1169551"/>
          </a:xfrm>
          <a:prstGeom prst="rect">
            <a:avLst/>
          </a:prstGeom>
          <a:noFill/>
          <a:ln w="9525">
            <a:noFill/>
            <a:miter lim="800000"/>
            <a:headEnd/>
            <a:tailEnd/>
          </a:ln>
        </p:spPr>
        <p:txBody>
          <a:bodyPr wrap="square">
            <a:spAutoFit/>
          </a:bodyPr>
          <a:lstStyle/>
          <a:p>
            <a:pPr>
              <a:spcBef>
                <a:spcPts val="0"/>
              </a:spcBef>
            </a:pPr>
            <a:r>
              <a:rPr lang="en-US" sz="1600" b="1" dirty="0"/>
              <a:t>How Spiny Mice Bounce Back from Strokes Without Regrowing Brain Tissue</a:t>
            </a:r>
          </a:p>
          <a:p>
            <a:pPr>
              <a:spcBef>
                <a:spcPts val="0"/>
              </a:spcBef>
            </a:pPr>
            <a:r>
              <a:rPr lang="en-US" sz="1100" dirty="0"/>
              <a:t>Benjamin M. Kidd, Justin A. </a:t>
            </a:r>
            <a:r>
              <a:rPr lang="en-US" sz="1100" dirty="0" err="1"/>
              <a:t>Varholick</a:t>
            </a:r>
            <a:r>
              <a:rPr lang="en-US" sz="1100" dirty="0"/>
              <a:t>, Dana M. </a:t>
            </a:r>
            <a:r>
              <a:rPr lang="en-US" sz="1100" dirty="0" err="1"/>
              <a:t>Tuyn</a:t>
            </a:r>
            <a:r>
              <a:rPr lang="en-US" sz="1100" dirty="0"/>
              <a:t>, Pradip K. </a:t>
            </a:r>
            <a:r>
              <a:rPr lang="en-US" sz="1100" dirty="0" err="1"/>
              <a:t>Kamat</a:t>
            </a:r>
            <a:r>
              <a:rPr lang="en-US" sz="1100" dirty="0"/>
              <a:t>, Zachary D. Simon, Lei Liu, Mackenzie P. </a:t>
            </a:r>
            <a:r>
              <a:rPr lang="en-US" sz="1100" dirty="0" err="1"/>
              <a:t>Mekler</a:t>
            </a:r>
            <a:r>
              <a:rPr lang="en-US" sz="1100" dirty="0"/>
              <a:t>, Marjory </a:t>
            </a:r>
            <a:r>
              <a:rPr lang="en-US" sz="1100" dirty="0" err="1"/>
              <a:t>Pompilus</a:t>
            </a:r>
            <a:r>
              <a:rPr lang="en-US" sz="1100" dirty="0"/>
              <a:t>, Jodi L. </a:t>
            </a:r>
            <a:r>
              <a:rPr lang="en-US" sz="1100" dirty="0" err="1"/>
              <a:t>Bubenik</a:t>
            </a:r>
            <a:r>
              <a:rPr lang="en-US" sz="1100" dirty="0"/>
              <a:t>, Mackenzie L. Davenport, Helmut A. Carter, Matteo M. </a:t>
            </a:r>
            <a:r>
              <a:rPr lang="en-US" sz="1100" dirty="0" err="1"/>
              <a:t>Grudny</a:t>
            </a:r>
            <a:r>
              <a:rPr lang="en-US" sz="1100" dirty="0"/>
              <a:t>, W. Brad </a:t>
            </a:r>
            <a:r>
              <a:rPr lang="en-US" sz="1100" dirty="0" err="1"/>
              <a:t>Barbazuk</a:t>
            </a:r>
            <a:r>
              <a:rPr lang="en-US" sz="1100" dirty="0"/>
              <a:t>, Sylvain Doré, Marcelo </a:t>
            </a:r>
            <a:r>
              <a:rPr lang="en-US" sz="1100" dirty="0" err="1"/>
              <a:t>Febo,Eduardo</a:t>
            </a:r>
            <a:r>
              <a:rPr lang="en-US" sz="1100" dirty="0"/>
              <a:t> Candelario-Jalil, Malcolm Maden, &amp; Maurice S. Swanson</a:t>
            </a:r>
          </a:p>
          <a:p>
            <a:pPr>
              <a:spcBef>
                <a:spcPts val="0"/>
              </a:spcBef>
            </a:pPr>
            <a:r>
              <a:rPr lang="en-US" sz="1050" b="1" dirty="0">
                <a:solidFill>
                  <a:srgbClr val="0033CC"/>
                </a:solidFill>
              </a:rPr>
              <a:t>University of Florida</a:t>
            </a:r>
            <a:r>
              <a:rPr lang="en-US" sz="1050" dirty="0"/>
              <a:t>); </a:t>
            </a:r>
            <a:r>
              <a:rPr lang="en-US" sz="1050" dirty="0">
                <a:highlight>
                  <a:srgbClr val="FFFF00"/>
                </a:highlight>
              </a:rPr>
              <a:t>G. Boebinger </a:t>
            </a:r>
            <a:endParaRPr lang="en-US" sz="1050" b="1" dirty="0">
              <a:solidFill>
                <a:srgbClr val="0033CC"/>
              </a:solidFill>
              <a:highlight>
                <a:srgbClr val="FFFF00"/>
              </a:highlight>
            </a:endParaRPr>
          </a:p>
          <a:p>
            <a:pPr>
              <a:spcBef>
                <a:spcPts val="0"/>
              </a:spcBef>
            </a:pPr>
            <a:r>
              <a:rPr lang="en-US" sz="600" b="1" dirty="0">
                <a:solidFill>
                  <a:srgbClr val="0033CC"/>
                </a:solidFill>
              </a:rPr>
              <a:t> </a:t>
            </a:r>
            <a:r>
              <a:rPr lang="en-US" sz="1050" b="1" dirty="0"/>
              <a:t>Funding Grants:</a:t>
            </a:r>
            <a:r>
              <a:rPr lang="en-US" sz="1050" dirty="0"/>
              <a:t> M. S. Swanson (NIH P50 NS048843), K. M. </a:t>
            </a:r>
            <a:r>
              <a:rPr lang="en-US" sz="1050" dirty="0">
                <a:latin typeface="+mn-lt"/>
              </a:rPr>
              <a:t>Amm (NSF DMR-2128556; </a:t>
            </a:r>
            <a:r>
              <a:rPr lang="en-US" sz="1050" dirty="0"/>
              <a:t>NSF DMR-1644779); A. S. Edison (NIH S10 RR025671) </a:t>
            </a:r>
            <a:endParaRPr lang="en-US" sz="1050" b="1" dirty="0">
              <a:solidFill>
                <a:srgbClr val="0033CC"/>
              </a:solidFill>
            </a:endParaRPr>
          </a:p>
        </p:txBody>
      </p:sp>
      <p:pic>
        <p:nvPicPr>
          <p:cNvPr id="12" name="Picture 11" descr="A diagram of a network metrics&#10;&#10;Description automatically generated">
            <a:extLst>
              <a:ext uri="{FF2B5EF4-FFF2-40B4-BE49-F238E27FC236}">
                <a16:creationId xmlns:a16="http://schemas.microsoft.com/office/drawing/2014/main" id="{FE6F9C66-58E3-4E44-F871-04C9431D7B4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581000" y="1396098"/>
            <a:ext cx="3075709" cy="3549535"/>
          </a:xfrm>
          <a:prstGeom prst="rect">
            <a:avLst/>
          </a:prstGeom>
        </p:spPr>
      </p:pic>
      <p:pic>
        <p:nvPicPr>
          <p:cNvPr id="19" name="Picture 18" descr="A group of graphs showing different types of statistical data">
            <a:extLst>
              <a:ext uri="{FF2B5EF4-FFF2-40B4-BE49-F238E27FC236}">
                <a16:creationId xmlns:a16="http://schemas.microsoft.com/office/drawing/2014/main" id="{EB7CBF1A-5397-226D-3EB2-4EF1D27DE17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95702" y="1369814"/>
            <a:ext cx="3366655" cy="2926080"/>
          </a:xfrm>
          <a:prstGeom prst="rect">
            <a:avLst/>
          </a:prstGeom>
        </p:spPr>
      </p:pic>
    </p:spTree>
    <p:extLst>
      <p:ext uri="{BB962C8B-B14F-4D97-AF65-F5344CB8AC3E}">
        <p14:creationId xmlns:p14="http://schemas.microsoft.com/office/powerpoint/2010/main" val="30147822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B06607-F230-4BF8-96D2-9147FE89125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0970E66-06F7-4592-983E-68A1441A3784}">
  <ds:schemaRefs>
    <ds:schemaRef ds:uri="http://schemas.microsoft.com/sharepoint/v3/contenttype/forms"/>
  </ds:schemaRefs>
</ds:datastoreItem>
</file>

<file path=customXml/itemProps3.xml><?xml version="1.0" encoding="utf-8"?>
<ds:datastoreItem xmlns:ds="http://schemas.openxmlformats.org/officeDocument/2006/customXml" ds:itemID="{F101450D-0561-467C-8576-6633358885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6484</TotalTime>
  <Words>1402</Words>
  <Application>Microsoft Office PowerPoint</Application>
  <PresentationFormat>Widescreen</PresentationFormat>
  <Paragraphs>31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152</cp:revision>
  <cp:lastPrinted>2019-07-16T13:07:28Z</cp:lastPrinted>
  <dcterms:created xsi:type="dcterms:W3CDTF">2004-08-07T03:10:56Z</dcterms:created>
  <dcterms:modified xsi:type="dcterms:W3CDTF">2025-02-11T14:19:27Z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