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handoutMasterIdLst>
    <p:handoutMasterId r:id="rId8"/>
  </p:handoutMasterIdLst>
  <p:sldIdLst>
    <p:sldId id="266" r:id="rId5"/>
    <p:sldId id="269" r:id="rId6"/>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4F4184"/>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989" autoAdjust="0"/>
    <p:restoredTop sz="96811" autoAdjust="0"/>
  </p:normalViewPr>
  <p:slideViewPr>
    <p:cSldViewPr snapToGrid="0">
      <p:cViewPr varScale="1">
        <p:scale>
          <a:sx n="91" d="100"/>
          <a:sy n="91" d="100"/>
        </p:scale>
        <p:origin x="518" y="53"/>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1A9434-B981-D3C1-5B03-A79E4CF586D4}"/>
            </a:ext>
          </a:extLst>
        </p:cNvPr>
        <p:cNvGrpSpPr/>
        <p:nvPr/>
      </p:nvGrpSpPr>
      <p:grpSpPr>
        <a:xfrm>
          <a:off x="0" y="0"/>
          <a:ext cx="0" cy="0"/>
          <a:chOff x="0" y="0"/>
          <a:chExt cx="0" cy="0"/>
        </a:xfrm>
      </p:grpSpPr>
      <p:sp>
        <p:nvSpPr>
          <p:cNvPr id="4098" name="Rectangle 7">
            <a:extLst>
              <a:ext uri="{FF2B5EF4-FFF2-40B4-BE49-F238E27FC236}">
                <a16:creationId xmlns:a16="http://schemas.microsoft.com/office/drawing/2014/main" id="{F9255A1D-5015-CAE0-8D2F-D2A3DC261425}"/>
              </a:ext>
            </a:extLst>
          </p:cNvPr>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a:extLst>
              <a:ext uri="{FF2B5EF4-FFF2-40B4-BE49-F238E27FC236}">
                <a16:creationId xmlns:a16="http://schemas.microsoft.com/office/drawing/2014/main" id="{5ABA3696-1595-953F-197F-FCFB711DA714}"/>
              </a:ext>
            </a:extLst>
          </p:cNvPr>
          <p:cNvSpPr>
            <a:spLocks noGrp="1" noRot="1" noChangeAspect="1" noChangeArrowheads="1" noTextEdit="1"/>
          </p:cNvSpPr>
          <p:nvPr>
            <p:ph type="sldImg"/>
          </p:nvPr>
        </p:nvSpPr>
        <p:spPr>
          <a:xfrm>
            <a:off x="406400" y="696913"/>
            <a:ext cx="6197600" cy="3486150"/>
          </a:xfrm>
          <a:ln/>
        </p:spPr>
      </p:sp>
      <p:sp>
        <p:nvSpPr>
          <p:cNvPr id="4100" name="Rectangle 3">
            <a:extLst>
              <a:ext uri="{FF2B5EF4-FFF2-40B4-BE49-F238E27FC236}">
                <a16:creationId xmlns:a16="http://schemas.microsoft.com/office/drawing/2014/main" id="{7CF40C95-4314-0455-50D1-A986E1DDBE92}"/>
              </a:ext>
            </a:extLst>
          </p:cNvPr>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20584037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4F09D5-2594-DE6A-410B-05F93CD4710F}"/>
            </a:ext>
          </a:extLst>
        </p:cNvPr>
        <p:cNvGrpSpPr/>
        <p:nvPr/>
      </p:nvGrpSpPr>
      <p:grpSpPr>
        <a:xfrm>
          <a:off x="0" y="0"/>
          <a:ext cx="0" cy="0"/>
          <a:chOff x="0" y="0"/>
          <a:chExt cx="0" cy="0"/>
        </a:xfrm>
      </p:grpSpPr>
      <p:sp>
        <p:nvSpPr>
          <p:cNvPr id="4098" name="Rectangle 7">
            <a:extLst>
              <a:ext uri="{FF2B5EF4-FFF2-40B4-BE49-F238E27FC236}">
                <a16:creationId xmlns:a16="http://schemas.microsoft.com/office/drawing/2014/main" id="{9D10AA73-60D4-64C1-B2FC-489D00AFCC2E}"/>
              </a:ext>
            </a:extLst>
          </p:cNvPr>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a:extLst>
              <a:ext uri="{FF2B5EF4-FFF2-40B4-BE49-F238E27FC236}">
                <a16:creationId xmlns:a16="http://schemas.microsoft.com/office/drawing/2014/main" id="{49FFE9A0-F549-ED1B-158D-AD0D81BA550F}"/>
              </a:ext>
            </a:extLst>
          </p:cNvPr>
          <p:cNvSpPr>
            <a:spLocks noGrp="1" noRot="1" noChangeAspect="1" noChangeArrowheads="1" noTextEdit="1"/>
          </p:cNvSpPr>
          <p:nvPr>
            <p:ph type="sldImg"/>
          </p:nvPr>
        </p:nvSpPr>
        <p:spPr>
          <a:xfrm>
            <a:off x="406400" y="696913"/>
            <a:ext cx="6197600" cy="3486150"/>
          </a:xfrm>
          <a:ln/>
        </p:spPr>
      </p:sp>
      <p:sp>
        <p:nvSpPr>
          <p:cNvPr id="4100" name="Rectangle 3">
            <a:extLst>
              <a:ext uri="{FF2B5EF4-FFF2-40B4-BE49-F238E27FC236}">
                <a16:creationId xmlns:a16="http://schemas.microsoft.com/office/drawing/2014/main" id="{41D15467-3611-B6FF-ED6D-560E45195097}"/>
              </a:ext>
            </a:extLst>
          </p:cNvPr>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2141435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12" Type="http://schemas.openxmlformats.org/officeDocument/2006/relationships/image" Target="cid:6C953C79-17B0-4C70-BB00-9E2858F8C09C@hsd1.fl.comcast.net"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8.png"/><Relationship Id="rId5" Type="http://schemas.openxmlformats.org/officeDocument/2006/relationships/image" Target="../media/image3.png"/><Relationship Id="rId10" Type="http://schemas.openxmlformats.org/officeDocument/2006/relationships/hyperlink" Target="https://doi.org/10.1016/j.mcpro.2024.100814" TargetMode="External"/><Relationship Id="rId4" Type="http://schemas.openxmlformats.org/officeDocument/2006/relationships/image" Target="../media/image2.jpe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0.png"/><Relationship Id="rId3" Type="http://schemas.openxmlformats.org/officeDocument/2006/relationships/image" Target="../media/image1.jpeg"/><Relationship Id="rId7" Type="http://schemas.openxmlformats.org/officeDocument/2006/relationships/image" Target="../media/image5.png"/><Relationship Id="rId12" Type="http://schemas.openxmlformats.org/officeDocument/2006/relationships/image" Target="../media/image9.jpe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cid:6C953C79-17B0-4C70-BB00-9E2858F8C09C@hsd1.fl.comcast.net" TargetMode="External"/><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jpeg"/><Relationship Id="rId9" Type="http://schemas.openxmlformats.org/officeDocument/2006/relationships/image" Target="../media/image7.png"/><Relationship Id="rId14" Type="http://schemas.openxmlformats.org/officeDocument/2006/relationships/hyperlink" Target="https://doi.org/10.1016/j.mcpro.2024.10081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237AE8-24D4-9AA8-CF45-0D5D4F0E82D2}"/>
            </a:ext>
          </a:extLst>
        </p:cNvPr>
        <p:cNvGrpSpPr/>
        <p:nvPr/>
      </p:nvGrpSpPr>
      <p:grpSpPr>
        <a:xfrm>
          <a:off x="0" y="0"/>
          <a:ext cx="0" cy="0"/>
          <a:chOff x="0" y="0"/>
          <a:chExt cx="0" cy="0"/>
        </a:xfrm>
      </p:grpSpPr>
      <p:sp>
        <p:nvSpPr>
          <p:cNvPr id="1027" name="Rectangle 5">
            <a:extLst>
              <a:ext uri="{FF2B5EF4-FFF2-40B4-BE49-F238E27FC236}">
                <a16:creationId xmlns:a16="http://schemas.microsoft.com/office/drawing/2014/main" id="{48F7E291-B312-0A51-5DF6-0276E15FE376}"/>
              </a:ext>
            </a:extLst>
          </p:cNvPr>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9" name="Line 42">
            <a:extLst>
              <a:ext uri="{FF2B5EF4-FFF2-40B4-BE49-F238E27FC236}">
                <a16:creationId xmlns:a16="http://schemas.microsoft.com/office/drawing/2014/main" id="{3434E295-510C-2139-C282-D28481992DD0}"/>
              </a:ext>
            </a:extLst>
          </p:cNvPr>
          <p:cNvSpPr>
            <a:spLocks noChangeShapeType="1"/>
          </p:cNvSpPr>
          <p:nvPr/>
        </p:nvSpPr>
        <p:spPr bwMode="auto">
          <a:xfrm>
            <a:off x="0" y="1163437"/>
            <a:ext cx="12192000" cy="28082"/>
          </a:xfrm>
          <a:prstGeom prst="line">
            <a:avLst/>
          </a:prstGeom>
          <a:noFill/>
          <a:ln w="44450" cmpd="sng">
            <a:solidFill>
              <a:srgbClr val="4F4184"/>
            </a:solidFill>
            <a:round/>
            <a:headEnd/>
            <a:tailEnd/>
          </a:ln>
        </p:spPr>
        <p:txBody>
          <a:bodyPr/>
          <a:lstStyle/>
          <a:p>
            <a:endParaRPr lang="en-US" dirty="0"/>
          </a:p>
        </p:txBody>
      </p:sp>
      <p:pic>
        <p:nvPicPr>
          <p:cNvPr id="12" name="Picture 11" descr="NSF logo.jpg">
            <a:extLst>
              <a:ext uri="{FF2B5EF4-FFF2-40B4-BE49-F238E27FC236}">
                <a16:creationId xmlns:a16="http://schemas.microsoft.com/office/drawing/2014/main" id="{E0460C94-B2B3-6C30-51A0-9BD19F79DF85}"/>
              </a:ext>
            </a:extLst>
          </p:cNvPr>
          <p:cNvPicPr>
            <a:picLocks noChangeAspect="1"/>
          </p:cNvPicPr>
          <p:nvPr/>
        </p:nvPicPr>
        <p:blipFill>
          <a:blip r:embed="rId3" cstate="print"/>
          <a:stretch>
            <a:fillRect/>
          </a:stretch>
        </p:blipFill>
        <p:spPr>
          <a:xfrm>
            <a:off x="10323866" y="78134"/>
            <a:ext cx="1017188" cy="1023315"/>
          </a:xfrm>
          <a:prstGeom prst="rect">
            <a:avLst/>
          </a:prstGeom>
        </p:spPr>
      </p:pic>
      <p:sp>
        <p:nvSpPr>
          <p:cNvPr id="13" name="Text Box 62">
            <a:extLst>
              <a:ext uri="{FF2B5EF4-FFF2-40B4-BE49-F238E27FC236}">
                <a16:creationId xmlns:a16="http://schemas.microsoft.com/office/drawing/2014/main" id="{20D0E4E4-E5E9-3E84-5A4E-00B0311CE4D6}"/>
              </a:ext>
            </a:extLst>
          </p:cNvPr>
          <p:cNvSpPr txBox="1">
            <a:spLocks noChangeArrowheads="1"/>
          </p:cNvSpPr>
          <p:nvPr/>
        </p:nvSpPr>
        <p:spPr bwMode="auto">
          <a:xfrm>
            <a:off x="34694" y="58665"/>
            <a:ext cx="10532860" cy="1038746"/>
          </a:xfrm>
          <a:prstGeom prst="rect">
            <a:avLst/>
          </a:prstGeom>
          <a:noFill/>
          <a:ln w="9525">
            <a:noFill/>
            <a:miter lim="800000"/>
            <a:headEnd/>
            <a:tailEnd/>
          </a:ln>
        </p:spPr>
        <p:txBody>
          <a:bodyPr wrap="square">
            <a:spAutoFit/>
          </a:bodyPr>
          <a:lstStyle/>
          <a:p>
            <a:pPr>
              <a:spcBef>
                <a:spcPts val="0"/>
              </a:spcBef>
            </a:pPr>
            <a:r>
              <a:rPr lang="en-US" sz="2000" b="1" dirty="0"/>
              <a:t>Are Internal Fragments Observable in Electron Based Top-Down Mass Spectrometry?</a:t>
            </a:r>
            <a:endParaRPr lang="en-US" sz="600" b="1" dirty="0"/>
          </a:p>
          <a:p>
            <a:pPr>
              <a:spcBef>
                <a:spcPts val="0"/>
              </a:spcBef>
            </a:pPr>
            <a:r>
              <a:rPr lang="en-US" sz="1050" kern="0" dirty="0">
                <a:effectLst/>
                <a:latin typeface="+mj-lt"/>
                <a:ea typeface="Times" panose="02020603050405020304" pitchFamily="18" charset="0"/>
              </a:rPr>
              <a:t>Neven N. Mikawy</a:t>
            </a:r>
            <a:r>
              <a:rPr lang="en-US" sz="1050" kern="0" baseline="30000" dirty="0">
                <a:effectLst/>
                <a:latin typeface="+mj-lt"/>
                <a:ea typeface="Times" panose="02020603050405020304" pitchFamily="18" charset="0"/>
              </a:rPr>
              <a:t>1</a:t>
            </a:r>
            <a:r>
              <a:rPr lang="en-US" sz="1050" kern="0" dirty="0">
                <a:effectLst/>
                <a:latin typeface="+mj-lt"/>
                <a:ea typeface="Times" panose="02020603050405020304" pitchFamily="18" charset="0"/>
              </a:rPr>
              <a:t>, Carolina Rojas Ramírez</a:t>
            </a:r>
            <a:r>
              <a:rPr lang="en-US" sz="1050" kern="0" baseline="30000" dirty="0">
                <a:effectLst/>
                <a:latin typeface="+mj-lt"/>
                <a:ea typeface="Times" panose="02020603050405020304" pitchFamily="18" charset="0"/>
              </a:rPr>
              <a:t>1,2</a:t>
            </a:r>
            <a:r>
              <a:rPr lang="en-US" sz="1050" kern="0" dirty="0">
                <a:effectLst/>
                <a:latin typeface="+mj-lt"/>
                <a:ea typeface="Times" panose="02020603050405020304" pitchFamily="18" charset="0"/>
              </a:rPr>
              <a:t>,</a:t>
            </a:r>
            <a:r>
              <a:rPr lang="en-US" sz="1050" kern="0" dirty="0">
                <a:latin typeface="+mj-lt"/>
                <a:ea typeface="Times" panose="02020603050405020304" pitchFamily="18" charset="0"/>
              </a:rPr>
              <a:t>…</a:t>
            </a:r>
            <a:r>
              <a:rPr lang="en-US" sz="1050" kern="0" dirty="0">
                <a:effectLst/>
                <a:latin typeface="+mj-lt"/>
                <a:ea typeface="Times" panose="02020603050405020304" pitchFamily="18" charset="0"/>
              </a:rPr>
              <a:t>Alexey I. Nesvizhskii</a:t>
            </a:r>
            <a:r>
              <a:rPr lang="en-US" sz="1050" kern="0" dirty="0">
                <a:effectLst/>
                <a:latin typeface="Times New Roman" panose="02020603050405020304" pitchFamily="18" charset="0"/>
                <a:ea typeface="Times" panose="02020603050405020304" pitchFamily="18" charset="0"/>
              </a:rPr>
              <a:t>,</a:t>
            </a:r>
            <a:r>
              <a:rPr lang="en-US" sz="1050" kern="0" baseline="30000" dirty="0">
                <a:effectLst/>
                <a:latin typeface="Times New Roman" panose="02020603050405020304" pitchFamily="18" charset="0"/>
                <a:ea typeface="Times" panose="02020603050405020304" pitchFamily="18" charset="0"/>
              </a:rPr>
              <a:t>2</a:t>
            </a:r>
            <a:r>
              <a:rPr lang="en-US" sz="1050" b="1" kern="0" dirty="0">
                <a:effectLst/>
                <a:latin typeface="Times New Roman" panose="02020603050405020304" pitchFamily="18" charset="0"/>
                <a:ea typeface="Times" panose="02020603050405020304" pitchFamily="18" charset="0"/>
              </a:rPr>
              <a:t> </a:t>
            </a:r>
            <a:r>
              <a:rPr lang="en-US" sz="1050" kern="0" dirty="0">
                <a:latin typeface="+mj-lt"/>
                <a:ea typeface="Times" panose="02020603050405020304" pitchFamily="18" charset="0"/>
              </a:rPr>
              <a:t>Joseph A. Loo</a:t>
            </a:r>
            <a:r>
              <a:rPr lang="en-US" sz="1050" kern="0" baseline="30000" dirty="0">
                <a:latin typeface="+mj-lt"/>
                <a:ea typeface="Times" panose="02020603050405020304" pitchFamily="18" charset="0"/>
              </a:rPr>
              <a:t>3</a:t>
            </a:r>
            <a:r>
              <a:rPr lang="en-US" sz="1050" kern="0" dirty="0">
                <a:latin typeface="+mj-lt"/>
                <a:ea typeface="Times" panose="02020603050405020304" pitchFamily="18" charset="0"/>
              </a:rPr>
              <a:t>, Brandon T. Ruotolo</a:t>
            </a:r>
            <a:r>
              <a:rPr lang="en-US" sz="1050" kern="0" baseline="30000" dirty="0">
                <a:latin typeface="+mj-lt"/>
                <a:ea typeface="Times" panose="02020603050405020304" pitchFamily="18" charset="0"/>
              </a:rPr>
              <a:t>1</a:t>
            </a:r>
            <a:r>
              <a:rPr lang="en-US" sz="1050" kern="0" dirty="0">
                <a:latin typeface="+mj-lt"/>
                <a:ea typeface="Times" panose="02020603050405020304" pitchFamily="18" charset="0"/>
              </a:rPr>
              <a:t>, Jeffrey Shabanowitz</a:t>
            </a:r>
            <a:r>
              <a:rPr lang="en-US" sz="1050" kern="0" baseline="30000" dirty="0">
                <a:latin typeface="+mj-lt"/>
                <a:ea typeface="Times" panose="02020603050405020304" pitchFamily="18" charset="0"/>
              </a:rPr>
              <a:t>4</a:t>
            </a:r>
            <a:r>
              <a:rPr lang="en-US" sz="1050" kern="0" dirty="0">
                <a:latin typeface="+mj-lt"/>
                <a:ea typeface="Times" panose="02020603050405020304" pitchFamily="18" charset="0"/>
              </a:rPr>
              <a:t>, Lissa C. Anderson</a:t>
            </a:r>
            <a:r>
              <a:rPr lang="en-US" sz="1050" kern="0" baseline="30000" dirty="0">
                <a:latin typeface="+mj-lt"/>
                <a:ea typeface="Times" panose="02020603050405020304" pitchFamily="18" charset="0"/>
              </a:rPr>
              <a:t>5</a:t>
            </a:r>
            <a:r>
              <a:rPr lang="en-US" sz="1050" kern="0" dirty="0">
                <a:latin typeface="+mj-lt"/>
                <a:ea typeface="Times" panose="02020603050405020304" pitchFamily="18" charset="0"/>
              </a:rPr>
              <a:t>, Kristina </a:t>
            </a:r>
            <a:r>
              <a:rPr lang="en-US" sz="1050" dirty="0"/>
              <a:t>Håkansson</a:t>
            </a:r>
            <a:r>
              <a:rPr lang="en-US" sz="1050" baseline="30000" dirty="0"/>
              <a:t>1</a:t>
            </a:r>
            <a:r>
              <a:rPr lang="en-US" sz="1050" dirty="0">
                <a:latin typeface="+mj-lt"/>
              </a:rPr>
              <a:t> </a:t>
            </a:r>
          </a:p>
          <a:p>
            <a:pPr>
              <a:spcBef>
                <a:spcPts val="0"/>
              </a:spcBef>
            </a:pPr>
            <a:r>
              <a:rPr lang="en-US" sz="1000" b="1" dirty="0">
                <a:solidFill>
                  <a:srgbClr val="0033CC"/>
                </a:solidFill>
              </a:rPr>
              <a:t>Departments of </a:t>
            </a:r>
            <a:r>
              <a:rPr lang="en-US" sz="1000" b="1" baseline="30000" dirty="0">
                <a:solidFill>
                  <a:srgbClr val="0033CC"/>
                </a:solidFill>
              </a:rPr>
              <a:t>1</a:t>
            </a:r>
            <a:r>
              <a:rPr lang="en-US" sz="1000" b="1" dirty="0">
                <a:solidFill>
                  <a:srgbClr val="0033CC"/>
                </a:solidFill>
              </a:rPr>
              <a:t>Chemistry and </a:t>
            </a:r>
            <a:r>
              <a:rPr lang="en-US" sz="1000" b="1" baseline="30000" dirty="0">
                <a:solidFill>
                  <a:srgbClr val="0033CC"/>
                </a:solidFill>
              </a:rPr>
              <a:t>2</a:t>
            </a:r>
            <a:r>
              <a:rPr lang="en-US" sz="1000" b="1" dirty="0">
                <a:solidFill>
                  <a:srgbClr val="0033CC"/>
                </a:solidFill>
              </a:rPr>
              <a:t>Pathology, U. Michigan; </a:t>
            </a:r>
            <a:r>
              <a:rPr lang="en-US" sz="1000" b="1" baseline="30000" dirty="0">
                <a:solidFill>
                  <a:srgbClr val="0033CC"/>
                </a:solidFill>
              </a:rPr>
              <a:t>3</a:t>
            </a:r>
            <a:r>
              <a:rPr lang="en-US" sz="1000" b="1" dirty="0">
                <a:solidFill>
                  <a:srgbClr val="0033CC"/>
                </a:solidFill>
              </a:rPr>
              <a:t>Department of Chemistry and Biochemistry, UCLA; </a:t>
            </a:r>
            <a:r>
              <a:rPr lang="en-US" sz="1000" b="1" baseline="30000" dirty="0">
                <a:solidFill>
                  <a:srgbClr val="0033CC"/>
                </a:solidFill>
              </a:rPr>
              <a:t>4</a:t>
            </a:r>
            <a:r>
              <a:rPr lang="en-US" sz="1000" b="1" dirty="0">
                <a:solidFill>
                  <a:srgbClr val="0033CC"/>
                </a:solidFill>
              </a:rPr>
              <a:t>Department of Chemistry, U. Virginia; </a:t>
            </a:r>
            <a:r>
              <a:rPr lang="en-US" sz="1000" b="1" baseline="30000" dirty="0">
                <a:solidFill>
                  <a:srgbClr val="0033CC"/>
                </a:solidFill>
              </a:rPr>
              <a:t>5</a:t>
            </a:r>
            <a:r>
              <a:rPr lang="en-US" sz="1000" b="1" dirty="0">
                <a:solidFill>
                  <a:srgbClr val="0033CC"/>
                </a:solidFill>
              </a:rPr>
              <a:t>NHMFL (and others)</a:t>
            </a:r>
            <a:endParaRPr lang="en-US" sz="500" b="1" dirty="0">
              <a:solidFill>
                <a:srgbClr val="0033CC"/>
              </a:solidFill>
            </a:endParaRPr>
          </a:p>
          <a:p>
            <a:pPr>
              <a:spcBef>
                <a:spcPts val="0"/>
              </a:spcBef>
            </a:pPr>
            <a:r>
              <a:rPr lang="en-US" sz="1050" b="1" dirty="0"/>
              <a:t>Funding Grants:</a:t>
            </a:r>
            <a:r>
              <a:rPr lang="en-US" sz="1050" dirty="0"/>
              <a:t> K. M. Amm </a:t>
            </a:r>
            <a:r>
              <a:rPr kumimoji="0" lang="en-US" sz="1050" b="0" i="0" u="none" strike="noStrike" kern="1200" cap="none" spc="0" normalizeH="0" baseline="0" noProof="0" dirty="0">
                <a:ln>
                  <a:noFill/>
                </a:ln>
                <a:effectLst/>
                <a:uLnTx/>
                <a:uFillTx/>
                <a:latin typeface="Arial" pitchFamily="34" charset="0"/>
                <a:ea typeface="+mn-ea"/>
                <a:cs typeface="Arial" pitchFamily="34" charset="0"/>
              </a:rPr>
              <a:t>(NSF </a:t>
            </a:r>
            <a:r>
              <a:rPr lang="en-US" sz="1050" dirty="0"/>
              <a:t>DMR-1644779 and DMR-2128556</a:t>
            </a:r>
            <a:r>
              <a:rPr kumimoji="0" lang="en-US" sz="1050" b="0" i="0" u="none" strike="noStrike" kern="1200" cap="none" spc="0" normalizeH="0" baseline="0" noProof="0" dirty="0">
                <a:ln>
                  <a:noFill/>
                </a:ln>
                <a:effectLst/>
                <a:uLnTx/>
                <a:uFillTx/>
                <a:latin typeface="Arial" pitchFamily="34" charset="0"/>
                <a:ea typeface="+mn-ea"/>
                <a:cs typeface="Arial" pitchFamily="34" charset="0"/>
              </a:rPr>
              <a:t>)</a:t>
            </a:r>
            <a:r>
              <a:rPr lang="en-US" sz="1050" dirty="0"/>
              <a:t>; K. </a:t>
            </a:r>
            <a:r>
              <a:rPr lang="en-US" sz="1050" dirty="0" err="1"/>
              <a:t>Håkansson</a:t>
            </a:r>
            <a:r>
              <a:rPr lang="en-US" sz="1050" dirty="0"/>
              <a:t> (NSF CHE-2004043</a:t>
            </a:r>
            <a:r>
              <a:rPr lang="en-US" sz="1050" dirty="0">
                <a:latin typeface="+mj-lt"/>
              </a:rPr>
              <a:t>, NIH </a:t>
            </a:r>
            <a:r>
              <a:rPr lang="en-US" sz="1050" kern="0" dirty="0">
                <a:effectLst/>
                <a:latin typeface="+mj-lt"/>
                <a:ea typeface="DengXian" panose="02010600030101010101" pitchFamily="2" charset="-122"/>
                <a:cs typeface="Arial" panose="020B0604020202020204" pitchFamily="34" charset="0"/>
              </a:rPr>
              <a:t>S10OD021619</a:t>
            </a:r>
            <a:r>
              <a:rPr lang="en-US" sz="1050" dirty="0"/>
              <a:t>); </a:t>
            </a:r>
            <a:r>
              <a:rPr lang="en-US" sz="1050" kern="0" dirty="0">
                <a:effectLst/>
                <a:latin typeface="+mj-lt"/>
                <a:ea typeface="Times" panose="02020603050405020304" pitchFamily="18" charset="0"/>
              </a:rPr>
              <a:t>A. I. Nesvizhskii (NIH </a:t>
            </a:r>
            <a:r>
              <a:rPr lang="en-US" sz="1050" dirty="0"/>
              <a:t>T32CA140044, R01GM094231, and U24CA271037);</a:t>
            </a:r>
            <a:r>
              <a:rPr lang="en-US" sz="1050" kern="0" dirty="0">
                <a:effectLst/>
                <a:latin typeface="+mj-lt"/>
                <a:ea typeface="Times" panose="02020603050405020304" pitchFamily="18" charset="0"/>
              </a:rPr>
              <a:t> </a:t>
            </a:r>
            <a:r>
              <a:rPr kumimoji="0" lang="en-US" sz="105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J. A. Loo (NIH R35GM145286 and DOE DE-FC02-02ER63421); </a:t>
            </a:r>
            <a:r>
              <a:rPr lang="en-US" sz="1050" dirty="0"/>
              <a:t>B. T. Ruotolo (Agilent Technologies);</a:t>
            </a:r>
            <a:r>
              <a:rPr kumimoji="0" lang="en-US" sz="105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D. F. Hunt (NIH GM037537)</a:t>
            </a:r>
            <a:endParaRPr lang="en-US" sz="1050" b="1" dirty="0">
              <a:solidFill>
                <a:srgbClr val="0033CC"/>
              </a:solidFill>
            </a:endParaRPr>
          </a:p>
        </p:txBody>
      </p:sp>
      <p:pic>
        <p:nvPicPr>
          <p:cNvPr id="14" name="Picture 13" descr="JustM_purple.jpg">
            <a:extLst>
              <a:ext uri="{FF2B5EF4-FFF2-40B4-BE49-F238E27FC236}">
                <a16:creationId xmlns:a16="http://schemas.microsoft.com/office/drawing/2014/main" id="{99FAC87D-9D70-EFF4-335F-713A10F4D1DD}"/>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1340821" y="199813"/>
            <a:ext cx="672842" cy="801911"/>
          </a:xfrm>
          <a:prstGeom prst="rect">
            <a:avLst/>
          </a:prstGeom>
        </p:spPr>
      </p:pic>
      <p:sp>
        <p:nvSpPr>
          <p:cNvPr id="2" name="AutoShape 2">
            <a:extLst>
              <a:ext uri="{FF2B5EF4-FFF2-40B4-BE49-F238E27FC236}">
                <a16:creationId xmlns:a16="http://schemas.microsoft.com/office/drawing/2014/main" id="{B623FA70-3647-E440-73C5-F77F25EBF1CB}"/>
              </a:ext>
            </a:extLst>
          </p:cNvPr>
          <p:cNvSpPr>
            <a:spLocks noChangeAspect="1" noChangeArrowheads="1"/>
          </p:cNvSpPr>
          <p:nvPr/>
        </p:nvSpPr>
        <p:spPr bwMode="auto">
          <a:xfrm>
            <a:off x="5743575" y="3385573"/>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Rectangle 6">
            <a:extLst>
              <a:ext uri="{FF2B5EF4-FFF2-40B4-BE49-F238E27FC236}">
                <a16:creationId xmlns:a16="http://schemas.microsoft.com/office/drawing/2014/main" id="{2343B677-454B-1183-0714-67D1B95BC49E}"/>
              </a:ext>
            </a:extLst>
          </p:cNvPr>
          <p:cNvSpPr/>
          <p:nvPr/>
        </p:nvSpPr>
        <p:spPr>
          <a:xfrm>
            <a:off x="1" y="6390355"/>
            <a:ext cx="12192000" cy="467646"/>
          </a:xfrm>
          <a:prstGeom prst="rect">
            <a:avLst/>
          </a:prstGeom>
          <a:solidFill>
            <a:srgbClr val="4F418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a:extLst>
              <a:ext uri="{FF2B5EF4-FFF2-40B4-BE49-F238E27FC236}">
                <a16:creationId xmlns:a16="http://schemas.microsoft.com/office/drawing/2014/main" id="{2512495A-478E-C45A-3F69-567D50527195}"/>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5695496" y="6498355"/>
            <a:ext cx="1374323" cy="246673"/>
          </a:xfrm>
          <a:prstGeom prst="rect">
            <a:avLst/>
          </a:prstGeom>
        </p:spPr>
      </p:pic>
      <p:pic>
        <p:nvPicPr>
          <p:cNvPr id="4" name="Picture 3">
            <a:extLst>
              <a:ext uri="{FF2B5EF4-FFF2-40B4-BE49-F238E27FC236}">
                <a16:creationId xmlns:a16="http://schemas.microsoft.com/office/drawing/2014/main" id="{C65BE569-E75D-0A83-3A8E-9B7E5C4371C5}"/>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7500522" y="6501998"/>
            <a:ext cx="1410540" cy="275839"/>
          </a:xfrm>
          <a:prstGeom prst="rect">
            <a:avLst/>
          </a:prstGeom>
        </p:spPr>
      </p:pic>
      <p:pic>
        <p:nvPicPr>
          <p:cNvPr id="6" name="Picture 5">
            <a:extLst>
              <a:ext uri="{FF2B5EF4-FFF2-40B4-BE49-F238E27FC236}">
                <a16:creationId xmlns:a16="http://schemas.microsoft.com/office/drawing/2014/main" id="{06164A66-9A3D-6A0F-332B-080D97A6D753}"/>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p:blipFill>
        <p:spPr>
          <a:xfrm>
            <a:off x="3316170" y="6393075"/>
            <a:ext cx="2073230" cy="467646"/>
          </a:xfrm>
          <a:prstGeom prst="rect">
            <a:avLst/>
          </a:prstGeom>
        </p:spPr>
      </p:pic>
      <p:grpSp>
        <p:nvGrpSpPr>
          <p:cNvPr id="5" name="Group 4">
            <a:extLst>
              <a:ext uri="{FF2B5EF4-FFF2-40B4-BE49-F238E27FC236}">
                <a16:creationId xmlns:a16="http://schemas.microsoft.com/office/drawing/2014/main" id="{2EA4C46F-033D-09F7-7554-0F991CD970D8}"/>
              </a:ext>
            </a:extLst>
          </p:cNvPr>
          <p:cNvGrpSpPr/>
          <p:nvPr/>
        </p:nvGrpSpPr>
        <p:grpSpPr>
          <a:xfrm>
            <a:off x="5934076" y="1436370"/>
            <a:ext cx="6169940" cy="4127048"/>
            <a:chOff x="5934076" y="1316051"/>
            <a:chExt cx="6169940" cy="4127048"/>
          </a:xfrm>
        </p:grpSpPr>
        <p:sp>
          <p:nvSpPr>
            <p:cNvPr id="1034" name="Rectangle 49">
              <a:extLst>
                <a:ext uri="{FF2B5EF4-FFF2-40B4-BE49-F238E27FC236}">
                  <a16:creationId xmlns:a16="http://schemas.microsoft.com/office/drawing/2014/main" id="{450C4BB7-B395-EF61-E180-2C8D130AC736}"/>
                </a:ext>
              </a:extLst>
            </p:cNvPr>
            <p:cNvSpPr>
              <a:spLocks noChangeArrowheads="1"/>
            </p:cNvSpPr>
            <p:nvPr/>
          </p:nvSpPr>
          <p:spPr bwMode="auto">
            <a:xfrm>
              <a:off x="5934076" y="1316051"/>
              <a:ext cx="6169940" cy="4127048"/>
            </a:xfrm>
            <a:prstGeom prst="rect">
              <a:avLst/>
            </a:prstGeom>
            <a:noFill/>
            <a:ln w="19050">
              <a:solidFill>
                <a:srgbClr val="0033CC"/>
              </a:solidFill>
              <a:miter lim="800000"/>
              <a:headEnd/>
              <a:tailEnd/>
            </a:ln>
          </p:spPr>
          <p:txBody>
            <a:bodyPr wrap="none" anchor="ctr"/>
            <a:lstStyle/>
            <a:p>
              <a:endParaRPr lang="en-US"/>
            </a:p>
          </p:txBody>
        </p:sp>
        <p:sp>
          <p:nvSpPr>
            <p:cNvPr id="20" name="TextBox 19">
              <a:extLst>
                <a:ext uri="{FF2B5EF4-FFF2-40B4-BE49-F238E27FC236}">
                  <a16:creationId xmlns:a16="http://schemas.microsoft.com/office/drawing/2014/main" id="{392D050C-F8B2-3ABB-B6CE-F099F3D8C358}"/>
                </a:ext>
              </a:extLst>
            </p:cNvPr>
            <p:cNvSpPr txBox="1"/>
            <p:nvPr/>
          </p:nvSpPr>
          <p:spPr>
            <a:xfrm>
              <a:off x="5947453" y="4571315"/>
              <a:ext cx="6119768" cy="769441"/>
            </a:xfrm>
            <a:prstGeom prst="rect">
              <a:avLst/>
            </a:prstGeom>
            <a:noFill/>
          </p:spPr>
          <p:txBody>
            <a:bodyPr wrap="square">
              <a:spAutoFit/>
            </a:bodyPr>
            <a:lstStyle/>
            <a:p>
              <a:pPr algn="just"/>
              <a:r>
                <a:rPr lang="en-US" sz="1100" b="1" dirty="0"/>
                <a:t>Figure 1</a:t>
              </a:r>
              <a:r>
                <a:rPr lang="en-US" sz="1100" dirty="0"/>
                <a:t>: 21 T Fourier transform ion cyclotron resonance tandem mass spectrum of carbonic anhydrase II (34+, 29 </a:t>
              </a:r>
              <a:r>
                <a:rPr lang="en-US" sz="1100" dirty="0" err="1"/>
                <a:t>kDa</a:t>
              </a:r>
              <a:r>
                <a:rPr lang="en-US" sz="1100" dirty="0"/>
                <a:t>) following 6 milliseconds of electron transfer dissociation. The signal was summed over 1600 acquisitions (600,000 resolving power at m/z 400). The inset shows the terminal fragment ion types identified in the spectrum. </a:t>
              </a:r>
              <a:r>
                <a:rPr lang="en-US" sz="1100" u="sng" dirty="0"/>
                <a:t>No internal fragments were found.</a:t>
              </a:r>
              <a:r>
                <a:rPr lang="en-US" sz="1100" dirty="0"/>
                <a:t> </a:t>
              </a:r>
              <a:endParaRPr lang="en-US" sz="1100" strike="sngStrike" dirty="0">
                <a:solidFill>
                  <a:srgbClr val="FF0000"/>
                </a:solidFill>
              </a:endParaRPr>
            </a:p>
          </p:txBody>
        </p:sp>
      </p:grpSp>
      <p:grpSp>
        <p:nvGrpSpPr>
          <p:cNvPr id="8" name="Group 7">
            <a:extLst>
              <a:ext uri="{FF2B5EF4-FFF2-40B4-BE49-F238E27FC236}">
                <a16:creationId xmlns:a16="http://schemas.microsoft.com/office/drawing/2014/main" id="{CE32FC63-4A4E-1CC7-A7CD-DEBE2B8D0D7A}"/>
              </a:ext>
            </a:extLst>
          </p:cNvPr>
          <p:cNvGrpSpPr/>
          <p:nvPr/>
        </p:nvGrpSpPr>
        <p:grpSpPr>
          <a:xfrm>
            <a:off x="6002172" y="1511833"/>
            <a:ext cx="5990712" cy="3118369"/>
            <a:chOff x="698216" y="619271"/>
            <a:chExt cx="10795567" cy="5619458"/>
          </a:xfrm>
        </p:grpSpPr>
        <p:pic>
          <p:nvPicPr>
            <p:cNvPr id="19" name="Picture 18" descr="A black background with a black square&#10;&#10;Description automatically generated with medium confidence">
              <a:extLst>
                <a:ext uri="{FF2B5EF4-FFF2-40B4-BE49-F238E27FC236}">
                  <a16:creationId xmlns:a16="http://schemas.microsoft.com/office/drawing/2014/main" id="{91B559E5-8040-8782-48E9-38DB0B510181}"/>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98216" y="619271"/>
              <a:ext cx="10795567" cy="5619458"/>
            </a:xfrm>
            <a:prstGeom prst="rect">
              <a:avLst/>
            </a:prstGeom>
          </p:spPr>
        </p:pic>
        <p:pic>
          <p:nvPicPr>
            <p:cNvPr id="21" name="Picture 20" descr="A graph of different colored squares&#10;&#10;Description automatically generated">
              <a:extLst>
                <a:ext uri="{FF2B5EF4-FFF2-40B4-BE49-F238E27FC236}">
                  <a16:creationId xmlns:a16="http://schemas.microsoft.com/office/drawing/2014/main" id="{3CDAC9C2-3EE4-8443-1A6D-EE55706EB750}"/>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921739" y="1341025"/>
              <a:ext cx="4572044" cy="4103755"/>
            </a:xfrm>
            <a:prstGeom prst="rect">
              <a:avLst/>
            </a:prstGeom>
          </p:spPr>
        </p:pic>
      </p:grpSp>
      <p:sp>
        <p:nvSpPr>
          <p:cNvPr id="9" name="Text Box 28">
            <a:extLst>
              <a:ext uri="{FF2B5EF4-FFF2-40B4-BE49-F238E27FC236}">
                <a16:creationId xmlns:a16="http://schemas.microsoft.com/office/drawing/2014/main" id="{9AF03472-B9DD-DC70-378A-6F83685A7ACE}"/>
              </a:ext>
            </a:extLst>
          </p:cNvPr>
          <p:cNvSpPr txBox="1">
            <a:spLocks noChangeArrowheads="1"/>
          </p:cNvSpPr>
          <p:nvPr/>
        </p:nvSpPr>
        <p:spPr bwMode="auto">
          <a:xfrm>
            <a:off x="-1" y="5641108"/>
            <a:ext cx="12192001" cy="938719"/>
          </a:xfrm>
          <a:prstGeom prst="rect">
            <a:avLst/>
          </a:prstGeom>
          <a:noFill/>
          <a:ln w="9525">
            <a:noFill/>
            <a:miter lim="800000"/>
            <a:headEnd/>
            <a:tailEnd/>
          </a:ln>
        </p:spPr>
        <p:txBody>
          <a:bodyPr wrap="square">
            <a:spAutoFit/>
          </a:bodyPr>
          <a:lstStyle/>
          <a:p>
            <a:r>
              <a:rPr lang="en-US" sz="1100" b="1" dirty="0">
                <a:solidFill>
                  <a:srgbClr val="333399"/>
                </a:solidFill>
              </a:rPr>
              <a:t>Facilities and instrumentation used:</a:t>
            </a:r>
            <a:r>
              <a:rPr lang="en-US" sz="1100" dirty="0">
                <a:solidFill>
                  <a:srgbClr val="333399"/>
                </a:solidFill>
              </a:rPr>
              <a:t> Ion Cyclotron Resonance (21 T FT-ICR); FAIR data</a:t>
            </a:r>
          </a:p>
          <a:p>
            <a:r>
              <a:rPr lang="en-US" sz="1100" b="1" dirty="0">
                <a:solidFill>
                  <a:srgbClr val="333399"/>
                </a:solidFill>
              </a:rPr>
              <a:t>Citation: </a:t>
            </a:r>
            <a:r>
              <a:rPr lang="en-US" sz="1100" b="0" i="0" dirty="0" err="1">
                <a:solidFill>
                  <a:srgbClr val="333399"/>
                </a:solidFill>
                <a:effectLst/>
                <a:latin typeface="arial" panose="020B0604020202020204" pitchFamily="34" charset="0"/>
              </a:rPr>
              <a:t>Mikawy</a:t>
            </a:r>
            <a:r>
              <a:rPr lang="en-US" sz="1100" b="0" i="0" dirty="0">
                <a:solidFill>
                  <a:srgbClr val="333399"/>
                </a:solidFill>
                <a:effectLst/>
                <a:latin typeface="arial" panose="020B0604020202020204" pitchFamily="34" charset="0"/>
              </a:rPr>
              <a:t>, N.N.; Ramírez, C.R.; </a:t>
            </a:r>
            <a:r>
              <a:rPr lang="en-US" sz="1100" b="0" i="0" dirty="0" err="1">
                <a:solidFill>
                  <a:srgbClr val="333399"/>
                </a:solidFill>
                <a:effectLst/>
                <a:latin typeface="arial" panose="020B0604020202020204" pitchFamily="34" charset="0"/>
              </a:rPr>
              <a:t>DeFiglia</a:t>
            </a:r>
            <a:r>
              <a:rPr lang="en-US" sz="1100" b="0" i="0" dirty="0">
                <a:solidFill>
                  <a:srgbClr val="333399"/>
                </a:solidFill>
                <a:effectLst/>
                <a:latin typeface="arial" panose="020B0604020202020204" pitchFamily="34" charset="0"/>
              </a:rPr>
              <a:t>, S.A.; Szot, C.W.; Le, J.; Lantz, C.; Wei, B.; </a:t>
            </a:r>
            <a:r>
              <a:rPr lang="en-US" sz="1100" b="0" i="0" dirty="0" err="1">
                <a:solidFill>
                  <a:srgbClr val="333399"/>
                </a:solidFill>
                <a:effectLst/>
                <a:latin typeface="arial" panose="020B0604020202020204" pitchFamily="34" charset="0"/>
              </a:rPr>
              <a:t>Zenaidee</a:t>
            </a:r>
            <a:r>
              <a:rPr lang="en-US" sz="1100" b="0" i="0" dirty="0">
                <a:solidFill>
                  <a:srgbClr val="333399"/>
                </a:solidFill>
                <a:effectLst/>
                <a:latin typeface="arial" panose="020B0604020202020204" pitchFamily="34" charset="0"/>
              </a:rPr>
              <a:t>, M.A.; Blakney, G.T.; </a:t>
            </a:r>
            <a:r>
              <a:rPr lang="en-US" sz="1100" b="0" i="0" dirty="0" err="1">
                <a:solidFill>
                  <a:srgbClr val="333399"/>
                </a:solidFill>
                <a:effectLst/>
                <a:latin typeface="arial" panose="020B0604020202020204" pitchFamily="34" charset="0"/>
              </a:rPr>
              <a:t>Nesvizhskii</a:t>
            </a:r>
            <a:r>
              <a:rPr lang="en-US" sz="1100" b="0" i="0" dirty="0">
                <a:solidFill>
                  <a:srgbClr val="333399"/>
                </a:solidFill>
                <a:effectLst/>
                <a:latin typeface="arial" panose="020B0604020202020204" pitchFamily="34" charset="0"/>
              </a:rPr>
              <a:t>, A.I.; Loo, J.A.; Ruotolo, B.T.; </a:t>
            </a:r>
            <a:r>
              <a:rPr lang="en-US" sz="1100" b="0" i="0" dirty="0" err="1">
                <a:solidFill>
                  <a:srgbClr val="333399"/>
                </a:solidFill>
                <a:effectLst/>
                <a:latin typeface="arial" panose="020B0604020202020204" pitchFamily="34" charset="0"/>
              </a:rPr>
              <a:t>Shabanowitz</a:t>
            </a:r>
            <a:r>
              <a:rPr lang="en-US" sz="1100" b="0" i="0" dirty="0">
                <a:solidFill>
                  <a:srgbClr val="333399"/>
                </a:solidFill>
                <a:effectLst/>
                <a:latin typeface="arial" panose="020B0604020202020204" pitchFamily="34" charset="0"/>
              </a:rPr>
              <a:t>, J.; Anderson, L.C.; Hakansson, K., </a:t>
            </a:r>
            <a:r>
              <a:rPr lang="en-US" sz="1100" b="0" i="1" dirty="0">
                <a:solidFill>
                  <a:srgbClr val="333399"/>
                </a:solidFill>
                <a:effectLst/>
                <a:latin typeface="arial" panose="020B0604020202020204" pitchFamily="34" charset="0"/>
              </a:rPr>
              <a:t>Are Internal Fragments Observable in Electron Based Top-Down Mass Spectrometry?,</a:t>
            </a:r>
            <a:r>
              <a:rPr lang="en-US" sz="1100" b="0" i="0" dirty="0">
                <a:solidFill>
                  <a:srgbClr val="333399"/>
                </a:solidFill>
                <a:effectLst/>
                <a:latin typeface="arial" panose="020B0604020202020204" pitchFamily="34" charset="0"/>
              </a:rPr>
              <a:t> Molecular and Cellular Proteomics, </a:t>
            </a:r>
            <a:r>
              <a:rPr lang="en-US" sz="1100" b="1" i="0" dirty="0">
                <a:solidFill>
                  <a:srgbClr val="333399"/>
                </a:solidFill>
                <a:effectLst/>
                <a:latin typeface="arial" panose="020B0604020202020204" pitchFamily="34" charset="0"/>
              </a:rPr>
              <a:t>17</a:t>
            </a:r>
            <a:r>
              <a:rPr lang="en-US" sz="1100" b="0" i="0" dirty="0">
                <a:solidFill>
                  <a:srgbClr val="333399"/>
                </a:solidFill>
                <a:effectLst/>
                <a:latin typeface="arial" panose="020B0604020202020204" pitchFamily="34" charset="0"/>
              </a:rPr>
              <a:t> (23), 100814 (2024) </a:t>
            </a:r>
            <a:r>
              <a:rPr lang="en-US" sz="1100" b="1" i="0" dirty="0">
                <a:solidFill>
                  <a:srgbClr val="333399"/>
                </a:solidFill>
                <a:effectLst/>
                <a:latin typeface="arial" panose="020B0604020202020204" pitchFamily="34" charset="0"/>
                <a:hlinkClick r:id="rId10">
                  <a:extLst>
                    <a:ext uri="{A12FA001-AC4F-418D-AE19-62706E023703}">
                      <ahyp:hlinkClr xmlns:ahyp="http://schemas.microsoft.com/office/drawing/2018/hyperlinkcolor" val="tx"/>
                    </a:ext>
                  </a:extLst>
                </a:hlinkClick>
              </a:rPr>
              <a:t>doi.org/10.1016/j.mcpro.2024.100814</a:t>
            </a:r>
            <a:r>
              <a:rPr lang="en-US" sz="1100" b="1" i="0" dirty="0">
                <a:solidFill>
                  <a:srgbClr val="333399"/>
                </a:solidFill>
                <a:effectLst/>
                <a:latin typeface="arial" panose="020B0604020202020204" pitchFamily="34" charset="0"/>
              </a:rPr>
              <a:t> </a:t>
            </a:r>
            <a:r>
              <a:rPr lang="en-US" sz="1100" b="1" dirty="0">
                <a:solidFill>
                  <a:srgbClr val="333399"/>
                </a:solidFill>
              </a:rPr>
              <a:t>Data Set – DOI: 10.1007/s13361-017-1702-3 (Weisbrod et al. J. Am. Soc. Mass </a:t>
            </a:r>
            <a:r>
              <a:rPr lang="en-US" sz="1100" b="1" dirty="0" err="1">
                <a:solidFill>
                  <a:srgbClr val="333399"/>
                </a:solidFill>
              </a:rPr>
              <a:t>Spectrom</a:t>
            </a:r>
            <a:r>
              <a:rPr lang="en-US" sz="1100" b="1" dirty="0">
                <a:solidFill>
                  <a:srgbClr val="333399"/>
                </a:solidFill>
              </a:rPr>
              <a:t>. 2017; 28:1787-1795)</a:t>
            </a:r>
            <a:endParaRPr lang="en-US" sz="1100" dirty="0">
              <a:solidFill>
                <a:srgbClr val="333399"/>
              </a:solidFill>
            </a:endParaRPr>
          </a:p>
          <a:p>
            <a:endParaRPr lang="en-US" sz="1100" u="sng" dirty="0">
              <a:solidFill>
                <a:srgbClr val="333399"/>
              </a:solidFill>
            </a:endParaRPr>
          </a:p>
        </p:txBody>
      </p:sp>
      <p:sp>
        <p:nvSpPr>
          <p:cNvPr id="1028" name="Text Box 28">
            <a:extLst>
              <a:ext uri="{FF2B5EF4-FFF2-40B4-BE49-F238E27FC236}">
                <a16:creationId xmlns:a16="http://schemas.microsoft.com/office/drawing/2014/main" id="{3F7AA4B7-89BB-0969-5296-5CAD814DABD1}"/>
              </a:ext>
            </a:extLst>
          </p:cNvPr>
          <p:cNvSpPr txBox="1">
            <a:spLocks noChangeArrowheads="1"/>
          </p:cNvSpPr>
          <p:nvPr/>
        </p:nvSpPr>
        <p:spPr bwMode="auto">
          <a:xfrm>
            <a:off x="87984" y="1238734"/>
            <a:ext cx="5710916" cy="4401205"/>
          </a:xfrm>
          <a:prstGeom prst="rect">
            <a:avLst/>
          </a:prstGeom>
          <a:noFill/>
          <a:ln w="9525">
            <a:noFill/>
            <a:miter lim="800000"/>
            <a:headEnd/>
            <a:tailEnd/>
          </a:ln>
        </p:spPr>
        <p:txBody>
          <a:bodyPr wrap="square">
            <a:spAutoFit/>
          </a:bodyPr>
          <a:lstStyle/>
          <a:p>
            <a:pPr algn="just"/>
            <a:r>
              <a:rPr lang="en-US" sz="1200" dirty="0"/>
              <a:t>Tandem mass spectrometry of intact proteins, or “top-down” proteomics, provides a molecular understanding of phenotype that is otherwise unobtainable. Successful experiments provide the highest amino acid sequence coverage possible to pinpoint sites of mutation and protein modifications. Internal fragment ions, which are produced when the protein backbone undergoes multiple cleavage events, can provide valuable information by increasing the sequence coverage of a protein. However, with electron-based dissociation techniques, there are tens of thousands of possible internal fragments, many of which are isomers or isobars, and their signal-to-noise ratios are too low to be reliably detected. </a:t>
            </a:r>
          </a:p>
          <a:p>
            <a:pPr algn="just"/>
            <a:endParaRPr lang="en-US" sz="800" dirty="0"/>
          </a:p>
          <a:p>
            <a:pPr algn="just"/>
            <a:r>
              <a:rPr lang="en-US" sz="1200" dirty="0"/>
              <a:t>In 2017, MagLab researchers published an ultrahigh quality spectrum of a 29 </a:t>
            </a:r>
            <a:r>
              <a:rPr lang="en-US" sz="1200" dirty="0" err="1"/>
              <a:t>kDa</a:t>
            </a:r>
            <a:r>
              <a:rPr lang="en-US" sz="1200" dirty="0"/>
              <a:t> protein fragmented by electron transfer dissociation (</a:t>
            </a:r>
            <a:r>
              <a:rPr lang="en-US" sz="1200" b="1" dirty="0"/>
              <a:t>Figure 1</a:t>
            </a:r>
            <a:r>
              <a:rPr lang="en-US" sz="1200" dirty="0"/>
              <a:t>) to demonstrate the maximum sequence coverage achievable by 21 tesla Fourier transform ion cyclotron resonance tandem mass spectrometry. More recently, this spectrum was exhaustively annotated, and terminal fragments accounted for virtually all of the signals in the spectrum, resulting in 91% sequence coverage of the protein. None of the signals could be reliably assigned to internal fragments. </a:t>
            </a:r>
          </a:p>
          <a:p>
            <a:pPr algn="just"/>
            <a:endParaRPr lang="en-US" sz="800" dirty="0">
              <a:latin typeface="+mj-lt"/>
            </a:endParaRPr>
          </a:p>
          <a:p>
            <a:pPr algn="just"/>
            <a:r>
              <a:rPr lang="en-US" sz="1200" dirty="0"/>
              <a:t>These findings, along with extensive additional data from multiple laboratories, demonstrate that internal fragments are not formed at a detectable level from electron-based fragmentation techniques. We urge great caution when assigning such fragments due to their innate potential for false discovery. Elimination of false assignments will enhance the integrity of top-down proteomics data and prevent misidentification of </a:t>
            </a:r>
            <a:r>
              <a:rPr lang="en-US" sz="1200" dirty="0" err="1"/>
              <a:t>proteoforms</a:t>
            </a:r>
            <a:r>
              <a:rPr lang="en-US" sz="1200" dirty="0"/>
              <a:t> involved in phenotypes of interest. </a:t>
            </a:r>
          </a:p>
        </p:txBody>
      </p:sp>
      <p:pic>
        <p:nvPicPr>
          <p:cNvPr id="10" name="0252D08A-264A-4AE7-AD18-ABA54354BB90">
            <a:extLst>
              <a:ext uri="{FF2B5EF4-FFF2-40B4-BE49-F238E27FC236}">
                <a16:creationId xmlns:a16="http://schemas.microsoft.com/office/drawing/2014/main" id="{7ADCFD09-9FAA-8BCC-4DCE-CB94C6E168B9}"/>
              </a:ext>
            </a:extLst>
          </p:cNvPr>
          <p:cNvPicPr>
            <a:picLocks noChangeAspect="1" noChangeArrowheads="1"/>
          </p:cNvPicPr>
          <p:nvPr/>
        </p:nvPicPr>
        <p:blipFill rotWithShape="1">
          <a:blip r:embed="rId11" r:link="rId12" cstate="print">
            <a:extLst>
              <a:ext uri="{28A0092B-C50C-407E-A947-70E740481C1C}">
                <a14:useLocalDpi xmlns:a14="http://schemas.microsoft.com/office/drawing/2010/main" val="0"/>
              </a:ext>
            </a:extLst>
          </a:blip>
          <a:srcRect b="23533"/>
          <a:stretch>
            <a:fillRect/>
          </a:stretch>
        </p:blipFill>
        <p:spPr bwMode="auto">
          <a:xfrm>
            <a:off x="8039042" y="1468072"/>
            <a:ext cx="1907881" cy="691557"/>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AF2579F8-BE0C-4633-0CEE-AFAACBC9AB8A}"/>
              </a:ext>
            </a:extLst>
          </p:cNvPr>
          <p:cNvSpPr txBox="1"/>
          <p:nvPr/>
        </p:nvSpPr>
        <p:spPr>
          <a:xfrm>
            <a:off x="10338634" y="1712356"/>
            <a:ext cx="771365" cy="261610"/>
          </a:xfrm>
          <a:prstGeom prst="rect">
            <a:avLst/>
          </a:prstGeom>
          <a:noFill/>
        </p:spPr>
        <p:txBody>
          <a:bodyPr wrap="none" rtlCol="0">
            <a:spAutoFit/>
          </a:bodyPr>
          <a:lstStyle/>
          <a:p>
            <a:r>
              <a:rPr lang="en-US" sz="1100" b="1" dirty="0"/>
              <a:t>Terminal</a:t>
            </a:r>
          </a:p>
        </p:txBody>
      </p:sp>
    </p:spTree>
    <p:extLst>
      <p:ext uri="{BB962C8B-B14F-4D97-AF65-F5344CB8AC3E}">
        <p14:creationId xmlns:p14="http://schemas.microsoft.com/office/powerpoint/2010/main" val="307261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D368BB-B810-5877-8AF1-AC1A6E788222}"/>
            </a:ext>
          </a:extLst>
        </p:cNvPr>
        <p:cNvGrpSpPr/>
        <p:nvPr/>
      </p:nvGrpSpPr>
      <p:grpSpPr>
        <a:xfrm>
          <a:off x="0" y="0"/>
          <a:ext cx="0" cy="0"/>
          <a:chOff x="0" y="0"/>
          <a:chExt cx="0" cy="0"/>
        </a:xfrm>
      </p:grpSpPr>
      <p:sp>
        <p:nvSpPr>
          <p:cNvPr id="1027" name="Rectangle 5">
            <a:extLst>
              <a:ext uri="{FF2B5EF4-FFF2-40B4-BE49-F238E27FC236}">
                <a16:creationId xmlns:a16="http://schemas.microsoft.com/office/drawing/2014/main" id="{0BFB6BAA-1B88-8A19-A1C4-5541D9574BCF}"/>
              </a:ext>
            </a:extLst>
          </p:cNvPr>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a:p>
        </p:txBody>
      </p:sp>
      <p:sp>
        <p:nvSpPr>
          <p:cNvPr id="1028" name="Text Box 28">
            <a:extLst>
              <a:ext uri="{FF2B5EF4-FFF2-40B4-BE49-F238E27FC236}">
                <a16:creationId xmlns:a16="http://schemas.microsoft.com/office/drawing/2014/main" id="{EC985545-F03A-E28B-D297-1368F63FD4CF}"/>
              </a:ext>
            </a:extLst>
          </p:cNvPr>
          <p:cNvSpPr txBox="1">
            <a:spLocks noChangeArrowheads="1"/>
          </p:cNvSpPr>
          <p:nvPr/>
        </p:nvSpPr>
        <p:spPr bwMode="auto">
          <a:xfrm>
            <a:off x="23103" y="1159448"/>
            <a:ext cx="5828724" cy="3785652"/>
          </a:xfrm>
          <a:prstGeom prst="rect">
            <a:avLst/>
          </a:prstGeom>
          <a:noFill/>
          <a:ln w="9525">
            <a:noFill/>
            <a:miter lim="800000"/>
            <a:headEnd/>
            <a:tailEnd/>
          </a:ln>
        </p:spPr>
        <p:txBody>
          <a:bodyPr wrap="square">
            <a:spAutoFit/>
          </a:bodyPr>
          <a:lstStyle/>
          <a:p>
            <a:pPr algn="just"/>
            <a:r>
              <a:rPr lang="en-US" sz="1200" b="1" dirty="0">
                <a:solidFill>
                  <a:srgbClr val="000000"/>
                </a:solidFill>
              </a:rPr>
              <a:t>What is the finding? </a:t>
            </a:r>
            <a:r>
              <a:rPr lang="en-US" sz="1200" dirty="0"/>
              <a:t>In mass spectrometry of intact proteins, electron-based fragmentation does not reveal internal fragment ions (Figure 1). Researchers used data from the </a:t>
            </a:r>
            <a:r>
              <a:rPr lang="en-US" sz="1200" b="1" dirty="0" err="1">
                <a:solidFill>
                  <a:srgbClr val="333399"/>
                </a:solidFill>
              </a:rPr>
              <a:t>MagLab’s</a:t>
            </a:r>
            <a:r>
              <a:rPr lang="en-US" sz="1200" b="1" dirty="0">
                <a:solidFill>
                  <a:srgbClr val="333399"/>
                </a:solidFill>
              </a:rPr>
              <a:t> 21 tesla FT-ICR mass spectrometer</a:t>
            </a:r>
            <a:r>
              <a:rPr lang="en-US" sz="1200" dirty="0"/>
              <a:t> and other lower-resolution data from other labs. Automated software incorrectly identified internal fragments, but careful manual analysis proved these assignments were wrong.</a:t>
            </a:r>
            <a:endParaRPr lang="en-US" sz="1200" b="1" dirty="0">
              <a:solidFill>
                <a:srgbClr val="000000"/>
              </a:solidFill>
            </a:endParaRPr>
          </a:p>
          <a:p>
            <a:pPr algn="just"/>
            <a:endParaRPr lang="en-US" sz="1200" dirty="0"/>
          </a:p>
          <a:p>
            <a:pPr algn="just"/>
            <a:r>
              <a:rPr lang="en-US" sz="1200" b="1" dirty="0"/>
              <a:t>Why </a:t>
            </a:r>
            <a:r>
              <a:rPr lang="en-US" sz="1200" b="1" dirty="0">
                <a:solidFill>
                  <a:srgbClr val="000000"/>
                </a:solidFill>
              </a:rPr>
              <a:t>is this important? </a:t>
            </a:r>
            <a:r>
              <a:rPr lang="en-US" sz="1200" dirty="0"/>
              <a:t>Electron-based fragmentation in mass spectrometry provides better protein sequence information than traditional methods by creating more observable terminal fragments. Adding internal fragments, formed by breaking multiple bonds, could improve coverage of the protein's interior, making it easier to identify important modifications that affect protein function in health and disease. However, misidentifying these fragments can lead to errors in the analysis.</a:t>
            </a:r>
            <a:endParaRPr lang="en-US" sz="1200" b="1" dirty="0">
              <a:solidFill>
                <a:srgbClr val="000000"/>
              </a:solidFill>
            </a:endParaRPr>
          </a:p>
          <a:p>
            <a:pPr algn="just"/>
            <a:endParaRPr lang="en-US" sz="1200" dirty="0"/>
          </a:p>
          <a:p>
            <a:pPr algn="just"/>
            <a:r>
              <a:rPr lang="en-US" sz="1200" b="1" dirty="0"/>
              <a:t>Why did this research need the </a:t>
            </a:r>
            <a:r>
              <a:rPr lang="en-US" sz="1200" b="1" dirty="0" err="1"/>
              <a:t>MagLab</a:t>
            </a:r>
            <a:r>
              <a:rPr lang="en-US" sz="1200" b="1" dirty="0"/>
              <a:t>? </a:t>
            </a:r>
            <a:r>
              <a:rPr lang="en-US" sz="1200" dirty="0"/>
              <a:t>The </a:t>
            </a:r>
            <a:r>
              <a:rPr lang="en-US" sz="1200" b="1" dirty="0">
                <a:solidFill>
                  <a:srgbClr val="333399"/>
                </a:solidFill>
              </a:rPr>
              <a:t>21 T FT-ICR mass spectrometer </a:t>
            </a:r>
            <a:r>
              <a:rPr lang="en-US" sz="1200" dirty="0"/>
              <a:t>offers exceptional mass resolving power, mass accuracy, and sensitivity. These performance characteristics significantly enhance the confidence in assigning both terminal and internal fragments in complex mass spectra </a:t>
            </a:r>
            <a:r>
              <a:rPr lang="en-US" sz="1200" b="1" dirty="0">
                <a:latin typeface="+mj-lt"/>
              </a:rPr>
              <a:t>(Figure 1)</a:t>
            </a:r>
            <a:r>
              <a:rPr lang="en-US" sz="1200" dirty="0"/>
              <a:t>. In particular, low-abundance and high-mass fragments, which may not be observed or may be impossible to annotate in lower resolution data, can be confidently assigned, highlighting the risk associated with internal fragment annotation in mass spectra.</a:t>
            </a:r>
          </a:p>
        </p:txBody>
      </p:sp>
      <p:sp>
        <p:nvSpPr>
          <p:cNvPr id="3" name="Line 42">
            <a:extLst>
              <a:ext uri="{FF2B5EF4-FFF2-40B4-BE49-F238E27FC236}">
                <a16:creationId xmlns:a16="http://schemas.microsoft.com/office/drawing/2014/main" id="{A42D66E1-AA4C-E886-1034-369228F8A8B6}"/>
              </a:ext>
            </a:extLst>
          </p:cNvPr>
          <p:cNvSpPr>
            <a:spLocks noChangeShapeType="1"/>
          </p:cNvSpPr>
          <p:nvPr/>
        </p:nvSpPr>
        <p:spPr bwMode="auto">
          <a:xfrm>
            <a:off x="0" y="1163437"/>
            <a:ext cx="12192000" cy="28082"/>
          </a:xfrm>
          <a:prstGeom prst="line">
            <a:avLst/>
          </a:prstGeom>
          <a:noFill/>
          <a:ln w="44450" cmpd="sng">
            <a:solidFill>
              <a:srgbClr val="4F4184"/>
            </a:solidFill>
            <a:round/>
            <a:headEnd/>
            <a:tailEnd/>
          </a:ln>
        </p:spPr>
        <p:txBody>
          <a:bodyPr/>
          <a:lstStyle/>
          <a:p>
            <a:endParaRPr lang="en-US" dirty="0"/>
          </a:p>
        </p:txBody>
      </p:sp>
      <p:pic>
        <p:nvPicPr>
          <p:cNvPr id="4" name="Picture 3" descr="NSF logo.jpg">
            <a:extLst>
              <a:ext uri="{FF2B5EF4-FFF2-40B4-BE49-F238E27FC236}">
                <a16:creationId xmlns:a16="http://schemas.microsoft.com/office/drawing/2014/main" id="{58106ADE-CD51-A2D6-64F7-BB93B9CE12D5}"/>
              </a:ext>
            </a:extLst>
          </p:cNvPr>
          <p:cNvPicPr>
            <a:picLocks noChangeAspect="1"/>
          </p:cNvPicPr>
          <p:nvPr/>
        </p:nvPicPr>
        <p:blipFill>
          <a:blip r:embed="rId3" cstate="print"/>
          <a:stretch>
            <a:fillRect/>
          </a:stretch>
        </p:blipFill>
        <p:spPr>
          <a:xfrm>
            <a:off x="10325771" y="78134"/>
            <a:ext cx="1017188" cy="1023315"/>
          </a:xfrm>
          <a:prstGeom prst="rect">
            <a:avLst/>
          </a:prstGeom>
        </p:spPr>
      </p:pic>
      <p:pic>
        <p:nvPicPr>
          <p:cNvPr id="6" name="Picture 5" descr="JustM_purple.jpg">
            <a:extLst>
              <a:ext uri="{FF2B5EF4-FFF2-40B4-BE49-F238E27FC236}">
                <a16:creationId xmlns:a16="http://schemas.microsoft.com/office/drawing/2014/main" id="{4C0358A1-092B-0822-B7DC-45D914940159}"/>
              </a:ext>
            </a:extLst>
          </p:cNvPr>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11340821" y="199813"/>
            <a:ext cx="672842" cy="801911"/>
          </a:xfrm>
          <a:prstGeom prst="rect">
            <a:avLst/>
          </a:prstGeom>
        </p:spPr>
      </p:pic>
      <p:sp>
        <p:nvSpPr>
          <p:cNvPr id="7" name="Rectangle 6">
            <a:extLst>
              <a:ext uri="{FF2B5EF4-FFF2-40B4-BE49-F238E27FC236}">
                <a16:creationId xmlns:a16="http://schemas.microsoft.com/office/drawing/2014/main" id="{C6EEFC78-F490-C103-470B-757C8CB32A0C}"/>
              </a:ext>
            </a:extLst>
          </p:cNvPr>
          <p:cNvSpPr/>
          <p:nvPr/>
        </p:nvSpPr>
        <p:spPr>
          <a:xfrm>
            <a:off x="1" y="6390355"/>
            <a:ext cx="12192000" cy="467646"/>
          </a:xfrm>
          <a:prstGeom prst="rect">
            <a:avLst/>
          </a:prstGeom>
          <a:solidFill>
            <a:srgbClr val="4F418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a:extLst>
              <a:ext uri="{FF2B5EF4-FFF2-40B4-BE49-F238E27FC236}">
                <a16:creationId xmlns:a16="http://schemas.microsoft.com/office/drawing/2014/main" id="{757AC5D6-2782-B975-9C59-F8BAAD729FB9}"/>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5695496" y="6498355"/>
            <a:ext cx="1374323" cy="246673"/>
          </a:xfrm>
          <a:prstGeom prst="rect">
            <a:avLst/>
          </a:prstGeom>
        </p:spPr>
      </p:pic>
      <p:pic>
        <p:nvPicPr>
          <p:cNvPr id="9" name="Picture 8">
            <a:extLst>
              <a:ext uri="{FF2B5EF4-FFF2-40B4-BE49-F238E27FC236}">
                <a16:creationId xmlns:a16="http://schemas.microsoft.com/office/drawing/2014/main" id="{01DA7755-B6AD-17E1-CFE9-001F47AC284A}"/>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7500522" y="6501998"/>
            <a:ext cx="1410540" cy="275839"/>
          </a:xfrm>
          <a:prstGeom prst="rect">
            <a:avLst/>
          </a:prstGeom>
        </p:spPr>
      </p:pic>
      <p:pic>
        <p:nvPicPr>
          <p:cNvPr id="15" name="Picture 14">
            <a:extLst>
              <a:ext uri="{FF2B5EF4-FFF2-40B4-BE49-F238E27FC236}">
                <a16:creationId xmlns:a16="http://schemas.microsoft.com/office/drawing/2014/main" id="{7D5E1443-D284-6024-B125-A0CF52B1C589}"/>
              </a:ext>
            </a:extLst>
          </p:cNvPr>
          <p:cNvPicPr>
            <a:picLocks noChangeAspect="1"/>
          </p:cNvPicPr>
          <p:nvPr/>
        </p:nvPicPr>
        <p:blipFill>
          <a:blip r:embed="rId7" cstate="print">
            <a:extLst>
              <a:ext uri="{28A0092B-C50C-407E-A947-70E740481C1C}">
                <a14:useLocalDpi xmlns:a14="http://schemas.microsoft.com/office/drawing/2010/main" val="0"/>
              </a:ext>
            </a:extLst>
          </a:blip>
          <a:srcRect/>
          <a:stretch/>
        </p:blipFill>
        <p:spPr>
          <a:xfrm>
            <a:off x="3316170" y="6393075"/>
            <a:ext cx="2073230" cy="467646"/>
          </a:xfrm>
          <a:prstGeom prst="rect">
            <a:avLst/>
          </a:prstGeom>
        </p:spPr>
      </p:pic>
      <p:sp>
        <p:nvSpPr>
          <p:cNvPr id="31" name="Text Box 62">
            <a:extLst>
              <a:ext uri="{FF2B5EF4-FFF2-40B4-BE49-F238E27FC236}">
                <a16:creationId xmlns:a16="http://schemas.microsoft.com/office/drawing/2014/main" id="{297C0811-A96B-9333-2A59-35009D60E4BA}"/>
              </a:ext>
            </a:extLst>
          </p:cNvPr>
          <p:cNvSpPr txBox="1">
            <a:spLocks noChangeArrowheads="1"/>
          </p:cNvSpPr>
          <p:nvPr/>
        </p:nvSpPr>
        <p:spPr bwMode="auto">
          <a:xfrm>
            <a:off x="34694" y="58665"/>
            <a:ext cx="10532860" cy="1038746"/>
          </a:xfrm>
          <a:prstGeom prst="rect">
            <a:avLst/>
          </a:prstGeom>
          <a:noFill/>
          <a:ln w="9525">
            <a:noFill/>
            <a:miter lim="800000"/>
            <a:headEnd/>
            <a:tailEnd/>
          </a:ln>
        </p:spPr>
        <p:txBody>
          <a:bodyPr wrap="square">
            <a:spAutoFit/>
          </a:bodyPr>
          <a:lstStyle/>
          <a:p>
            <a:pPr>
              <a:spcBef>
                <a:spcPts val="0"/>
              </a:spcBef>
            </a:pPr>
            <a:r>
              <a:rPr lang="en-US" sz="2000" b="1" dirty="0"/>
              <a:t>Internal Fragments are Elusive in Electron-Based Fragmentation of Proteins</a:t>
            </a:r>
          </a:p>
          <a:p>
            <a:pPr marL="0" marR="0" lvl="0" indent="0" algn="l" defTabSz="914400" rtl="0" eaLnBrk="1" fontAlgn="base" latinLnBrk="0" hangingPunct="1">
              <a:lnSpc>
                <a:spcPct val="100000"/>
              </a:lnSpc>
              <a:spcBef>
                <a:spcPts val="0"/>
              </a:spcBef>
              <a:spcAft>
                <a:spcPct val="0"/>
              </a:spcAft>
              <a:buClrTx/>
              <a:buSzTx/>
              <a:buFontTx/>
              <a:buNone/>
              <a:tabLst/>
              <a:defRPr/>
            </a:pPr>
            <a:r>
              <a:rPr lang="en-US" sz="1050" kern="0" dirty="0">
                <a:effectLst/>
                <a:latin typeface="+mj-lt"/>
                <a:ea typeface="Times" panose="02020603050405020304" pitchFamily="18" charset="0"/>
              </a:rPr>
              <a:t>Neven N. Mikawy</a:t>
            </a:r>
            <a:r>
              <a:rPr lang="en-US" sz="1050" kern="0" baseline="30000" dirty="0">
                <a:effectLst/>
                <a:latin typeface="+mj-lt"/>
                <a:ea typeface="Times" panose="02020603050405020304" pitchFamily="18" charset="0"/>
              </a:rPr>
              <a:t>1</a:t>
            </a:r>
            <a:r>
              <a:rPr lang="en-US" sz="1050" kern="0" dirty="0">
                <a:effectLst/>
                <a:latin typeface="+mj-lt"/>
                <a:ea typeface="Times" panose="02020603050405020304" pitchFamily="18" charset="0"/>
              </a:rPr>
              <a:t>, Carolina Rojas Ramírez</a:t>
            </a:r>
            <a:r>
              <a:rPr lang="en-US" sz="1050" kern="0" baseline="30000" dirty="0">
                <a:effectLst/>
                <a:latin typeface="+mj-lt"/>
                <a:ea typeface="Times" panose="02020603050405020304" pitchFamily="18" charset="0"/>
              </a:rPr>
              <a:t>1,2</a:t>
            </a:r>
            <a:r>
              <a:rPr lang="en-US" sz="1050" kern="0" dirty="0">
                <a:effectLst/>
                <a:latin typeface="+mj-lt"/>
                <a:ea typeface="Times" panose="02020603050405020304" pitchFamily="18" charset="0"/>
              </a:rPr>
              <a:t>,</a:t>
            </a:r>
            <a:r>
              <a:rPr lang="en-US" sz="1050" kern="0" dirty="0">
                <a:latin typeface="+mj-lt"/>
                <a:ea typeface="Times" panose="02020603050405020304" pitchFamily="18" charset="0"/>
              </a:rPr>
              <a:t>…</a:t>
            </a:r>
            <a:r>
              <a:rPr lang="en-US" sz="1050" kern="0" dirty="0">
                <a:effectLst/>
                <a:latin typeface="+mj-lt"/>
                <a:ea typeface="Times" panose="02020603050405020304" pitchFamily="18" charset="0"/>
              </a:rPr>
              <a:t>Alexey I. Nesvizhskii,</a:t>
            </a:r>
            <a:r>
              <a:rPr lang="en-US" sz="1050" kern="0" baseline="30000" dirty="0">
                <a:effectLst/>
                <a:latin typeface="+mj-lt"/>
                <a:ea typeface="Times" panose="02020603050405020304" pitchFamily="18" charset="0"/>
              </a:rPr>
              <a:t>2</a:t>
            </a:r>
            <a:r>
              <a:rPr lang="en-US" sz="1050" b="1" kern="0" dirty="0">
                <a:effectLst/>
                <a:latin typeface="+mj-lt"/>
                <a:ea typeface="Times" panose="02020603050405020304" pitchFamily="18" charset="0"/>
              </a:rPr>
              <a:t> </a:t>
            </a:r>
            <a:r>
              <a:rPr lang="en-US" sz="1050" kern="0" dirty="0">
                <a:latin typeface="+mj-lt"/>
                <a:ea typeface="Times" panose="02020603050405020304" pitchFamily="18" charset="0"/>
              </a:rPr>
              <a:t>Joseph A. Loo</a:t>
            </a:r>
            <a:r>
              <a:rPr lang="en-US" sz="1050" kern="0" baseline="30000" dirty="0">
                <a:latin typeface="+mj-lt"/>
                <a:ea typeface="Times" panose="02020603050405020304" pitchFamily="18" charset="0"/>
              </a:rPr>
              <a:t>3</a:t>
            </a:r>
            <a:r>
              <a:rPr lang="en-US" sz="1050" kern="0" dirty="0">
                <a:latin typeface="+mj-lt"/>
                <a:ea typeface="Times" panose="02020603050405020304" pitchFamily="18" charset="0"/>
              </a:rPr>
              <a:t>, Brandon T. Ruotolo</a:t>
            </a:r>
            <a:r>
              <a:rPr lang="en-US" sz="1050" kern="0" baseline="30000" dirty="0">
                <a:latin typeface="+mj-lt"/>
                <a:ea typeface="Times" panose="02020603050405020304" pitchFamily="18" charset="0"/>
              </a:rPr>
              <a:t>1</a:t>
            </a:r>
            <a:r>
              <a:rPr lang="en-US" sz="1050" kern="0" dirty="0">
                <a:latin typeface="+mj-lt"/>
                <a:ea typeface="Times" panose="02020603050405020304" pitchFamily="18" charset="0"/>
              </a:rPr>
              <a:t>, Jeffrey Shabanowitz</a:t>
            </a:r>
            <a:r>
              <a:rPr lang="en-US" sz="1050" kern="0" baseline="30000" dirty="0">
                <a:latin typeface="+mj-lt"/>
                <a:ea typeface="Times" panose="02020603050405020304" pitchFamily="18" charset="0"/>
              </a:rPr>
              <a:t>4</a:t>
            </a:r>
            <a:r>
              <a:rPr lang="en-US" sz="1050" kern="0" dirty="0">
                <a:latin typeface="+mj-lt"/>
                <a:ea typeface="Times" panose="02020603050405020304" pitchFamily="18" charset="0"/>
              </a:rPr>
              <a:t>, Lissa C. Anderson</a:t>
            </a:r>
            <a:r>
              <a:rPr lang="en-US" sz="1050" kern="0" baseline="30000" dirty="0">
                <a:latin typeface="+mj-lt"/>
                <a:ea typeface="Times" panose="02020603050405020304" pitchFamily="18" charset="0"/>
              </a:rPr>
              <a:t>5</a:t>
            </a:r>
            <a:r>
              <a:rPr lang="en-US" sz="1050" kern="0" dirty="0">
                <a:latin typeface="+mj-lt"/>
                <a:ea typeface="Times" panose="02020603050405020304" pitchFamily="18" charset="0"/>
              </a:rPr>
              <a:t>, Kristina </a:t>
            </a:r>
            <a:r>
              <a:rPr lang="en-US" sz="1050" dirty="0">
                <a:latin typeface="+mj-lt"/>
              </a:rPr>
              <a:t>Håkansson</a:t>
            </a:r>
            <a:r>
              <a:rPr lang="en-US" sz="1050" baseline="30000" dirty="0">
                <a:latin typeface="+mj-lt"/>
              </a:rPr>
              <a:t>1</a:t>
            </a:r>
            <a:r>
              <a:rPr kumimoji="0" lang="en-US" sz="1050" b="0" i="0" u="none" strike="noStrike" kern="1200" cap="none" spc="0" normalizeH="0" baseline="0" noProof="0" dirty="0">
                <a:ln>
                  <a:noFill/>
                </a:ln>
                <a:solidFill>
                  <a:srgbClr val="000000"/>
                </a:solidFill>
                <a:effectLst/>
                <a:uLnTx/>
                <a:uFillTx/>
                <a:latin typeface="+mj-lt"/>
                <a:ea typeface="+mn-ea"/>
                <a:cs typeface="Arial" pitchFamily="34" charset="0"/>
              </a:rPr>
              <a:t> </a:t>
            </a:r>
          </a:p>
          <a:p>
            <a:pPr>
              <a:spcBef>
                <a:spcPts val="0"/>
              </a:spcBef>
            </a:pPr>
            <a:r>
              <a:rPr lang="en-US" sz="1000" b="1" dirty="0">
                <a:solidFill>
                  <a:srgbClr val="0033CC"/>
                </a:solidFill>
              </a:rPr>
              <a:t>Departments of </a:t>
            </a:r>
            <a:r>
              <a:rPr lang="en-US" sz="1000" b="1" baseline="30000" dirty="0">
                <a:solidFill>
                  <a:srgbClr val="0033CC"/>
                </a:solidFill>
              </a:rPr>
              <a:t>1</a:t>
            </a:r>
            <a:r>
              <a:rPr lang="en-US" sz="1000" b="1" dirty="0">
                <a:solidFill>
                  <a:srgbClr val="0033CC"/>
                </a:solidFill>
              </a:rPr>
              <a:t>Chemistry and </a:t>
            </a:r>
            <a:r>
              <a:rPr lang="en-US" sz="1000" b="1" baseline="30000" dirty="0">
                <a:solidFill>
                  <a:srgbClr val="0033CC"/>
                </a:solidFill>
              </a:rPr>
              <a:t>2</a:t>
            </a:r>
            <a:r>
              <a:rPr lang="en-US" sz="1000" b="1" dirty="0">
                <a:solidFill>
                  <a:srgbClr val="0033CC"/>
                </a:solidFill>
              </a:rPr>
              <a:t>Pathology, U. Michigan; </a:t>
            </a:r>
            <a:r>
              <a:rPr lang="en-US" sz="1000" b="1" baseline="30000" dirty="0">
                <a:solidFill>
                  <a:srgbClr val="0033CC"/>
                </a:solidFill>
              </a:rPr>
              <a:t>3</a:t>
            </a:r>
            <a:r>
              <a:rPr lang="en-US" sz="1000" b="1" dirty="0">
                <a:solidFill>
                  <a:srgbClr val="0033CC"/>
                </a:solidFill>
              </a:rPr>
              <a:t>Department of Chemistry and Biochemistry, UCLA; </a:t>
            </a:r>
            <a:r>
              <a:rPr lang="en-US" sz="1000" b="1" baseline="30000" dirty="0">
                <a:solidFill>
                  <a:srgbClr val="0033CC"/>
                </a:solidFill>
              </a:rPr>
              <a:t>4</a:t>
            </a:r>
            <a:r>
              <a:rPr lang="en-US" sz="1000" b="1" dirty="0">
                <a:solidFill>
                  <a:srgbClr val="0033CC"/>
                </a:solidFill>
              </a:rPr>
              <a:t>Department of Chemistry, U. Virginia; </a:t>
            </a:r>
            <a:r>
              <a:rPr lang="en-US" sz="1000" b="1" baseline="30000" dirty="0">
                <a:solidFill>
                  <a:srgbClr val="0033CC"/>
                </a:solidFill>
              </a:rPr>
              <a:t>5</a:t>
            </a:r>
            <a:r>
              <a:rPr lang="en-US" sz="1000" b="1" dirty="0">
                <a:solidFill>
                  <a:srgbClr val="0033CC"/>
                </a:solidFill>
              </a:rPr>
              <a:t>NHMFL (and others)</a:t>
            </a:r>
            <a:endParaRPr lang="en-US" sz="500" b="1" dirty="0">
              <a:solidFill>
                <a:srgbClr val="0033CC"/>
              </a:solidFill>
            </a:endParaRPr>
          </a:p>
          <a:p>
            <a:pPr>
              <a:spcBef>
                <a:spcPts val="0"/>
              </a:spcBef>
            </a:pPr>
            <a:r>
              <a:rPr lang="en-US" sz="1050" b="1" dirty="0"/>
              <a:t>Funding Grants:</a:t>
            </a:r>
            <a:r>
              <a:rPr lang="en-US" sz="1050" dirty="0"/>
              <a:t> K. M. Amm </a:t>
            </a:r>
            <a:r>
              <a:rPr kumimoji="0" lang="en-US" sz="1050" b="0" i="0" u="none" strike="noStrike" kern="1200" cap="none" spc="0" normalizeH="0" baseline="0" noProof="0" dirty="0">
                <a:ln>
                  <a:noFill/>
                </a:ln>
                <a:effectLst/>
                <a:uLnTx/>
                <a:uFillTx/>
                <a:latin typeface="Arial" pitchFamily="34" charset="0"/>
                <a:ea typeface="+mn-ea"/>
                <a:cs typeface="Arial" pitchFamily="34" charset="0"/>
              </a:rPr>
              <a:t>(NSF </a:t>
            </a:r>
            <a:r>
              <a:rPr lang="en-US" sz="1050" dirty="0"/>
              <a:t>DMR-1644779 and DMR-2128556</a:t>
            </a:r>
            <a:r>
              <a:rPr kumimoji="0" lang="en-US" sz="1050" b="0" i="0" u="none" strike="noStrike" kern="1200" cap="none" spc="0" normalizeH="0" baseline="0" noProof="0" dirty="0">
                <a:ln>
                  <a:noFill/>
                </a:ln>
                <a:effectLst/>
                <a:uLnTx/>
                <a:uFillTx/>
                <a:latin typeface="Arial" pitchFamily="34" charset="0"/>
                <a:ea typeface="+mn-ea"/>
                <a:cs typeface="Arial" pitchFamily="34" charset="0"/>
              </a:rPr>
              <a:t>)</a:t>
            </a:r>
            <a:r>
              <a:rPr lang="en-US" sz="1050" dirty="0"/>
              <a:t>; K. </a:t>
            </a:r>
            <a:r>
              <a:rPr lang="en-US" sz="1050" dirty="0" err="1"/>
              <a:t>Håkansson</a:t>
            </a:r>
            <a:r>
              <a:rPr lang="en-US" sz="1050" dirty="0"/>
              <a:t> (NSF CHE-2004043</a:t>
            </a:r>
            <a:r>
              <a:rPr lang="en-US" sz="1050" dirty="0">
                <a:latin typeface="+mj-lt"/>
              </a:rPr>
              <a:t>, NIH </a:t>
            </a:r>
            <a:r>
              <a:rPr lang="en-US" sz="1050" kern="0" dirty="0">
                <a:effectLst/>
                <a:latin typeface="+mj-lt"/>
                <a:ea typeface="DengXian" panose="02010600030101010101" pitchFamily="2" charset="-122"/>
                <a:cs typeface="Arial" panose="020B0604020202020204" pitchFamily="34" charset="0"/>
              </a:rPr>
              <a:t>S10OD021619</a:t>
            </a:r>
            <a:r>
              <a:rPr lang="en-US" sz="1050" dirty="0"/>
              <a:t>); </a:t>
            </a:r>
            <a:r>
              <a:rPr lang="en-US" sz="1050" kern="0" dirty="0">
                <a:effectLst/>
                <a:latin typeface="+mj-lt"/>
                <a:ea typeface="Times" panose="02020603050405020304" pitchFamily="18" charset="0"/>
              </a:rPr>
              <a:t>A. I. Nesvizhskii (NIH </a:t>
            </a:r>
            <a:r>
              <a:rPr lang="en-US" sz="1050" dirty="0"/>
              <a:t>T32CA140044, R01GM094231, and U24CA271037);</a:t>
            </a:r>
            <a:r>
              <a:rPr lang="en-US" sz="1050" kern="0" dirty="0">
                <a:effectLst/>
                <a:latin typeface="+mj-lt"/>
                <a:ea typeface="Times" panose="02020603050405020304" pitchFamily="18" charset="0"/>
              </a:rPr>
              <a:t> </a:t>
            </a:r>
            <a:r>
              <a:rPr kumimoji="0" lang="en-US" sz="105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J. A. Loo (NIH R35GM145286 and DOE DE-FC02-02ER63421); </a:t>
            </a:r>
            <a:r>
              <a:rPr lang="en-US" sz="1050" dirty="0"/>
              <a:t>B. T. Ruotolo (Agilent Technologies);</a:t>
            </a:r>
            <a:r>
              <a:rPr kumimoji="0" lang="en-US" sz="1050" b="0" i="0" u="none" strike="noStrike" kern="1200" cap="none" spc="0" normalizeH="0" baseline="0" noProof="0" dirty="0">
                <a:ln>
                  <a:noFill/>
                </a:ln>
                <a:solidFill>
                  <a:srgbClr val="000000"/>
                </a:solidFill>
                <a:effectLst/>
                <a:uLnTx/>
                <a:uFillTx/>
                <a:latin typeface="Arial" pitchFamily="34" charset="0"/>
                <a:ea typeface="+mn-ea"/>
                <a:cs typeface="Arial" pitchFamily="34" charset="0"/>
              </a:rPr>
              <a:t> D. F. Hunt (NIH GM037537)</a:t>
            </a:r>
            <a:endParaRPr lang="en-US" sz="1050" b="1" dirty="0">
              <a:solidFill>
                <a:srgbClr val="0033CC"/>
              </a:solidFill>
            </a:endParaRPr>
          </a:p>
        </p:txBody>
      </p:sp>
      <p:sp>
        <p:nvSpPr>
          <p:cNvPr id="13" name="AutoShape 2">
            <a:extLst>
              <a:ext uri="{FF2B5EF4-FFF2-40B4-BE49-F238E27FC236}">
                <a16:creationId xmlns:a16="http://schemas.microsoft.com/office/drawing/2014/main" id="{9324FB28-E5EB-16AE-5627-C1E20723F849}"/>
              </a:ext>
            </a:extLst>
          </p:cNvPr>
          <p:cNvSpPr>
            <a:spLocks noChangeAspect="1" noChangeArrowheads="1"/>
          </p:cNvSpPr>
          <p:nvPr/>
        </p:nvSpPr>
        <p:spPr bwMode="auto">
          <a:xfrm>
            <a:off x="5743575" y="327127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Rectangle 49">
            <a:extLst>
              <a:ext uri="{FF2B5EF4-FFF2-40B4-BE49-F238E27FC236}">
                <a16:creationId xmlns:a16="http://schemas.microsoft.com/office/drawing/2014/main" id="{B123E6BF-137D-EA79-010E-64F9B91569F2}"/>
              </a:ext>
            </a:extLst>
          </p:cNvPr>
          <p:cNvSpPr>
            <a:spLocks noChangeArrowheads="1"/>
          </p:cNvSpPr>
          <p:nvPr/>
        </p:nvSpPr>
        <p:spPr bwMode="auto">
          <a:xfrm>
            <a:off x="5934076" y="1322066"/>
            <a:ext cx="6169940" cy="4379202"/>
          </a:xfrm>
          <a:prstGeom prst="rect">
            <a:avLst/>
          </a:prstGeom>
          <a:noFill/>
          <a:ln w="19050">
            <a:solidFill>
              <a:srgbClr val="0033CC"/>
            </a:solidFill>
            <a:miter lim="800000"/>
            <a:headEnd/>
            <a:tailEnd/>
          </a:ln>
        </p:spPr>
        <p:txBody>
          <a:bodyPr wrap="none" anchor="ctr"/>
          <a:lstStyle/>
          <a:p>
            <a:endParaRPr lang="en-US"/>
          </a:p>
        </p:txBody>
      </p:sp>
      <p:sp>
        <p:nvSpPr>
          <p:cNvPr id="10" name="TextBox 9">
            <a:extLst>
              <a:ext uri="{FF2B5EF4-FFF2-40B4-BE49-F238E27FC236}">
                <a16:creationId xmlns:a16="http://schemas.microsoft.com/office/drawing/2014/main" id="{A96E5A3C-3CED-908A-0B18-4E5487A64B40}"/>
              </a:ext>
            </a:extLst>
          </p:cNvPr>
          <p:cNvSpPr txBox="1"/>
          <p:nvPr/>
        </p:nvSpPr>
        <p:spPr>
          <a:xfrm>
            <a:off x="5947453" y="4577331"/>
            <a:ext cx="6119768" cy="1107996"/>
          </a:xfrm>
          <a:prstGeom prst="rect">
            <a:avLst/>
          </a:prstGeom>
          <a:noFill/>
        </p:spPr>
        <p:txBody>
          <a:bodyPr wrap="square">
            <a:spAutoFit/>
          </a:bodyPr>
          <a:lstStyle/>
          <a:p>
            <a:pPr algn="just"/>
            <a:r>
              <a:rPr lang="en-US" sz="1100" b="1" dirty="0"/>
              <a:t>Figure 1</a:t>
            </a:r>
            <a:r>
              <a:rPr lang="en-US" sz="1100" dirty="0"/>
              <a:t>: Fragments observed after transferring electrons to the protein carbonic anhydrase II. This activation process cleaves chemical bonds between the amino acids making up the protein sequence in a random manner, resulting in fragments with different lengths and mass-to-charge (m/z) ratios measured by a 21 T FT-ICR mass spectrometer. The bar graph shows fragment types identified from a single bond cleavage event. Internal fragments, which form through two cleavage events, were not observed. FT-ICR, Fourier transform ion cyclotron resonance.</a:t>
            </a:r>
          </a:p>
        </p:txBody>
      </p:sp>
      <p:grpSp>
        <p:nvGrpSpPr>
          <p:cNvPr id="11" name="Group 10">
            <a:extLst>
              <a:ext uri="{FF2B5EF4-FFF2-40B4-BE49-F238E27FC236}">
                <a16:creationId xmlns:a16="http://schemas.microsoft.com/office/drawing/2014/main" id="{3CE84ED9-585A-419C-9B53-F26E8DD12D78}"/>
              </a:ext>
            </a:extLst>
          </p:cNvPr>
          <p:cNvGrpSpPr/>
          <p:nvPr/>
        </p:nvGrpSpPr>
        <p:grpSpPr>
          <a:xfrm>
            <a:off x="6002172" y="1397530"/>
            <a:ext cx="5990712" cy="3118369"/>
            <a:chOff x="698216" y="619271"/>
            <a:chExt cx="10795567" cy="5619458"/>
          </a:xfrm>
        </p:grpSpPr>
        <p:pic>
          <p:nvPicPr>
            <p:cNvPr id="12" name="Picture 11" descr="A black background with a black square&#10;&#10;Description automatically generated with medium confidence">
              <a:extLst>
                <a:ext uri="{FF2B5EF4-FFF2-40B4-BE49-F238E27FC236}">
                  <a16:creationId xmlns:a16="http://schemas.microsoft.com/office/drawing/2014/main" id="{6773C194-5C1B-95FC-515D-70E99C0076D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98216" y="619271"/>
              <a:ext cx="10795567" cy="5619458"/>
            </a:xfrm>
            <a:prstGeom prst="rect">
              <a:avLst/>
            </a:prstGeom>
          </p:spPr>
        </p:pic>
        <p:pic>
          <p:nvPicPr>
            <p:cNvPr id="20" name="Picture 19" descr="A graph of different colored squares&#10;&#10;Description automatically generated">
              <a:extLst>
                <a:ext uri="{FF2B5EF4-FFF2-40B4-BE49-F238E27FC236}">
                  <a16:creationId xmlns:a16="http://schemas.microsoft.com/office/drawing/2014/main" id="{5BC03EB6-1BAD-18AE-BEC3-8882ED6E02CF}"/>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350462" y="2779027"/>
              <a:ext cx="3117429" cy="2798128"/>
            </a:xfrm>
            <a:prstGeom prst="rect">
              <a:avLst/>
            </a:prstGeom>
          </p:spPr>
        </p:pic>
      </p:grpSp>
      <p:sp>
        <p:nvSpPr>
          <p:cNvPr id="23" name="TextBox 22">
            <a:extLst>
              <a:ext uri="{FF2B5EF4-FFF2-40B4-BE49-F238E27FC236}">
                <a16:creationId xmlns:a16="http://schemas.microsoft.com/office/drawing/2014/main" id="{418106D2-6AC2-3051-CE90-2FEE517EF5A9}"/>
              </a:ext>
            </a:extLst>
          </p:cNvPr>
          <p:cNvSpPr txBox="1"/>
          <p:nvPr/>
        </p:nvSpPr>
        <p:spPr>
          <a:xfrm>
            <a:off x="10777787" y="2417940"/>
            <a:ext cx="771365" cy="215444"/>
          </a:xfrm>
          <a:prstGeom prst="rect">
            <a:avLst/>
          </a:prstGeom>
          <a:noFill/>
        </p:spPr>
        <p:txBody>
          <a:bodyPr wrap="square" rtlCol="0">
            <a:spAutoFit/>
          </a:bodyPr>
          <a:lstStyle/>
          <a:p>
            <a:r>
              <a:rPr lang="en-US" sz="800" b="1" dirty="0"/>
              <a:t>Terminal</a:t>
            </a:r>
          </a:p>
        </p:txBody>
      </p:sp>
      <p:pic>
        <p:nvPicPr>
          <p:cNvPr id="16" name="0252D08A-264A-4AE7-AD18-ABA54354BB90">
            <a:extLst>
              <a:ext uri="{FF2B5EF4-FFF2-40B4-BE49-F238E27FC236}">
                <a16:creationId xmlns:a16="http://schemas.microsoft.com/office/drawing/2014/main" id="{4082BF5F-ED80-2FEB-1C43-A7A61E2734A6}"/>
              </a:ext>
            </a:extLst>
          </p:cNvPr>
          <p:cNvPicPr>
            <a:picLocks noChangeAspect="1" noChangeArrowheads="1"/>
          </p:cNvPicPr>
          <p:nvPr/>
        </p:nvPicPr>
        <p:blipFill rotWithShape="1">
          <a:blip r:embed="rId10" r:link="rId11" cstate="print">
            <a:extLst>
              <a:ext uri="{28A0092B-C50C-407E-A947-70E740481C1C}">
                <a14:useLocalDpi xmlns:a14="http://schemas.microsoft.com/office/drawing/2010/main" val="0"/>
              </a:ext>
            </a:extLst>
          </a:blip>
          <a:srcRect b="23533"/>
          <a:stretch>
            <a:fillRect/>
          </a:stretch>
        </p:blipFill>
        <p:spPr bwMode="auto">
          <a:xfrm>
            <a:off x="10105782" y="1391481"/>
            <a:ext cx="1907881" cy="691557"/>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a:extLst>
              <a:ext uri="{FF2B5EF4-FFF2-40B4-BE49-F238E27FC236}">
                <a16:creationId xmlns:a16="http://schemas.microsoft.com/office/drawing/2014/main" id="{78AFC815-3E4F-0164-E87F-BEAE511B996E}"/>
              </a:ext>
            </a:extLst>
          </p:cNvPr>
          <p:cNvPicPr>
            <a:picLocks noChangeAspect="1" noChangeArrowheads="1"/>
          </p:cNvPicPr>
          <p:nvPr/>
        </p:nvPicPr>
        <p:blipFill rotWithShape="1">
          <a:blip r:embed="rId12" cstate="print">
            <a:extLst>
              <a:ext uri="{28A0092B-C50C-407E-A947-70E740481C1C}">
                <a14:useLocalDpi xmlns:a14="http://schemas.microsoft.com/office/drawing/2010/main" val="0"/>
              </a:ext>
            </a:extLst>
          </a:blip>
          <a:srcRect l="6637" t="8167" r="36514" b="32456"/>
          <a:stretch/>
        </p:blipFill>
        <p:spPr bwMode="auto">
          <a:xfrm>
            <a:off x="8006195" y="1620719"/>
            <a:ext cx="2051134" cy="1744579"/>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7">
            <a:extLst>
              <a:ext uri="{FF2B5EF4-FFF2-40B4-BE49-F238E27FC236}">
                <a16:creationId xmlns:a16="http://schemas.microsoft.com/office/drawing/2014/main" id="{719057FE-F4FE-CF4A-0CF8-D45353EDD0FF}"/>
              </a:ext>
            </a:extLst>
          </p:cNvPr>
          <p:cNvSpPr txBox="1"/>
          <p:nvPr/>
        </p:nvSpPr>
        <p:spPr>
          <a:xfrm>
            <a:off x="8060335" y="1373733"/>
            <a:ext cx="590226" cy="246221"/>
          </a:xfrm>
          <a:prstGeom prst="rect">
            <a:avLst/>
          </a:prstGeom>
          <a:noFill/>
        </p:spPr>
        <p:txBody>
          <a:bodyPr wrap="none" rtlCol="0">
            <a:spAutoFit/>
          </a:bodyPr>
          <a:lstStyle/>
          <a:p>
            <a:r>
              <a:rPr lang="en-US" sz="1000" b="1" i="1" dirty="0"/>
              <a:t>a•, b, c</a:t>
            </a:r>
          </a:p>
        </p:txBody>
      </p:sp>
      <p:sp>
        <p:nvSpPr>
          <p:cNvPr id="19" name="TextBox 18">
            <a:extLst>
              <a:ext uri="{FF2B5EF4-FFF2-40B4-BE49-F238E27FC236}">
                <a16:creationId xmlns:a16="http://schemas.microsoft.com/office/drawing/2014/main" id="{77E76099-43E6-CA24-AF39-3C9F6CA5A57C}"/>
              </a:ext>
            </a:extLst>
          </p:cNvPr>
          <p:cNvSpPr txBox="1"/>
          <p:nvPr/>
        </p:nvSpPr>
        <p:spPr>
          <a:xfrm>
            <a:off x="9950490" y="2263771"/>
            <a:ext cx="434734" cy="246221"/>
          </a:xfrm>
          <a:prstGeom prst="rect">
            <a:avLst/>
          </a:prstGeom>
          <a:noFill/>
        </p:spPr>
        <p:txBody>
          <a:bodyPr wrap="none" rtlCol="0">
            <a:spAutoFit/>
          </a:bodyPr>
          <a:lstStyle/>
          <a:p>
            <a:r>
              <a:rPr lang="en-US" sz="1000" b="1" i="1" dirty="0"/>
              <a:t>y, z•</a:t>
            </a:r>
          </a:p>
        </p:txBody>
      </p:sp>
      <p:pic>
        <p:nvPicPr>
          <p:cNvPr id="21" name="Picture 4" descr="scissor icon png transparent 9664151 PNG">
            <a:extLst>
              <a:ext uri="{FF2B5EF4-FFF2-40B4-BE49-F238E27FC236}">
                <a16:creationId xmlns:a16="http://schemas.microsoft.com/office/drawing/2014/main" id="{B04621AA-972B-779E-20F1-5BBDF016860D}"/>
              </a:ext>
            </a:extLst>
          </p:cNvPr>
          <p:cNvPicPr>
            <a:picLocks noChangeAspect="1" noChangeArrowheads="1"/>
          </p:cNvPicPr>
          <p:nvPr/>
        </p:nvPicPr>
        <p:blipFill rotWithShape="1">
          <a:blip r:embed="rId13" cstate="print">
            <a:extLst>
              <a:ext uri="{28A0092B-C50C-407E-A947-70E740481C1C}">
                <a14:useLocalDpi xmlns:a14="http://schemas.microsoft.com/office/drawing/2010/main" val="0"/>
              </a:ext>
            </a:extLst>
          </a:blip>
          <a:srcRect l="7401" t="17148" r="9747" b="20601"/>
          <a:stretch/>
        </p:blipFill>
        <p:spPr bwMode="auto">
          <a:xfrm>
            <a:off x="8830025" y="3056636"/>
            <a:ext cx="664826" cy="499519"/>
          </a:xfrm>
          <a:prstGeom prst="rect">
            <a:avLst/>
          </a:prstGeom>
          <a:noFill/>
          <a:extLst>
            <a:ext uri="{909E8E84-426E-40DD-AFC4-6F175D3DCCD1}">
              <a14:hiddenFill xmlns:a14="http://schemas.microsoft.com/office/drawing/2010/main">
                <a:solidFill>
                  <a:srgbClr val="FFFFFF"/>
                </a:solidFill>
              </a14:hiddenFill>
            </a:ext>
          </a:extLst>
        </p:spPr>
      </p:pic>
      <p:sp>
        <p:nvSpPr>
          <p:cNvPr id="2" name="Text Box 28">
            <a:extLst>
              <a:ext uri="{FF2B5EF4-FFF2-40B4-BE49-F238E27FC236}">
                <a16:creationId xmlns:a16="http://schemas.microsoft.com/office/drawing/2014/main" id="{6226DE74-01A4-E81D-E03A-3CD2BD07BE0B}"/>
              </a:ext>
            </a:extLst>
          </p:cNvPr>
          <p:cNvSpPr txBox="1">
            <a:spLocks noChangeArrowheads="1"/>
          </p:cNvSpPr>
          <p:nvPr/>
        </p:nvSpPr>
        <p:spPr bwMode="auto">
          <a:xfrm>
            <a:off x="-1" y="5641108"/>
            <a:ext cx="12192000" cy="938719"/>
          </a:xfrm>
          <a:prstGeom prst="rect">
            <a:avLst/>
          </a:prstGeom>
          <a:noFill/>
          <a:ln w="9525">
            <a:noFill/>
            <a:miter lim="800000"/>
            <a:headEnd/>
            <a:tailEnd/>
          </a:ln>
        </p:spPr>
        <p:txBody>
          <a:bodyPr wrap="square">
            <a:spAutoFit/>
          </a:bodyPr>
          <a:lstStyle/>
          <a:p>
            <a:r>
              <a:rPr lang="en-US" sz="1100" b="1" dirty="0">
                <a:solidFill>
                  <a:srgbClr val="333399"/>
                </a:solidFill>
              </a:rPr>
              <a:t>Facilities and instrumentation used:</a:t>
            </a:r>
            <a:r>
              <a:rPr lang="en-US" sz="1100" dirty="0">
                <a:solidFill>
                  <a:srgbClr val="333399"/>
                </a:solidFill>
              </a:rPr>
              <a:t> Ion Cyclotron Resonance (21 T FT-ICR); FAIR data</a:t>
            </a:r>
          </a:p>
          <a:p>
            <a:r>
              <a:rPr lang="en-US" sz="1100" b="1" dirty="0">
                <a:solidFill>
                  <a:srgbClr val="333399"/>
                </a:solidFill>
              </a:rPr>
              <a:t>Citation: </a:t>
            </a:r>
            <a:r>
              <a:rPr lang="en-US" sz="1100" b="0" i="0" dirty="0" err="1">
                <a:solidFill>
                  <a:srgbClr val="333399"/>
                </a:solidFill>
                <a:effectLst/>
                <a:latin typeface="arial" panose="020B0604020202020204" pitchFamily="34" charset="0"/>
              </a:rPr>
              <a:t>Mikawy</a:t>
            </a:r>
            <a:r>
              <a:rPr lang="en-US" sz="1100" b="0" i="0" dirty="0">
                <a:solidFill>
                  <a:srgbClr val="333399"/>
                </a:solidFill>
                <a:effectLst/>
                <a:latin typeface="arial" panose="020B0604020202020204" pitchFamily="34" charset="0"/>
              </a:rPr>
              <a:t>, N.N.; Ramírez, C.R.; </a:t>
            </a:r>
            <a:r>
              <a:rPr lang="en-US" sz="1100" b="0" i="0" dirty="0" err="1">
                <a:solidFill>
                  <a:srgbClr val="333399"/>
                </a:solidFill>
                <a:effectLst/>
                <a:latin typeface="arial" panose="020B0604020202020204" pitchFamily="34" charset="0"/>
              </a:rPr>
              <a:t>DeFiglia</a:t>
            </a:r>
            <a:r>
              <a:rPr lang="en-US" sz="1100" b="0" i="0" dirty="0">
                <a:solidFill>
                  <a:srgbClr val="333399"/>
                </a:solidFill>
                <a:effectLst/>
                <a:latin typeface="arial" panose="020B0604020202020204" pitchFamily="34" charset="0"/>
              </a:rPr>
              <a:t>, S.A.; Szot, C.W.; Le, J.; Lantz, C.; Wei, B.; </a:t>
            </a:r>
            <a:r>
              <a:rPr lang="en-US" sz="1100" b="0" i="0" dirty="0" err="1">
                <a:solidFill>
                  <a:srgbClr val="333399"/>
                </a:solidFill>
                <a:effectLst/>
                <a:latin typeface="arial" panose="020B0604020202020204" pitchFamily="34" charset="0"/>
              </a:rPr>
              <a:t>Zenaidee</a:t>
            </a:r>
            <a:r>
              <a:rPr lang="en-US" sz="1100" b="0" i="0" dirty="0">
                <a:solidFill>
                  <a:srgbClr val="333399"/>
                </a:solidFill>
                <a:effectLst/>
                <a:latin typeface="arial" panose="020B0604020202020204" pitchFamily="34" charset="0"/>
              </a:rPr>
              <a:t>, M.A.; Blakney, G.T.; </a:t>
            </a:r>
            <a:r>
              <a:rPr lang="en-US" sz="1100" b="0" i="0" dirty="0" err="1">
                <a:solidFill>
                  <a:srgbClr val="333399"/>
                </a:solidFill>
                <a:effectLst/>
                <a:latin typeface="arial" panose="020B0604020202020204" pitchFamily="34" charset="0"/>
              </a:rPr>
              <a:t>Nesvizhskii</a:t>
            </a:r>
            <a:r>
              <a:rPr lang="en-US" sz="1100" b="0" i="0" dirty="0">
                <a:solidFill>
                  <a:srgbClr val="333399"/>
                </a:solidFill>
                <a:effectLst/>
                <a:latin typeface="arial" panose="020B0604020202020204" pitchFamily="34" charset="0"/>
              </a:rPr>
              <a:t>, A.I.; Loo, J.A.; Ruotolo, B.T.; </a:t>
            </a:r>
            <a:r>
              <a:rPr lang="en-US" sz="1100" b="0" i="0" dirty="0" err="1">
                <a:solidFill>
                  <a:srgbClr val="333399"/>
                </a:solidFill>
                <a:effectLst/>
                <a:latin typeface="arial" panose="020B0604020202020204" pitchFamily="34" charset="0"/>
              </a:rPr>
              <a:t>Shabanowitz</a:t>
            </a:r>
            <a:r>
              <a:rPr lang="en-US" sz="1100" b="0" i="0" dirty="0">
                <a:solidFill>
                  <a:srgbClr val="333399"/>
                </a:solidFill>
                <a:effectLst/>
                <a:latin typeface="arial" panose="020B0604020202020204" pitchFamily="34" charset="0"/>
              </a:rPr>
              <a:t>, J.; Anderson, L.C.; Hakansson, K., </a:t>
            </a:r>
            <a:r>
              <a:rPr lang="en-US" sz="1100" b="0" i="1" dirty="0">
                <a:solidFill>
                  <a:srgbClr val="333399"/>
                </a:solidFill>
                <a:effectLst/>
                <a:latin typeface="arial" panose="020B0604020202020204" pitchFamily="34" charset="0"/>
              </a:rPr>
              <a:t>Are Internal Fragments Observable in Electron Based Top-Down Mass Spectrometry?,</a:t>
            </a:r>
            <a:r>
              <a:rPr lang="en-US" sz="1100" b="0" i="0" dirty="0">
                <a:solidFill>
                  <a:srgbClr val="333399"/>
                </a:solidFill>
                <a:effectLst/>
                <a:latin typeface="arial" panose="020B0604020202020204" pitchFamily="34" charset="0"/>
              </a:rPr>
              <a:t> Molecular and Cellular Proteomics, </a:t>
            </a:r>
            <a:r>
              <a:rPr lang="en-US" sz="1100" b="1" i="0" dirty="0">
                <a:solidFill>
                  <a:srgbClr val="333399"/>
                </a:solidFill>
                <a:effectLst/>
                <a:latin typeface="arial" panose="020B0604020202020204" pitchFamily="34" charset="0"/>
              </a:rPr>
              <a:t>17</a:t>
            </a:r>
            <a:r>
              <a:rPr lang="en-US" sz="1100" b="0" i="0" dirty="0">
                <a:solidFill>
                  <a:srgbClr val="333399"/>
                </a:solidFill>
                <a:effectLst/>
                <a:latin typeface="arial" panose="020B0604020202020204" pitchFamily="34" charset="0"/>
              </a:rPr>
              <a:t> (23), 100814 (2024) </a:t>
            </a:r>
            <a:r>
              <a:rPr lang="en-US" sz="1100" b="1" i="0" dirty="0">
                <a:solidFill>
                  <a:srgbClr val="333399"/>
                </a:solidFill>
                <a:effectLst/>
                <a:latin typeface="arial" panose="020B0604020202020204" pitchFamily="34" charset="0"/>
                <a:hlinkClick r:id="rId14">
                  <a:extLst>
                    <a:ext uri="{A12FA001-AC4F-418D-AE19-62706E023703}">
                      <ahyp:hlinkClr xmlns:ahyp="http://schemas.microsoft.com/office/drawing/2018/hyperlinkcolor" val="tx"/>
                    </a:ext>
                  </a:extLst>
                </a:hlinkClick>
              </a:rPr>
              <a:t>doi.org/10.1016/j.mcpro.2024.100814</a:t>
            </a:r>
            <a:r>
              <a:rPr lang="en-US" sz="1100" b="1" i="0" dirty="0">
                <a:solidFill>
                  <a:srgbClr val="333399"/>
                </a:solidFill>
                <a:effectLst/>
                <a:latin typeface="arial" panose="020B0604020202020204" pitchFamily="34" charset="0"/>
              </a:rPr>
              <a:t> </a:t>
            </a:r>
            <a:r>
              <a:rPr lang="en-US" sz="1100" b="1" dirty="0">
                <a:solidFill>
                  <a:srgbClr val="333399"/>
                </a:solidFill>
              </a:rPr>
              <a:t>Data Set – DOI: 10.1007/s13361-017-1702-3 (Weisbrod et al. J. Am. Soc. Mass </a:t>
            </a:r>
            <a:r>
              <a:rPr lang="en-US" sz="1100" b="1" dirty="0" err="1">
                <a:solidFill>
                  <a:srgbClr val="333399"/>
                </a:solidFill>
              </a:rPr>
              <a:t>Spectrom</a:t>
            </a:r>
            <a:r>
              <a:rPr lang="en-US" sz="1100" b="1" dirty="0">
                <a:solidFill>
                  <a:srgbClr val="333399"/>
                </a:solidFill>
              </a:rPr>
              <a:t>. 2017; 28:1787-1795)</a:t>
            </a:r>
            <a:endParaRPr lang="en-US" sz="1100" dirty="0">
              <a:solidFill>
                <a:srgbClr val="333399"/>
              </a:solidFill>
            </a:endParaRPr>
          </a:p>
          <a:p>
            <a:endParaRPr lang="en-US" sz="1100" u="sng" dirty="0">
              <a:solidFill>
                <a:srgbClr val="333399"/>
              </a:solidFill>
            </a:endParaRPr>
          </a:p>
        </p:txBody>
      </p:sp>
    </p:spTree>
    <p:extLst>
      <p:ext uri="{BB962C8B-B14F-4D97-AF65-F5344CB8AC3E}">
        <p14:creationId xmlns:p14="http://schemas.microsoft.com/office/powerpoint/2010/main" val="2652580079"/>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BD7C9FF766FAE4A8FF2A00B6383AD9D" ma:contentTypeVersion="4" ma:contentTypeDescription="Create a new document." ma:contentTypeScope="" ma:versionID="3ac2ab9f0df48580bf5fc5420c9f8706">
  <xsd:schema xmlns:xsd="http://www.w3.org/2001/XMLSchema" xmlns:xs="http://www.w3.org/2001/XMLSchema" xmlns:p="http://schemas.microsoft.com/office/2006/metadata/properties" xmlns:ns2="dadad298-2df9-4984-95e3-f6f23ee06f9a" targetNamespace="http://schemas.microsoft.com/office/2006/metadata/properties" ma:root="true" ma:fieldsID="c6c05c0e06b6ca0cb0fb94bca83edf02" ns2:_="">
    <xsd:import namespace="dadad298-2df9-4984-95e3-f6f23ee06f9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adad298-2df9-4984-95e3-f6f23ee06f9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0970E66-06F7-4592-983E-68A1441A3784}">
  <ds:schemaRefs>
    <ds:schemaRef ds:uri="http://schemas.microsoft.com/sharepoint/v3/contenttype/forms"/>
  </ds:schemaRefs>
</ds:datastoreItem>
</file>

<file path=customXml/itemProps2.xml><?xml version="1.0" encoding="utf-8"?>
<ds:datastoreItem xmlns:ds="http://schemas.openxmlformats.org/officeDocument/2006/customXml" ds:itemID="{92B06607-F230-4BF8-96D2-9147FE891250}">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F101450D-0561-467C-8576-66333588851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adad298-2df9-4984-95e3-f6f23ee06f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a36450eb-db06-42a7-8d1b-026719f701e3}" enabled="0" method="" siteId="{a36450eb-db06-42a7-8d1b-026719f701e3}" removed="1"/>
</clbl:labelList>
</file>

<file path=docProps/app.xml><?xml version="1.0" encoding="utf-8"?>
<Properties xmlns="http://schemas.openxmlformats.org/officeDocument/2006/extended-properties" xmlns:vt="http://schemas.openxmlformats.org/officeDocument/2006/docPropsVTypes">
  <TotalTime>12214</TotalTime>
  <Words>1264</Words>
  <Application>Microsoft Office PowerPoint</Application>
  <PresentationFormat>Widescreen</PresentationFormat>
  <Paragraphs>30</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Arial</vt:lpstr>
      <vt:lpstr>Times New Roman</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Kathleen Amm</cp:lastModifiedBy>
  <cp:revision>195</cp:revision>
  <cp:lastPrinted>2019-07-16T13:07:28Z</cp:lastPrinted>
  <dcterms:created xsi:type="dcterms:W3CDTF">2004-08-07T03:10:56Z</dcterms:created>
  <dcterms:modified xsi:type="dcterms:W3CDTF">2025-02-11T14:19:02Z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0x010100ABD7C9FF766FAE4A8FF2A00B6383AD9D</vt:lpwstr>
  </property>
</Properties>
</file>