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6" autoAdjust="0"/>
    <p:restoredTop sz="93593" autoAdjust="0"/>
  </p:normalViewPr>
  <p:slideViewPr>
    <p:cSldViewPr snapToGrid="0">
      <p:cViewPr varScale="1">
        <p:scale>
          <a:sx n="89" d="100"/>
          <a:sy n="89" d="100"/>
        </p:scale>
        <p:origin x="374" y="5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4EE75F-79AA-A75C-4A3F-6B0E6790694F}"/>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FFB81A4B-0361-7F1E-0EC0-55E586B67C2B}"/>
              </a:ext>
            </a:extLst>
          </p:cNvPr>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a:extLst>
              <a:ext uri="{FF2B5EF4-FFF2-40B4-BE49-F238E27FC236}">
                <a16:creationId xmlns:a16="http://schemas.microsoft.com/office/drawing/2014/main" id="{0832A3A5-A9C2-AB37-F0C2-1D5F287EBFC1}"/>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F9195D94-70C3-CC10-5C12-ADEF090F34FC}"/>
              </a:ext>
            </a:extLst>
          </p:cNvPr>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284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doi.org/10.1103/PhysRevResearch.6.L032008"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hyperlink" Target="https://doi.org/10.1103/PhysRevResearch.6.L032008"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81646" y="1206907"/>
            <a:ext cx="7418876" cy="4154984"/>
          </a:xfrm>
          <a:prstGeom prst="rect">
            <a:avLst/>
          </a:prstGeom>
          <a:noFill/>
          <a:ln w="9525">
            <a:noFill/>
            <a:miter lim="800000"/>
            <a:headEnd/>
            <a:tailEnd/>
          </a:ln>
        </p:spPr>
        <p:txBody>
          <a:bodyPr wrap="square">
            <a:spAutoFit/>
          </a:bodyPr>
          <a:lstStyle/>
          <a:p>
            <a:pPr algn="just"/>
            <a:r>
              <a:rPr lang="en-US" sz="1200" dirty="0"/>
              <a:t>Magnetic van der Waals materials provide an exciting testing ground for fundamental theories of magnetism in the extreme two-dimensional limit. Moreover, the ease with which they are exfoliated and reassembled has led to proposals for a wide range of novel magnetic devices. Within this family, Fe</a:t>
            </a:r>
            <a:r>
              <a:rPr lang="en-US" sz="1200" baseline="-25000" dirty="0"/>
              <a:t>3-x</a:t>
            </a:r>
            <a:r>
              <a:rPr lang="en-US" sz="1200" dirty="0"/>
              <a:t>GeTe</a:t>
            </a:r>
            <a:r>
              <a:rPr lang="en-US" sz="1200" baseline="-25000" dirty="0"/>
              <a:t>2</a:t>
            </a:r>
            <a:r>
              <a:rPr lang="en-US" sz="1200" dirty="0"/>
              <a:t> (FGT) is very promising, as it has both a high Curie temperature and good electrical conductivity, leading to heterostructures with potential for low-power, room-temperature spintronic technologies. Interestingly, FGT also shows coexistence of itinerant and localized magnetism; as a result, it has been suggested that Kondo-lattice behavior develops at low temperatures. Whilst Kondo-lattice behavior is accepted in </a:t>
            </a:r>
            <a:r>
              <a:rPr lang="en-US" sz="1200" i="1" dirty="0"/>
              <a:t>f</a:t>
            </a:r>
            <a:r>
              <a:rPr lang="en-US" sz="1200" dirty="0"/>
              <a:t>-electron systems, its presence in 3</a:t>
            </a:r>
            <a:r>
              <a:rPr lang="en-US" sz="1200" i="1" dirty="0"/>
              <a:t>d</a:t>
            </a:r>
            <a:r>
              <a:rPr lang="en-US" sz="1200" dirty="0"/>
              <a:t> compounds is controversial. An understanding of this issue is essential for designing future FGT devices.</a:t>
            </a:r>
          </a:p>
          <a:p>
            <a:pPr algn="just"/>
            <a:endParaRPr lang="en-US" sz="1200" dirty="0"/>
          </a:p>
          <a:p>
            <a:pPr algn="just"/>
            <a:r>
              <a:rPr lang="en-US" sz="1200" dirty="0"/>
              <a:t>In order to demonstrate Kondo-lattice behavior in FGT, magnetization [</a:t>
            </a:r>
            <a:r>
              <a:rPr lang="en-US" sz="1200" i="1" dirty="0"/>
              <a:t>M</a:t>
            </a:r>
            <a:r>
              <a:rPr lang="en-US" sz="1200" dirty="0"/>
              <a:t>(</a:t>
            </a:r>
            <a:r>
              <a:rPr lang="en-US" sz="1200" i="1" dirty="0"/>
              <a:t>H</a:t>
            </a:r>
            <a:r>
              <a:rPr lang="en-US" sz="1200" dirty="0"/>
              <a:t>) - [Figure (a)]  and resistivity [𝝆</a:t>
            </a:r>
            <a:r>
              <a:rPr lang="en-US" sz="1200" i="1" baseline="-25000" dirty="0"/>
              <a:t>xx</a:t>
            </a:r>
            <a:r>
              <a:rPr lang="en-US" sz="1200" dirty="0"/>
              <a:t> - Figure (b) and 𝝆</a:t>
            </a:r>
            <a:r>
              <a:rPr lang="en-US" sz="1200" i="1" baseline="-25000" dirty="0" err="1"/>
              <a:t>xy</a:t>
            </a:r>
            <a:r>
              <a:rPr lang="en-US" sz="1200" dirty="0"/>
              <a:t>] data were recorded at many temperatures in pulsed magnetic fields of up to 60 T. These experiments reveal three distinct contributions to the magnetoresistance (MR; i.e., the variation of the resistivity in magnetic field): a linear negative component, a contribution from closed Fermi-surface orbits, and an enhancement proportional to the square of the applied magnetic field, linked to a noncoplanar spin arrangement. The availability of magnetization and resistivity data over a wide range of conditions enabled the ordinary Hall coefficient of FGT to be extracted reliably for the first time, demonstrating  a significant change in character of the electrons and holes on the Fermi-surface at </a:t>
            </a:r>
            <a:r>
              <a:rPr lang="en-US" sz="1200" dirty="0" err="1"/>
              <a:t>at</a:t>
            </a:r>
            <a:r>
              <a:rPr lang="en-US" sz="1200" dirty="0"/>
              <a:t> about 80 K; eventually, the Hall coefficient reverses sign at 35 K. This change in character supports the development of Kondo-lattice behavior in this </a:t>
            </a:r>
            <a:r>
              <a:rPr lang="en-US" sz="1200" i="1" dirty="0"/>
              <a:t>d</a:t>
            </a:r>
            <a:r>
              <a:rPr lang="en-US" sz="1200" dirty="0"/>
              <a:t>-electron material below 80 K. Additional evidence comes from the negative linear component of the MR, which arises from electron-magnon scattering with an atypical temperature dependence [inset in Figure (b)] attributable to the onset of Kondo screening.</a:t>
            </a:r>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7776503" y="1316049"/>
            <a:ext cx="4327513" cy="4965689"/>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81646" y="5577444"/>
            <a:ext cx="7694857" cy="769441"/>
          </a:xfrm>
          <a:prstGeom prst="rect">
            <a:avLst/>
          </a:prstGeom>
          <a:noFill/>
          <a:ln w="9525">
            <a:noFill/>
            <a:miter lim="800000"/>
            <a:headEnd/>
            <a:tailEnd/>
          </a:ln>
        </p:spPr>
        <p:txBody>
          <a:bodyPr wrap="square">
            <a:spAutoFit/>
          </a:bodyPr>
          <a:lstStyle/>
          <a:p>
            <a:r>
              <a:rPr lang="en-US" sz="1100" b="1" dirty="0">
                <a:solidFill>
                  <a:srgbClr val="333399"/>
                </a:solidFill>
                <a:latin typeface="+mn-lt"/>
              </a:rPr>
              <a:t>Facilities and instrumentation used:</a:t>
            </a:r>
            <a:r>
              <a:rPr lang="en-US" sz="1100" dirty="0">
                <a:solidFill>
                  <a:srgbClr val="333399"/>
                </a:solidFill>
                <a:latin typeface="+mn-lt"/>
              </a:rPr>
              <a:t>  PFF - </a:t>
            </a:r>
            <a:r>
              <a:rPr lang="en-US" sz="1100" b="1" dirty="0">
                <a:solidFill>
                  <a:srgbClr val="333399"/>
                </a:solidFill>
                <a:latin typeface="+mn-lt"/>
              </a:rPr>
              <a:t>65 T magnet, magnetometer and 3D printed rotator </a:t>
            </a:r>
            <a:endParaRPr lang="en-US" sz="1100" dirty="0">
              <a:solidFill>
                <a:srgbClr val="333399"/>
              </a:solidFill>
              <a:latin typeface="+mn-lt"/>
            </a:endParaRPr>
          </a:p>
          <a:p>
            <a:r>
              <a:rPr lang="en-US" sz="1100" b="1" dirty="0">
                <a:solidFill>
                  <a:srgbClr val="333399"/>
                </a:solidFill>
                <a:latin typeface="+mn-lt"/>
              </a:rPr>
              <a:t>Citation: </a:t>
            </a:r>
            <a:r>
              <a:rPr lang="en-US" sz="1100" b="0" i="0" dirty="0">
                <a:solidFill>
                  <a:srgbClr val="333399"/>
                </a:solidFill>
                <a:effectLst/>
                <a:latin typeface="+mn-lt"/>
              </a:rPr>
              <a:t>Vaidya, S.; </a:t>
            </a:r>
            <a:r>
              <a:rPr lang="en-US" sz="1100" b="0" i="0" dirty="0" err="1">
                <a:solidFill>
                  <a:srgbClr val="333399"/>
                </a:solidFill>
                <a:effectLst/>
                <a:latin typeface="+mn-lt"/>
              </a:rPr>
              <a:t>Coak</a:t>
            </a:r>
            <a:r>
              <a:rPr lang="en-US" sz="1100" b="0" i="0" dirty="0">
                <a:solidFill>
                  <a:srgbClr val="333399"/>
                </a:solidFill>
                <a:effectLst/>
                <a:latin typeface="+mn-lt"/>
              </a:rPr>
              <a:t>, M.J.; </a:t>
            </a:r>
            <a:r>
              <a:rPr lang="en-US" sz="1100" b="0" i="0" dirty="0" err="1">
                <a:solidFill>
                  <a:srgbClr val="333399"/>
                </a:solidFill>
                <a:effectLst/>
                <a:latin typeface="+mn-lt"/>
              </a:rPr>
              <a:t>Mayoh</a:t>
            </a:r>
            <a:r>
              <a:rPr lang="en-US" sz="1100" b="0" i="0" dirty="0">
                <a:solidFill>
                  <a:srgbClr val="333399"/>
                </a:solidFill>
                <a:effectLst/>
                <a:latin typeface="+mn-lt"/>
              </a:rPr>
              <a:t>, D.A.; Lees, M.R.; Balakrishnan, G.; Singleton, J.; Goddard, P.A., </a:t>
            </a:r>
            <a:r>
              <a:rPr lang="en-US" sz="1100" b="0" i="1" dirty="0">
                <a:solidFill>
                  <a:srgbClr val="333399"/>
                </a:solidFill>
                <a:effectLst/>
                <a:latin typeface="+mn-lt"/>
              </a:rPr>
              <a:t>Direct evidence from high-field </a:t>
            </a:r>
            <a:r>
              <a:rPr lang="en-US" sz="1100" b="0" i="1" dirty="0" err="1">
                <a:solidFill>
                  <a:srgbClr val="333399"/>
                </a:solidFill>
                <a:effectLst/>
                <a:latin typeface="+mn-lt"/>
              </a:rPr>
              <a:t>magnetotransport</a:t>
            </a:r>
            <a:r>
              <a:rPr lang="en-US" sz="1100" b="0" i="1" dirty="0">
                <a:solidFill>
                  <a:srgbClr val="333399"/>
                </a:solidFill>
                <a:effectLst/>
                <a:latin typeface="+mn-lt"/>
              </a:rPr>
              <a:t> for a dramatic change of quasiparticle character in van der Waals </a:t>
            </a:r>
          </a:p>
          <a:p>
            <a:r>
              <a:rPr lang="en-US" sz="1100" b="0" i="1" dirty="0">
                <a:solidFill>
                  <a:srgbClr val="333399"/>
                </a:solidFill>
                <a:effectLst/>
                <a:latin typeface="+mn-lt"/>
              </a:rPr>
              <a:t>ferromagnet Fe</a:t>
            </a:r>
            <a:r>
              <a:rPr lang="en-US" sz="1100" b="0" i="1" baseline="-25000" dirty="0">
                <a:solidFill>
                  <a:srgbClr val="333399"/>
                </a:solidFill>
                <a:effectLst/>
                <a:latin typeface="+mn-lt"/>
              </a:rPr>
              <a:t>3-x</a:t>
            </a:r>
            <a:r>
              <a:rPr lang="en-US" sz="1100" b="0" i="1" dirty="0">
                <a:solidFill>
                  <a:srgbClr val="333399"/>
                </a:solidFill>
                <a:effectLst/>
                <a:latin typeface="+mn-lt"/>
              </a:rPr>
              <a:t>GeTe</a:t>
            </a:r>
            <a:r>
              <a:rPr lang="en-US" sz="1100" b="0" i="1" baseline="-25000" dirty="0">
                <a:solidFill>
                  <a:srgbClr val="333399"/>
                </a:solidFill>
                <a:effectLst/>
                <a:latin typeface="+mn-lt"/>
              </a:rPr>
              <a:t>2</a:t>
            </a:r>
            <a:r>
              <a:rPr lang="en-US" sz="1100" b="0" i="1" dirty="0">
                <a:solidFill>
                  <a:srgbClr val="333399"/>
                </a:solidFill>
                <a:effectLst/>
                <a:latin typeface="+mn-lt"/>
              </a:rPr>
              <a:t>,</a:t>
            </a:r>
            <a:r>
              <a:rPr lang="en-US" sz="1100" b="0" i="0" dirty="0">
                <a:solidFill>
                  <a:srgbClr val="333399"/>
                </a:solidFill>
                <a:effectLst/>
                <a:latin typeface="+mn-lt"/>
              </a:rPr>
              <a:t> Physical Review Research, </a:t>
            </a:r>
            <a:r>
              <a:rPr lang="en-US" sz="1100" b="1" i="0" dirty="0">
                <a:solidFill>
                  <a:srgbClr val="333399"/>
                </a:solidFill>
                <a:effectLst/>
                <a:latin typeface="+mn-lt"/>
              </a:rPr>
              <a:t>6</a:t>
            </a:r>
            <a:r>
              <a:rPr lang="en-US" sz="1100" b="0" i="0" dirty="0">
                <a:solidFill>
                  <a:srgbClr val="333399"/>
                </a:solidFill>
                <a:effectLst/>
                <a:latin typeface="+mn-lt"/>
              </a:rPr>
              <a:t>, L032008 (2024) </a:t>
            </a:r>
            <a:r>
              <a:rPr lang="en-US" sz="1100" b="1" i="0" dirty="0">
                <a:solidFill>
                  <a:srgbClr val="333399"/>
                </a:solidFill>
                <a:effectLst/>
                <a:latin typeface="+mn-lt"/>
                <a:hlinkClick r:id="rId3">
                  <a:extLst>
                    <a:ext uri="{A12FA001-AC4F-418D-AE19-62706E023703}">
                      <ahyp:hlinkClr xmlns:ahyp="http://schemas.microsoft.com/office/drawing/2018/hyperlinkcolor" val="tx"/>
                    </a:ext>
                  </a:extLst>
                </a:hlinkClick>
              </a:rPr>
              <a:t>doi.org/10.1103/PhysRevResearch.6.L032008</a:t>
            </a:r>
            <a:endParaRPr lang="en-US" sz="1200" dirty="0">
              <a:solidFill>
                <a:srgbClr val="333399"/>
              </a:solidFill>
              <a:latin typeface="+mn-lt"/>
            </a:endParaRPr>
          </a:p>
        </p:txBody>
      </p:sp>
      <p:pic>
        <p:nvPicPr>
          <p:cNvPr id="12" name="Picture 11" descr="NSF logo.jpg"/>
          <p:cNvPicPr>
            <a:picLocks noChangeAspect="1"/>
          </p:cNvPicPr>
          <p:nvPr/>
        </p:nvPicPr>
        <p:blipFill>
          <a:blip r:embed="rId4" cstate="print"/>
          <a:stretch>
            <a:fillRect/>
          </a:stretch>
        </p:blipFill>
        <p:spPr>
          <a:xfrm>
            <a:off x="10099268" y="78134"/>
            <a:ext cx="1017188" cy="1023315"/>
          </a:xfrm>
          <a:prstGeom prst="rect">
            <a:avLst/>
          </a:prstGeom>
        </p:spPr>
      </p:pic>
      <p:sp>
        <p:nvSpPr>
          <p:cNvPr id="13" name="Text Box 62"/>
          <p:cNvSpPr txBox="1">
            <a:spLocks noChangeArrowheads="1"/>
          </p:cNvSpPr>
          <p:nvPr/>
        </p:nvSpPr>
        <p:spPr bwMode="auto">
          <a:xfrm>
            <a:off x="81646" y="-29196"/>
            <a:ext cx="10153024" cy="1177245"/>
          </a:xfrm>
          <a:prstGeom prst="rect">
            <a:avLst/>
          </a:prstGeom>
          <a:noFill/>
          <a:ln w="9525">
            <a:noFill/>
            <a:miter lim="800000"/>
            <a:headEnd/>
            <a:tailEnd/>
          </a:ln>
        </p:spPr>
        <p:txBody>
          <a:bodyPr wrap="square">
            <a:spAutoFit/>
          </a:bodyPr>
          <a:lstStyle/>
          <a:p>
            <a:pPr>
              <a:spcBef>
                <a:spcPts val="0"/>
              </a:spcBef>
            </a:pPr>
            <a:r>
              <a:rPr lang="en-US" sz="1600" b="1" dirty="0"/>
              <a:t>Pulsed fields detect a dramatic change of electronic character in the ferromagnet Fe3−xGeTe2 </a:t>
            </a:r>
          </a:p>
          <a:p>
            <a:pPr>
              <a:spcBef>
                <a:spcPts val="0"/>
              </a:spcBef>
            </a:pPr>
            <a:endParaRPr lang="en-US" sz="600" dirty="0"/>
          </a:p>
          <a:p>
            <a:pPr>
              <a:spcBef>
                <a:spcPts val="0"/>
              </a:spcBef>
            </a:pPr>
            <a:r>
              <a:rPr lang="en-US" sz="1100" dirty="0"/>
              <a:t>S. Vaidya1, M. J. </a:t>
            </a:r>
            <a:r>
              <a:rPr lang="en-US" sz="1100" dirty="0" err="1"/>
              <a:t>Coak</a:t>
            </a:r>
            <a:r>
              <a:rPr lang="en-US" sz="1100" dirty="0"/>
              <a:t> 1,2, D. A. Mayoh1, M. R. Lees1, G. Balakrishnan1, J. Singleton3 and P. A. Goddard1</a:t>
            </a:r>
          </a:p>
          <a:p>
            <a:pPr>
              <a:spcBef>
                <a:spcPts val="0"/>
              </a:spcBef>
            </a:pPr>
            <a:r>
              <a:rPr lang="en-US" sz="1050" b="1" baseline="30000" dirty="0">
                <a:solidFill>
                  <a:srgbClr val="0033CC"/>
                </a:solidFill>
              </a:rPr>
              <a:t>1</a:t>
            </a:r>
            <a:r>
              <a:rPr lang="en-US" sz="1050" b="1" dirty="0">
                <a:solidFill>
                  <a:srgbClr val="0033CC"/>
                </a:solidFill>
              </a:rPr>
              <a:t>Department of Physics, University of Warwick, </a:t>
            </a:r>
            <a:r>
              <a:rPr lang="en-US" sz="1050" b="1" baseline="30000" dirty="0">
                <a:solidFill>
                  <a:srgbClr val="0033CC"/>
                </a:solidFill>
              </a:rPr>
              <a:t>2</a:t>
            </a:r>
            <a:r>
              <a:rPr lang="en-US" sz="1050" b="1" dirty="0">
                <a:solidFill>
                  <a:srgbClr val="0033CC"/>
                </a:solidFill>
              </a:rPr>
              <a:t>School of Physics &amp; Astronomy, University of Birmingham, </a:t>
            </a:r>
            <a:r>
              <a:rPr lang="en-US" sz="1050" b="1" baseline="30000" dirty="0">
                <a:solidFill>
                  <a:srgbClr val="0033CC"/>
                </a:solidFill>
              </a:rPr>
              <a:t>3</a:t>
            </a:r>
            <a:r>
              <a:rPr lang="en-US" sz="1050" b="1" dirty="0">
                <a:solidFill>
                  <a:srgbClr val="0033CC"/>
                </a:solidFill>
              </a:rPr>
              <a:t>National High Magnetic Field Laboratory - LANL</a:t>
            </a: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 </a:t>
            </a:r>
            <a:r>
              <a:rPr lang="en-US" sz="1050" dirty="0">
                <a:latin typeface="+mn-lt"/>
              </a:rPr>
              <a:t>J. Singleton (NSF DMR-2128556; DOE Science of 100 T</a:t>
            </a:r>
            <a:r>
              <a:rPr lang="en-US" sz="1050" dirty="0"/>
              <a:t>); Goddard/Balakrishnan (ERC 681260, EPSRC EP/T005963/1, EP/N032128/1)</a:t>
            </a:r>
            <a:endParaRPr lang="en-US" sz="1050" b="1"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pic>
        <p:nvPicPr>
          <p:cNvPr id="5" name="Picture 4">
            <a:extLst>
              <a:ext uri="{FF2B5EF4-FFF2-40B4-BE49-F238E27FC236}">
                <a16:creationId xmlns:a16="http://schemas.microsoft.com/office/drawing/2014/main" id="{C0F6B441-EBE7-2311-C1E7-CAF8ECEB208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75364" y="1346144"/>
            <a:ext cx="3938299" cy="4849423"/>
          </a:xfrm>
          <a:prstGeom prst="rect">
            <a:avLst/>
          </a:prstGeom>
        </p:spPr>
      </p:pic>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85647E-1F0F-7E7C-47CF-B589C874159E}"/>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AE9D139D-B8FD-F16A-D913-42B2F75E1B22}"/>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2" name="AutoShape 2">
            <a:extLst>
              <a:ext uri="{FF2B5EF4-FFF2-40B4-BE49-F238E27FC236}">
                <a16:creationId xmlns:a16="http://schemas.microsoft.com/office/drawing/2014/main" id="{C39E1EF5-694F-9A1A-F4F7-996D202D4021}"/>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E741F45E-CD6C-55B8-B1FA-8892A02DB223}"/>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3615D172-FDD2-5D50-73A8-FCF1B08A1C56}"/>
              </a:ext>
            </a:extLst>
          </p:cNvPr>
          <p:cNvPicPr>
            <a:picLocks noChangeAspect="1"/>
          </p:cNvPicPr>
          <p:nvPr/>
        </p:nvPicPr>
        <p:blipFill>
          <a:blip r:embed="rId3" cstate="print"/>
          <a:stretch>
            <a:fillRect/>
          </a:stretch>
        </p:blipFill>
        <p:spPr>
          <a:xfrm>
            <a:off x="10099268" y="78134"/>
            <a:ext cx="1017188" cy="1023315"/>
          </a:xfrm>
          <a:prstGeom prst="rect">
            <a:avLst/>
          </a:prstGeom>
        </p:spPr>
      </p:pic>
      <p:pic>
        <p:nvPicPr>
          <p:cNvPr id="6" name="Picture 5" descr="JustM_purple.jpg">
            <a:extLst>
              <a:ext uri="{FF2B5EF4-FFF2-40B4-BE49-F238E27FC236}">
                <a16:creationId xmlns:a16="http://schemas.microsoft.com/office/drawing/2014/main" id="{46184433-6F91-E05D-1573-FF44AA8EE74F}"/>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2BA1349B-2B62-23FC-A0BC-67B69315C2FC}"/>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D19CEDA6-94E3-55D5-D22E-D3630AC90DC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3D666DA7-0328-1D32-1983-98AC918889F0}"/>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61E11C57-1ED7-045B-C7F5-F9E9C91B4BA3}"/>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2" name="Text Box 62">
            <a:extLst>
              <a:ext uri="{FF2B5EF4-FFF2-40B4-BE49-F238E27FC236}">
                <a16:creationId xmlns:a16="http://schemas.microsoft.com/office/drawing/2014/main" id="{D42F597A-E35D-0816-DB37-80348CB970DB}"/>
              </a:ext>
            </a:extLst>
          </p:cNvPr>
          <p:cNvSpPr txBox="1">
            <a:spLocks noChangeArrowheads="1"/>
          </p:cNvSpPr>
          <p:nvPr/>
        </p:nvSpPr>
        <p:spPr bwMode="auto">
          <a:xfrm>
            <a:off x="69289" y="32589"/>
            <a:ext cx="10153024" cy="1084912"/>
          </a:xfrm>
          <a:prstGeom prst="rect">
            <a:avLst/>
          </a:prstGeom>
          <a:noFill/>
          <a:ln w="9525">
            <a:noFill/>
            <a:miter lim="800000"/>
            <a:headEnd/>
            <a:tailEnd/>
          </a:ln>
        </p:spPr>
        <p:txBody>
          <a:bodyPr wrap="square">
            <a:spAutoFit/>
          </a:bodyPr>
          <a:lstStyle/>
          <a:p>
            <a:pPr>
              <a:spcBef>
                <a:spcPts val="0"/>
              </a:spcBef>
            </a:pPr>
            <a:r>
              <a:rPr lang="en-US" sz="1600" b="1" dirty="0"/>
              <a:t>Pulsed Fields Unlock Hidden Electron Behavior in the Magnetic Material Fe₃₋ₓ</a:t>
            </a:r>
            <a:r>
              <a:rPr lang="en-US" sz="1600" b="1" dirty="0" err="1"/>
              <a:t>GeTe</a:t>
            </a:r>
            <a:r>
              <a:rPr lang="en-US" sz="1600" b="1" dirty="0"/>
              <a:t>₂ </a:t>
            </a:r>
          </a:p>
          <a:p>
            <a:pPr>
              <a:spcBef>
                <a:spcPts val="0"/>
              </a:spcBef>
            </a:pPr>
            <a:r>
              <a:rPr lang="en-US" sz="1100" dirty="0"/>
              <a:t>S. Vaidya1, M. J. </a:t>
            </a:r>
            <a:r>
              <a:rPr lang="en-US" sz="1100" dirty="0" err="1"/>
              <a:t>Coak</a:t>
            </a:r>
            <a:r>
              <a:rPr lang="en-US" sz="1100" dirty="0"/>
              <a:t> 1,2, D. A. Mayoh1, M. R. Lees1, G. Balakrishnan1, J. Singleton3 and P. A. Goddard1</a:t>
            </a:r>
          </a:p>
          <a:p>
            <a:pPr>
              <a:spcBef>
                <a:spcPts val="0"/>
              </a:spcBef>
            </a:pPr>
            <a:r>
              <a:rPr lang="en-US" sz="1050" b="1" baseline="30000" dirty="0">
                <a:solidFill>
                  <a:srgbClr val="0033CC"/>
                </a:solidFill>
              </a:rPr>
              <a:t>1</a:t>
            </a:r>
            <a:r>
              <a:rPr lang="en-US" sz="1050" b="1" dirty="0">
                <a:solidFill>
                  <a:srgbClr val="0033CC"/>
                </a:solidFill>
              </a:rPr>
              <a:t>Department of Physics, University of Warwick, </a:t>
            </a:r>
            <a:r>
              <a:rPr lang="en-US" sz="1050" b="1" baseline="30000" dirty="0">
                <a:solidFill>
                  <a:srgbClr val="0033CC"/>
                </a:solidFill>
              </a:rPr>
              <a:t>2</a:t>
            </a:r>
            <a:r>
              <a:rPr lang="en-US" sz="1050" b="1" dirty="0">
                <a:solidFill>
                  <a:srgbClr val="0033CC"/>
                </a:solidFill>
              </a:rPr>
              <a:t>School of Physics &amp; Astronomy, University of Birmingham, </a:t>
            </a:r>
            <a:r>
              <a:rPr lang="en-US" sz="1050" b="1" baseline="30000" dirty="0">
                <a:solidFill>
                  <a:srgbClr val="0033CC"/>
                </a:solidFill>
              </a:rPr>
              <a:t>3</a:t>
            </a:r>
            <a:r>
              <a:rPr lang="en-US" sz="1050" b="1" dirty="0">
                <a:solidFill>
                  <a:srgbClr val="0033CC"/>
                </a:solidFill>
              </a:rPr>
              <a:t>National High Magnetic Field Laboratory - LANL</a:t>
            </a: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 </a:t>
            </a:r>
            <a:r>
              <a:rPr lang="en-US" sz="1050" dirty="0">
                <a:latin typeface="+mn-lt"/>
              </a:rPr>
              <a:t>J. Singleton (NSF DMR-2128556; DOE Science of 100 T</a:t>
            </a:r>
            <a:r>
              <a:rPr lang="en-US" sz="1050" dirty="0"/>
              <a:t>); Goddard/Balakrishnan (ERC 681260, EPSRC EP/T005963/1, EP/N032128/1)</a:t>
            </a:r>
            <a:endParaRPr lang="en-US" sz="1050" b="1" dirty="0">
              <a:solidFill>
                <a:srgbClr val="0033CC"/>
              </a:solidFill>
            </a:endParaRPr>
          </a:p>
        </p:txBody>
      </p:sp>
      <p:sp>
        <p:nvSpPr>
          <p:cNvPr id="13" name="Text Box 28">
            <a:extLst>
              <a:ext uri="{FF2B5EF4-FFF2-40B4-BE49-F238E27FC236}">
                <a16:creationId xmlns:a16="http://schemas.microsoft.com/office/drawing/2014/main" id="{11B49A7F-6E5C-D552-44E3-3CAF46BFAFB6}"/>
              </a:ext>
            </a:extLst>
          </p:cNvPr>
          <p:cNvSpPr txBox="1">
            <a:spLocks noChangeArrowheads="1"/>
          </p:cNvSpPr>
          <p:nvPr/>
        </p:nvSpPr>
        <p:spPr bwMode="auto">
          <a:xfrm>
            <a:off x="81646" y="5577444"/>
            <a:ext cx="7694857" cy="769441"/>
          </a:xfrm>
          <a:prstGeom prst="rect">
            <a:avLst/>
          </a:prstGeom>
          <a:noFill/>
          <a:ln w="9525">
            <a:noFill/>
            <a:miter lim="800000"/>
            <a:headEnd/>
            <a:tailEnd/>
          </a:ln>
        </p:spPr>
        <p:txBody>
          <a:bodyPr wrap="square">
            <a:spAutoFit/>
          </a:bodyPr>
          <a:lstStyle/>
          <a:p>
            <a:r>
              <a:rPr lang="en-US" sz="1100" b="1" dirty="0">
                <a:solidFill>
                  <a:srgbClr val="333399"/>
                </a:solidFill>
                <a:latin typeface="+mn-lt"/>
              </a:rPr>
              <a:t>Facilities and instrumentation used:</a:t>
            </a:r>
            <a:r>
              <a:rPr lang="en-US" sz="1100" dirty="0">
                <a:solidFill>
                  <a:srgbClr val="333399"/>
                </a:solidFill>
                <a:latin typeface="+mn-lt"/>
              </a:rPr>
              <a:t>  PFF - </a:t>
            </a:r>
            <a:r>
              <a:rPr lang="en-US" sz="1100" b="1" dirty="0">
                <a:solidFill>
                  <a:srgbClr val="333399"/>
                </a:solidFill>
                <a:latin typeface="+mn-lt"/>
              </a:rPr>
              <a:t>65 T magnet, magnetometer and 3D printed rotator </a:t>
            </a:r>
            <a:endParaRPr lang="en-US" sz="1100" dirty="0">
              <a:solidFill>
                <a:srgbClr val="333399"/>
              </a:solidFill>
              <a:latin typeface="+mn-lt"/>
            </a:endParaRPr>
          </a:p>
          <a:p>
            <a:r>
              <a:rPr lang="en-US" sz="1100" b="1" dirty="0">
                <a:solidFill>
                  <a:srgbClr val="333399"/>
                </a:solidFill>
                <a:latin typeface="+mn-lt"/>
              </a:rPr>
              <a:t>Citation: </a:t>
            </a:r>
            <a:r>
              <a:rPr lang="en-US" sz="1100" b="0" i="0" dirty="0">
                <a:solidFill>
                  <a:srgbClr val="333399"/>
                </a:solidFill>
                <a:effectLst/>
                <a:latin typeface="+mn-lt"/>
              </a:rPr>
              <a:t>Vaidya, S.; </a:t>
            </a:r>
            <a:r>
              <a:rPr lang="en-US" sz="1100" b="0" i="0" dirty="0" err="1">
                <a:solidFill>
                  <a:srgbClr val="333399"/>
                </a:solidFill>
                <a:effectLst/>
                <a:latin typeface="+mn-lt"/>
              </a:rPr>
              <a:t>Coak</a:t>
            </a:r>
            <a:r>
              <a:rPr lang="en-US" sz="1100" b="0" i="0" dirty="0">
                <a:solidFill>
                  <a:srgbClr val="333399"/>
                </a:solidFill>
                <a:effectLst/>
                <a:latin typeface="+mn-lt"/>
              </a:rPr>
              <a:t>, M.J.; </a:t>
            </a:r>
            <a:r>
              <a:rPr lang="en-US" sz="1100" b="0" i="0" dirty="0" err="1">
                <a:solidFill>
                  <a:srgbClr val="333399"/>
                </a:solidFill>
                <a:effectLst/>
                <a:latin typeface="+mn-lt"/>
              </a:rPr>
              <a:t>Mayoh</a:t>
            </a:r>
            <a:r>
              <a:rPr lang="en-US" sz="1100" b="0" i="0" dirty="0">
                <a:solidFill>
                  <a:srgbClr val="333399"/>
                </a:solidFill>
                <a:effectLst/>
                <a:latin typeface="+mn-lt"/>
              </a:rPr>
              <a:t>, D.A.; Lees, M.R.; Balakrishnan, G.; Singleton, J.; Goddard, P.A., </a:t>
            </a:r>
            <a:r>
              <a:rPr lang="en-US" sz="1100" b="0" i="1" dirty="0">
                <a:solidFill>
                  <a:srgbClr val="333399"/>
                </a:solidFill>
                <a:effectLst/>
                <a:latin typeface="+mn-lt"/>
              </a:rPr>
              <a:t>Direct evidence from high-field </a:t>
            </a:r>
            <a:r>
              <a:rPr lang="en-US" sz="1100" b="0" i="1" dirty="0" err="1">
                <a:solidFill>
                  <a:srgbClr val="333399"/>
                </a:solidFill>
                <a:effectLst/>
                <a:latin typeface="+mn-lt"/>
              </a:rPr>
              <a:t>magnetotransport</a:t>
            </a:r>
            <a:r>
              <a:rPr lang="en-US" sz="1100" b="0" i="1" dirty="0">
                <a:solidFill>
                  <a:srgbClr val="333399"/>
                </a:solidFill>
                <a:effectLst/>
                <a:latin typeface="+mn-lt"/>
              </a:rPr>
              <a:t> for a dramatic change of quasiparticle character in van der Waals </a:t>
            </a:r>
          </a:p>
          <a:p>
            <a:r>
              <a:rPr lang="en-US" sz="1100" b="0" i="1" dirty="0">
                <a:solidFill>
                  <a:srgbClr val="333399"/>
                </a:solidFill>
                <a:effectLst/>
                <a:latin typeface="+mn-lt"/>
              </a:rPr>
              <a:t>ferromagnet Fe</a:t>
            </a:r>
            <a:r>
              <a:rPr lang="en-US" sz="1100" b="0" i="1" baseline="-25000" dirty="0">
                <a:solidFill>
                  <a:srgbClr val="333399"/>
                </a:solidFill>
                <a:effectLst/>
                <a:latin typeface="+mn-lt"/>
              </a:rPr>
              <a:t>3-x</a:t>
            </a:r>
            <a:r>
              <a:rPr lang="en-US" sz="1100" b="0" i="1" dirty="0">
                <a:solidFill>
                  <a:srgbClr val="333399"/>
                </a:solidFill>
                <a:effectLst/>
                <a:latin typeface="+mn-lt"/>
              </a:rPr>
              <a:t>GeTe</a:t>
            </a:r>
            <a:r>
              <a:rPr lang="en-US" sz="1100" b="0" i="1" baseline="-25000" dirty="0">
                <a:solidFill>
                  <a:srgbClr val="333399"/>
                </a:solidFill>
                <a:effectLst/>
                <a:latin typeface="+mn-lt"/>
              </a:rPr>
              <a:t>2</a:t>
            </a:r>
            <a:r>
              <a:rPr lang="en-US" sz="1100" b="0" i="1" dirty="0">
                <a:solidFill>
                  <a:srgbClr val="333399"/>
                </a:solidFill>
                <a:effectLst/>
                <a:latin typeface="+mn-lt"/>
              </a:rPr>
              <a:t>,</a:t>
            </a:r>
            <a:r>
              <a:rPr lang="en-US" sz="1100" b="0" i="0" dirty="0">
                <a:solidFill>
                  <a:srgbClr val="333399"/>
                </a:solidFill>
                <a:effectLst/>
                <a:latin typeface="+mn-lt"/>
              </a:rPr>
              <a:t> Physical Review Research, </a:t>
            </a:r>
            <a:r>
              <a:rPr lang="en-US" sz="1100" b="1" i="0" dirty="0">
                <a:solidFill>
                  <a:srgbClr val="333399"/>
                </a:solidFill>
                <a:effectLst/>
                <a:latin typeface="+mn-lt"/>
              </a:rPr>
              <a:t>6</a:t>
            </a:r>
            <a:r>
              <a:rPr lang="en-US" sz="1100" b="0" i="0" dirty="0">
                <a:solidFill>
                  <a:srgbClr val="333399"/>
                </a:solidFill>
                <a:effectLst/>
                <a:latin typeface="+mn-lt"/>
              </a:rPr>
              <a:t>, L032008 (2024) </a:t>
            </a:r>
            <a:r>
              <a:rPr lang="en-US" sz="1100" b="1" i="0" dirty="0">
                <a:solidFill>
                  <a:srgbClr val="333399"/>
                </a:solidFill>
                <a:effectLst/>
                <a:latin typeface="+mn-lt"/>
                <a:hlinkClick r:id="rId8">
                  <a:extLst>
                    <a:ext uri="{A12FA001-AC4F-418D-AE19-62706E023703}">
                      <ahyp:hlinkClr xmlns:ahyp="http://schemas.microsoft.com/office/drawing/2018/hyperlinkcolor" val="tx"/>
                    </a:ext>
                  </a:extLst>
                </a:hlinkClick>
              </a:rPr>
              <a:t>doi.org/10.1103/PhysRevResearch.6.L032008</a:t>
            </a:r>
            <a:endParaRPr lang="en-US" sz="1200" dirty="0">
              <a:solidFill>
                <a:srgbClr val="333399"/>
              </a:solidFill>
              <a:latin typeface="+mn-lt"/>
            </a:endParaRPr>
          </a:p>
        </p:txBody>
      </p:sp>
      <p:sp>
        <p:nvSpPr>
          <p:cNvPr id="14" name="Text Box 28">
            <a:extLst>
              <a:ext uri="{FF2B5EF4-FFF2-40B4-BE49-F238E27FC236}">
                <a16:creationId xmlns:a16="http://schemas.microsoft.com/office/drawing/2014/main" id="{E0C13DAD-45A6-3517-2E61-9B88D5B6E1E3}"/>
              </a:ext>
            </a:extLst>
          </p:cNvPr>
          <p:cNvSpPr txBox="1">
            <a:spLocks noChangeArrowheads="1"/>
          </p:cNvSpPr>
          <p:nvPr/>
        </p:nvSpPr>
        <p:spPr bwMode="auto">
          <a:xfrm>
            <a:off x="-1" y="1181331"/>
            <a:ext cx="7302501" cy="3877985"/>
          </a:xfrm>
          <a:prstGeom prst="rect">
            <a:avLst/>
          </a:prstGeom>
          <a:noFill/>
          <a:ln w="9525">
            <a:noFill/>
            <a:miter lim="800000"/>
            <a:headEnd/>
            <a:tailEnd/>
          </a:ln>
        </p:spPr>
        <p:txBody>
          <a:bodyPr wrap="square">
            <a:spAutoFit/>
          </a:bodyPr>
          <a:lstStyle/>
          <a:p>
            <a:pPr algn="just"/>
            <a:r>
              <a:rPr lang="en-US" sz="1200" b="1" dirty="0"/>
              <a:t>What is the finding? </a:t>
            </a:r>
            <a:r>
              <a:rPr lang="en-US" sz="1200" dirty="0"/>
              <a:t>Scientists studied a magnetic material called Fe₃₋ₓ</a:t>
            </a:r>
            <a:r>
              <a:rPr lang="en-US" sz="1200" dirty="0" err="1"/>
              <a:t>GeTe</a:t>
            </a:r>
            <a:r>
              <a:rPr lang="en-US" sz="1200" dirty="0"/>
              <a:t>₂ (FGT) under very strong magnetic fields up to 60 T at different temperatures. They observed a small but important change in its behavior at 80 K (about -193°C), seen as a shift in how its magnetization and electrical resistivity responded to the magnetic field. This subtle change signals a significant rearrangement in how the material’s electrons behave, caused by a phenomenon known as the Kondo effect, which affects how electrons interact with magnetic impurities.</a:t>
            </a:r>
          </a:p>
          <a:p>
            <a:pPr algn="just"/>
            <a:endParaRPr lang="en-US" sz="900" b="1" dirty="0">
              <a:solidFill>
                <a:srgbClr val="000000"/>
              </a:solidFill>
            </a:endParaRPr>
          </a:p>
          <a:p>
            <a:r>
              <a:rPr lang="en-US" sz="1200" b="1" dirty="0">
                <a:solidFill>
                  <a:srgbClr val="000000"/>
                </a:solidFill>
              </a:rPr>
              <a:t>Why is this important? </a:t>
            </a:r>
            <a:r>
              <a:rPr lang="en-US" sz="1200" dirty="0"/>
              <a:t>FGT is a special material that grows in thin layers, making it ideal for building devices. It has excellent electrical conductivity, unusual magnetic properties that work at high temperatures, and a strong connection between its magnetism and conductivity. These features make FGT a promising candidate for low-power spintronic devices, which use the spin of electrons, not just their charge, for more efficient data storage and transfer. This study highlights the need to consider the Kondo effect—a rare electron behavior—when designing FGT-based devices. What’s exciting is that the Kondo effect, usually seen in rare elements like Uranium or Cerium, appears in FGT, a material made from common iron, opening up new possibilities for advanced technologies.</a:t>
            </a:r>
          </a:p>
          <a:p>
            <a:pPr algn="just"/>
            <a:endParaRPr lang="en-US" sz="900" b="1" dirty="0"/>
          </a:p>
          <a:p>
            <a:pPr algn="just"/>
            <a:r>
              <a:rPr lang="en-US" sz="1200" b="1" dirty="0"/>
              <a:t>Why did this research need the MagLab? </a:t>
            </a:r>
            <a:r>
              <a:rPr lang="en-US" sz="1200" dirty="0"/>
              <a:t>To detect the Kondo effect, researchers needed to measure resistivity and magnetization of FGT at magnetic fields above 50 T. During some measurements, FGT crystals were rotated to precise angles in the  field at temperatures down to 0.5 K. This combination of extreme conditions is not accessible in ordinary laboratories, and can be found and used at the </a:t>
            </a:r>
            <a:r>
              <a:rPr lang="en-US" sz="1200" dirty="0" err="1"/>
              <a:t>MagLab’s</a:t>
            </a:r>
            <a:r>
              <a:rPr lang="en-US" sz="1200" dirty="0"/>
              <a:t> Pulsed-Field Facility.</a:t>
            </a:r>
            <a:endParaRPr lang="en-US" sz="1200" b="1" dirty="0"/>
          </a:p>
        </p:txBody>
      </p:sp>
      <p:sp>
        <p:nvSpPr>
          <p:cNvPr id="17" name="Rectangle 49">
            <a:extLst>
              <a:ext uri="{FF2B5EF4-FFF2-40B4-BE49-F238E27FC236}">
                <a16:creationId xmlns:a16="http://schemas.microsoft.com/office/drawing/2014/main" id="{BE8F4430-84BC-F888-62F5-4514D32337C4}"/>
              </a:ext>
            </a:extLst>
          </p:cNvPr>
          <p:cNvSpPr>
            <a:spLocks noChangeArrowheads="1"/>
          </p:cNvSpPr>
          <p:nvPr/>
        </p:nvSpPr>
        <p:spPr bwMode="auto">
          <a:xfrm>
            <a:off x="7776503" y="1316049"/>
            <a:ext cx="4327513" cy="4965689"/>
          </a:xfrm>
          <a:prstGeom prst="rect">
            <a:avLst/>
          </a:prstGeom>
          <a:noFill/>
          <a:ln w="19050">
            <a:solidFill>
              <a:srgbClr val="0033CC"/>
            </a:solidFill>
            <a:miter lim="800000"/>
            <a:headEnd/>
            <a:tailEnd/>
          </a:ln>
        </p:spPr>
        <p:txBody>
          <a:bodyPr wrap="none" anchor="ctr"/>
          <a:lstStyle/>
          <a:p>
            <a:endParaRPr lang="en-US"/>
          </a:p>
        </p:txBody>
      </p:sp>
      <p:pic>
        <p:nvPicPr>
          <p:cNvPr id="18" name="Picture 17">
            <a:extLst>
              <a:ext uri="{FF2B5EF4-FFF2-40B4-BE49-F238E27FC236}">
                <a16:creationId xmlns:a16="http://schemas.microsoft.com/office/drawing/2014/main" id="{5C909D0A-7C9B-B11D-3198-0D4F31A4DA2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75364" y="1346144"/>
            <a:ext cx="3938299" cy="4849423"/>
          </a:xfrm>
          <a:prstGeom prst="rect">
            <a:avLst/>
          </a:prstGeom>
        </p:spPr>
      </p:pic>
    </p:spTree>
    <p:extLst>
      <p:ext uri="{BB962C8B-B14F-4D97-AF65-F5344CB8AC3E}">
        <p14:creationId xmlns:p14="http://schemas.microsoft.com/office/powerpoint/2010/main" val="299488738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4" ma:contentTypeDescription="Create a new document." ma:contentTypeScope="" ma:versionID="3ac2ab9f0df48580bf5fc5420c9f8706">
  <xsd:schema xmlns:xsd="http://www.w3.org/2001/XMLSchema" xmlns:xs="http://www.w3.org/2001/XMLSchema" xmlns:p="http://schemas.microsoft.com/office/2006/metadata/properties" xmlns:ns2="dadad298-2df9-4984-95e3-f6f23ee06f9a" targetNamespace="http://schemas.microsoft.com/office/2006/metadata/properties" ma:root="true" ma:fieldsID="c6c05c0e06b6ca0cb0fb94bca83edf02" ns2:_="">
    <xsd:import namespace="dadad298-2df9-4984-95e3-f6f23ee06f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8805E5-696C-4742-8F0F-B1F47D5C36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A603E9-5844-468C-9F3B-4D0BFD71E868}">
  <ds:schemaRefs>
    <ds:schemaRef ds:uri="http://schemas.microsoft.com/sharepoint/v3/contenttype/forms"/>
  </ds:schemaRefs>
</ds:datastoreItem>
</file>

<file path=customXml/itemProps3.xml><?xml version="1.0" encoding="utf-8"?>
<ds:datastoreItem xmlns:ds="http://schemas.openxmlformats.org/officeDocument/2006/customXml" ds:itemID="{6C12A8FE-5E08-4C58-A772-DC11DA3F478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5865</TotalTime>
  <Words>1102</Words>
  <Application>Microsoft Office PowerPoint</Application>
  <PresentationFormat>Widescreen</PresentationFormat>
  <Paragraphs>27</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140</cp:revision>
  <cp:lastPrinted>2019-07-16T13:07:28Z</cp:lastPrinted>
  <dcterms:created xsi:type="dcterms:W3CDTF">2004-08-07T03:10:56Z</dcterms:created>
  <dcterms:modified xsi:type="dcterms:W3CDTF">2025-02-11T14:18:38Z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