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handoutMasterIdLst>
    <p:handoutMasterId r:id="rId8"/>
  </p:handoutMasterIdLst>
  <p:sldIdLst>
    <p:sldId id="263" r:id="rId5"/>
    <p:sldId id="265" r:id="rId6"/>
  </p:sldIdLst>
  <p:sldSz cx="12192000" cy="6858000"/>
  <p:notesSz cx="9388475" cy="7102475"/>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237" userDrawn="1">
          <p15:clr>
            <a:srgbClr val="A4A3A4"/>
          </p15:clr>
        </p15:guide>
        <p15:guide id="2" pos="295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4F4184"/>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63" autoAdjust="0"/>
    <p:restoredTop sz="95097" autoAdjust="0"/>
  </p:normalViewPr>
  <p:slideViewPr>
    <p:cSldViewPr snapToGrid="0">
      <p:cViewPr varScale="1">
        <p:scale>
          <a:sx n="161" d="100"/>
          <a:sy n="161" d="100"/>
        </p:scale>
        <p:origin x="300" y="12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237"/>
        <p:guide pos="295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hleen Amm" userId="32e549b4-9ea3-449d-94f1-00500203979e" providerId="ADAL" clId="{33F822E7-3695-466A-80EB-20686D5FF31E}"/>
    <pc:docChg chg="delSld">
      <pc:chgData name="Kathleen Amm" userId="32e549b4-9ea3-449d-94f1-00500203979e" providerId="ADAL" clId="{33F822E7-3695-466A-80EB-20686D5FF31E}" dt="2025-03-07T19:07:52.783" v="0" actId="47"/>
      <pc:docMkLst>
        <pc:docMk/>
      </pc:docMkLst>
      <pc:sldChg chg="del">
        <pc:chgData name="Kathleen Amm" userId="32e549b4-9ea3-449d-94f1-00500203979e" providerId="ADAL" clId="{33F822E7-3695-466A-80EB-20686D5FF31E}" dt="2025-03-07T19:07:52.783" v="0" actId="47"/>
        <pc:sldMkLst>
          <pc:docMk/>
          <pc:sldMk cId="3491042581" sldId="26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1" y="0"/>
            <a:ext cx="4069190" cy="355367"/>
          </a:xfrm>
          <a:prstGeom prst="rect">
            <a:avLst/>
          </a:prstGeom>
          <a:noFill/>
          <a:ln w="9525">
            <a:noFill/>
            <a:miter lim="800000"/>
            <a:headEnd/>
            <a:tailEnd/>
          </a:ln>
          <a:effectLst/>
        </p:spPr>
        <p:txBody>
          <a:bodyPr vert="horz" wrap="square" lIns="94221" tIns="47111" rIns="94221" bIns="47111" numCol="1" anchor="t" anchorCtr="0" compatLnSpc="1">
            <a:prstTxWarp prst="textNoShape">
              <a:avLst/>
            </a:prstTxWarp>
          </a:bodyPr>
          <a:lstStyle>
            <a:lvl1pPr defTabSz="942300">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5317161" y="0"/>
            <a:ext cx="4069190" cy="355367"/>
          </a:xfrm>
          <a:prstGeom prst="rect">
            <a:avLst/>
          </a:prstGeom>
          <a:noFill/>
          <a:ln w="9525">
            <a:noFill/>
            <a:miter lim="800000"/>
            <a:headEnd/>
            <a:tailEnd/>
          </a:ln>
          <a:effectLst/>
        </p:spPr>
        <p:txBody>
          <a:bodyPr vert="horz" wrap="square" lIns="94221" tIns="47111" rIns="94221" bIns="47111" numCol="1" anchor="t" anchorCtr="0" compatLnSpc="1">
            <a:prstTxWarp prst="textNoShape">
              <a:avLst/>
            </a:prstTxWarp>
          </a:bodyPr>
          <a:lstStyle>
            <a:lvl1pPr algn="r" defTabSz="942300">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1" y="6745896"/>
            <a:ext cx="4069190" cy="355367"/>
          </a:xfrm>
          <a:prstGeom prst="rect">
            <a:avLst/>
          </a:prstGeom>
          <a:noFill/>
          <a:ln w="9525">
            <a:noFill/>
            <a:miter lim="800000"/>
            <a:headEnd/>
            <a:tailEnd/>
          </a:ln>
          <a:effectLst/>
        </p:spPr>
        <p:txBody>
          <a:bodyPr vert="horz" wrap="square" lIns="94221" tIns="47111" rIns="94221" bIns="47111" numCol="1" anchor="b" anchorCtr="0" compatLnSpc="1">
            <a:prstTxWarp prst="textNoShape">
              <a:avLst/>
            </a:prstTxWarp>
          </a:bodyPr>
          <a:lstStyle>
            <a:lvl1pPr defTabSz="942300">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5317161" y="6745896"/>
            <a:ext cx="4069190" cy="355367"/>
          </a:xfrm>
          <a:prstGeom prst="rect">
            <a:avLst/>
          </a:prstGeom>
          <a:noFill/>
          <a:ln w="9525">
            <a:noFill/>
            <a:miter lim="800000"/>
            <a:headEnd/>
            <a:tailEnd/>
          </a:ln>
          <a:effectLst/>
        </p:spPr>
        <p:txBody>
          <a:bodyPr vert="horz" wrap="square" lIns="94221" tIns="47111" rIns="94221" bIns="47111" numCol="1" anchor="b" anchorCtr="0" compatLnSpc="1">
            <a:prstTxWarp prst="textNoShape">
              <a:avLst/>
            </a:prstTxWarp>
          </a:bodyPr>
          <a:lstStyle>
            <a:lvl1pPr algn="r" defTabSz="942300">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1" y="0"/>
            <a:ext cx="4069190" cy="355367"/>
          </a:xfrm>
          <a:prstGeom prst="rect">
            <a:avLst/>
          </a:prstGeom>
          <a:noFill/>
          <a:ln w="9525">
            <a:noFill/>
            <a:miter lim="800000"/>
            <a:headEnd/>
            <a:tailEnd/>
          </a:ln>
          <a:effectLst/>
        </p:spPr>
        <p:txBody>
          <a:bodyPr vert="horz" wrap="square" lIns="94221" tIns="47111" rIns="94221" bIns="47111" numCol="1" anchor="t" anchorCtr="0" compatLnSpc="1">
            <a:prstTxWarp prst="textNoShape">
              <a:avLst/>
            </a:prstTxWarp>
          </a:bodyPr>
          <a:lstStyle>
            <a:lvl1pPr defTabSz="942300">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5319287" y="0"/>
            <a:ext cx="4069190" cy="355367"/>
          </a:xfrm>
          <a:prstGeom prst="rect">
            <a:avLst/>
          </a:prstGeom>
          <a:noFill/>
          <a:ln w="9525">
            <a:noFill/>
            <a:miter lim="800000"/>
            <a:headEnd/>
            <a:tailEnd/>
          </a:ln>
          <a:effectLst/>
        </p:spPr>
        <p:txBody>
          <a:bodyPr vert="horz" wrap="square" lIns="94221" tIns="47111" rIns="94221" bIns="47111" numCol="1" anchor="t" anchorCtr="0" compatLnSpc="1">
            <a:prstTxWarp prst="textNoShape">
              <a:avLst/>
            </a:prstTxWarp>
          </a:bodyPr>
          <a:lstStyle>
            <a:lvl1pPr algn="r" defTabSz="942300">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2325688" y="531813"/>
            <a:ext cx="4737100" cy="2663825"/>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1252224" y="3374161"/>
            <a:ext cx="6884031" cy="3195872"/>
          </a:xfrm>
          <a:prstGeom prst="rect">
            <a:avLst/>
          </a:prstGeom>
          <a:noFill/>
          <a:ln w="9525">
            <a:noFill/>
            <a:miter lim="800000"/>
            <a:headEnd/>
            <a:tailEnd/>
          </a:ln>
          <a:effectLst/>
        </p:spPr>
        <p:txBody>
          <a:bodyPr vert="horz" wrap="square" lIns="94221" tIns="47111" rIns="94221" bIns="4711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1" y="6747110"/>
            <a:ext cx="4069190" cy="355366"/>
          </a:xfrm>
          <a:prstGeom prst="rect">
            <a:avLst/>
          </a:prstGeom>
          <a:noFill/>
          <a:ln w="9525">
            <a:noFill/>
            <a:miter lim="800000"/>
            <a:headEnd/>
            <a:tailEnd/>
          </a:ln>
          <a:effectLst/>
        </p:spPr>
        <p:txBody>
          <a:bodyPr vert="horz" wrap="square" lIns="94221" tIns="47111" rIns="94221" bIns="47111" numCol="1" anchor="b" anchorCtr="0" compatLnSpc="1">
            <a:prstTxWarp prst="textNoShape">
              <a:avLst/>
            </a:prstTxWarp>
          </a:bodyPr>
          <a:lstStyle>
            <a:lvl1pPr defTabSz="942300">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5319287" y="6747110"/>
            <a:ext cx="4069190" cy="355366"/>
          </a:xfrm>
          <a:prstGeom prst="rect">
            <a:avLst/>
          </a:prstGeom>
          <a:noFill/>
          <a:ln w="9525">
            <a:noFill/>
            <a:miter lim="800000"/>
            <a:headEnd/>
            <a:tailEnd/>
          </a:ln>
          <a:effectLst/>
        </p:spPr>
        <p:txBody>
          <a:bodyPr vert="horz" wrap="square" lIns="94221" tIns="47111" rIns="94221" bIns="47111" numCol="1" anchor="b" anchorCtr="0" compatLnSpc="1">
            <a:prstTxWarp prst="textNoShape">
              <a:avLst/>
            </a:prstTxWarp>
          </a:bodyPr>
          <a:lstStyle>
            <a:lvl1pPr algn="r" defTabSz="942300">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F95343-1D72-AF0F-BD81-E6AF8290F80A}"/>
            </a:ext>
          </a:extLst>
        </p:cNvPr>
        <p:cNvGrpSpPr/>
        <p:nvPr/>
      </p:nvGrpSpPr>
      <p:grpSpPr>
        <a:xfrm>
          <a:off x="0" y="0"/>
          <a:ext cx="0" cy="0"/>
          <a:chOff x="0" y="0"/>
          <a:chExt cx="0" cy="0"/>
        </a:xfrm>
      </p:grpSpPr>
      <p:sp>
        <p:nvSpPr>
          <p:cNvPr id="4098" name="Rectangle 7">
            <a:extLst>
              <a:ext uri="{FF2B5EF4-FFF2-40B4-BE49-F238E27FC236}">
                <a16:creationId xmlns:a16="http://schemas.microsoft.com/office/drawing/2014/main" id="{A0A8795B-E2DD-CE12-B5C3-652D2090803A}"/>
              </a:ext>
            </a:extLst>
          </p:cNvPr>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a:extLst>
              <a:ext uri="{FF2B5EF4-FFF2-40B4-BE49-F238E27FC236}">
                <a16:creationId xmlns:a16="http://schemas.microsoft.com/office/drawing/2014/main" id="{EBA55943-6886-1D8C-A5DC-162C43A8CDD9}"/>
              </a:ext>
            </a:extLst>
          </p:cNvPr>
          <p:cNvSpPr>
            <a:spLocks noGrp="1" noRot="1" noChangeAspect="1" noChangeArrowheads="1" noTextEdit="1"/>
          </p:cNvSpPr>
          <p:nvPr>
            <p:ph type="sldImg"/>
          </p:nvPr>
        </p:nvSpPr>
        <p:spPr>
          <a:xfrm>
            <a:off x="2325688" y="531813"/>
            <a:ext cx="4737100" cy="2663825"/>
          </a:xfrm>
          <a:ln/>
        </p:spPr>
      </p:sp>
      <p:sp>
        <p:nvSpPr>
          <p:cNvPr id="4100" name="Rectangle 3">
            <a:extLst>
              <a:ext uri="{FF2B5EF4-FFF2-40B4-BE49-F238E27FC236}">
                <a16:creationId xmlns:a16="http://schemas.microsoft.com/office/drawing/2014/main" id="{817BAB66-C8F2-627F-4274-5EB8FFB3229D}"/>
              </a:ext>
            </a:extLst>
          </p:cNvPr>
          <p:cNvSpPr>
            <a:spLocks noGrp="1" noChangeArrowheads="1"/>
          </p:cNvSpPr>
          <p:nvPr>
            <p:ph type="body" idx="1"/>
          </p:nvPr>
        </p:nvSpPr>
        <p:spPr>
          <a:noFill/>
          <a:ln/>
        </p:spPr>
        <p:txBody>
          <a:bodyPr/>
          <a:lstStyle/>
          <a:p>
            <a:r>
              <a:rPr lang="en-US" dirty="0"/>
              <a:t>How to compress files size:</a:t>
            </a:r>
          </a:p>
          <a:p>
            <a:pPr>
              <a:spcBef>
                <a:spcPts val="0"/>
              </a:spcBef>
              <a:spcAft>
                <a:spcPts val="0"/>
              </a:spcAft>
            </a:pPr>
            <a:r>
              <a:rPr lang="en-US" sz="1800" dirty="0">
                <a:latin typeface="Calibri" panose="020F0502020204030204" pitchFamily="34" charset="0"/>
                <a:ea typeface="Calibri" panose="020F0502020204030204" pitchFamily="34" charset="0"/>
              </a:rPr>
              <a:t>On PowerPoint, you can save the attached image (Right click on an image -&gt; Select “Save as picture” -&gt; Then you save the image as PNG). PNG is the image compression without losing the image quality. You replace the original image with the PNG one on PowerPoint. This should reduce the PowerPoint file size.</a:t>
            </a:r>
          </a:p>
          <a:p>
            <a:pPr>
              <a:spcBef>
                <a:spcPts val="0"/>
              </a:spcBef>
              <a:spcAft>
                <a:spcPts val="0"/>
              </a:spcAft>
            </a:pPr>
            <a:r>
              <a:rPr lang="en-US" sz="1800" dirty="0">
                <a:latin typeface="Calibri" panose="020F0502020204030204" pitchFamily="34" charset="0"/>
                <a:ea typeface="Calibri" panose="020F0502020204030204" pitchFamily="34" charset="0"/>
              </a:rPr>
              <a:t>One thing to be careful about is that you should enlarge your image a bit on PowerPoint before saving </a:t>
            </a:r>
            <a:r>
              <a:rPr lang="en-US" sz="1800">
                <a:latin typeface="Calibri" panose="020F0502020204030204" pitchFamily="34" charset="0"/>
                <a:ea typeface="Calibri" panose="020F0502020204030204" pitchFamily="34" charset="0"/>
              </a:rPr>
              <a:t>so is to </a:t>
            </a:r>
            <a:r>
              <a:rPr lang="en-US" sz="1800" dirty="0">
                <a:latin typeface="Calibri" panose="020F0502020204030204" pitchFamily="34" charset="0"/>
                <a:ea typeface="Calibri" panose="020F0502020204030204" pitchFamily="34" charset="0"/>
              </a:rPr>
              <a:t>avoid losing much </a:t>
            </a:r>
            <a:r>
              <a:rPr lang="en-US" sz="1800">
                <a:latin typeface="Calibri" panose="020F0502020204030204" pitchFamily="34" charset="0"/>
                <a:ea typeface="Calibri" panose="020F0502020204030204" pitchFamily="34" charset="0"/>
              </a:rPr>
              <a:t>resolution.</a:t>
            </a:r>
            <a:endParaRPr lang="en-US" dirty="0"/>
          </a:p>
        </p:txBody>
      </p:sp>
    </p:spTree>
    <p:extLst>
      <p:ext uri="{BB962C8B-B14F-4D97-AF65-F5344CB8AC3E}">
        <p14:creationId xmlns:p14="http://schemas.microsoft.com/office/powerpoint/2010/main" val="23011241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EC7531-83FB-AA55-E296-E65CD8AC2DB6}"/>
            </a:ext>
          </a:extLst>
        </p:cNvPr>
        <p:cNvGrpSpPr/>
        <p:nvPr/>
      </p:nvGrpSpPr>
      <p:grpSpPr>
        <a:xfrm>
          <a:off x="0" y="0"/>
          <a:ext cx="0" cy="0"/>
          <a:chOff x="0" y="0"/>
          <a:chExt cx="0" cy="0"/>
        </a:xfrm>
      </p:grpSpPr>
      <p:sp>
        <p:nvSpPr>
          <p:cNvPr id="4098" name="Rectangle 7">
            <a:extLst>
              <a:ext uri="{FF2B5EF4-FFF2-40B4-BE49-F238E27FC236}">
                <a16:creationId xmlns:a16="http://schemas.microsoft.com/office/drawing/2014/main" id="{421E2F61-E333-D28F-A37F-99EA114C6F76}"/>
              </a:ext>
            </a:extLst>
          </p:cNvPr>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a:extLst>
              <a:ext uri="{FF2B5EF4-FFF2-40B4-BE49-F238E27FC236}">
                <a16:creationId xmlns:a16="http://schemas.microsoft.com/office/drawing/2014/main" id="{FA0AF038-1C56-6820-88D3-68C78BC969F5}"/>
              </a:ext>
            </a:extLst>
          </p:cNvPr>
          <p:cNvSpPr>
            <a:spLocks noGrp="1" noRot="1" noChangeAspect="1" noChangeArrowheads="1" noTextEdit="1"/>
          </p:cNvSpPr>
          <p:nvPr>
            <p:ph type="sldImg"/>
          </p:nvPr>
        </p:nvSpPr>
        <p:spPr>
          <a:xfrm>
            <a:off x="2325688" y="531813"/>
            <a:ext cx="4737100" cy="2663825"/>
          </a:xfrm>
          <a:ln/>
        </p:spPr>
      </p:sp>
      <p:sp>
        <p:nvSpPr>
          <p:cNvPr id="4100" name="Rectangle 3">
            <a:extLst>
              <a:ext uri="{FF2B5EF4-FFF2-40B4-BE49-F238E27FC236}">
                <a16:creationId xmlns:a16="http://schemas.microsoft.com/office/drawing/2014/main" id="{15DA7F16-968B-1E61-B61E-22284A13DE67}"/>
              </a:ext>
            </a:extLst>
          </p:cNvPr>
          <p:cNvSpPr>
            <a:spLocks noGrp="1" noChangeArrowheads="1"/>
          </p:cNvSpPr>
          <p:nvPr>
            <p:ph type="body" idx="1"/>
          </p:nvPr>
        </p:nvSpPr>
        <p:spPr>
          <a:noFill/>
          <a:ln/>
        </p:spPr>
        <p:txBody>
          <a:bodyPr/>
          <a:lstStyle/>
          <a:p>
            <a:r>
              <a:rPr lang="en-US" dirty="0"/>
              <a:t>How to compress files size:</a:t>
            </a:r>
          </a:p>
          <a:p>
            <a:pPr>
              <a:spcBef>
                <a:spcPts val="0"/>
              </a:spcBef>
              <a:spcAft>
                <a:spcPts val="0"/>
              </a:spcAft>
            </a:pPr>
            <a:r>
              <a:rPr lang="en-US" sz="1800" dirty="0">
                <a:latin typeface="Calibri" panose="020F0502020204030204" pitchFamily="34" charset="0"/>
                <a:ea typeface="Calibri" panose="020F0502020204030204" pitchFamily="34" charset="0"/>
              </a:rPr>
              <a:t>On PowerPoint, you can save the attached image (Right click on an image -&gt; Select “Save as picture” -&gt; Then you save the image as PNG). PNG is the image compression without losing the image quality. You replace the original image with the PNG one on PowerPoint. This should reduce the PowerPoint file size.</a:t>
            </a:r>
          </a:p>
          <a:p>
            <a:pPr>
              <a:spcBef>
                <a:spcPts val="0"/>
              </a:spcBef>
              <a:spcAft>
                <a:spcPts val="0"/>
              </a:spcAft>
            </a:pPr>
            <a:r>
              <a:rPr lang="en-US" sz="1800" dirty="0">
                <a:latin typeface="Calibri" panose="020F0502020204030204" pitchFamily="34" charset="0"/>
                <a:ea typeface="Calibri" panose="020F0502020204030204" pitchFamily="34" charset="0"/>
              </a:rPr>
              <a:t>One thing to be careful about is that you should enlarge your image a bit on PowerPoint before saving </a:t>
            </a:r>
            <a:r>
              <a:rPr lang="en-US" sz="1800">
                <a:latin typeface="Calibri" panose="020F0502020204030204" pitchFamily="34" charset="0"/>
                <a:ea typeface="Calibri" panose="020F0502020204030204" pitchFamily="34" charset="0"/>
              </a:rPr>
              <a:t>so is to </a:t>
            </a:r>
            <a:r>
              <a:rPr lang="en-US" sz="1800" dirty="0">
                <a:latin typeface="Calibri" panose="020F0502020204030204" pitchFamily="34" charset="0"/>
                <a:ea typeface="Calibri" panose="020F0502020204030204" pitchFamily="34" charset="0"/>
              </a:rPr>
              <a:t>avoid losing much </a:t>
            </a:r>
            <a:r>
              <a:rPr lang="en-US" sz="1800">
                <a:latin typeface="Calibri" panose="020F0502020204030204" pitchFamily="34" charset="0"/>
                <a:ea typeface="Calibri" panose="020F0502020204030204" pitchFamily="34" charset="0"/>
              </a:rPr>
              <a:t>resolution.</a:t>
            </a:r>
            <a:endParaRPr lang="en-US" dirty="0"/>
          </a:p>
        </p:txBody>
      </p:sp>
    </p:spTree>
    <p:extLst>
      <p:ext uri="{BB962C8B-B14F-4D97-AF65-F5344CB8AC3E}">
        <p14:creationId xmlns:p14="http://schemas.microsoft.com/office/powerpoint/2010/main" val="29157561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hyperlink" Target="https://doi.org/10.1103/PhysRevLett.134.066603" TargetMode="External"/><Relationship Id="rId7" Type="http://schemas.openxmlformats.org/officeDocument/2006/relationships/hyperlink" Target="https://orcid.org/0000-0003-1669-3852" TargetMode="External"/><Relationship Id="rId12"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orcid.org/0009-0000-2634-4029" TargetMode="External"/><Relationship Id="rId11" Type="http://schemas.openxmlformats.org/officeDocument/2006/relationships/image" Target="../media/image5.png"/><Relationship Id="rId5" Type="http://schemas.openxmlformats.org/officeDocument/2006/relationships/hyperlink" Target="https://orcid.org/0009-0007-5074-3071" TargetMode="External"/><Relationship Id="rId10" Type="http://schemas.openxmlformats.org/officeDocument/2006/relationships/image" Target="../media/image4.png"/><Relationship Id="rId4" Type="http://schemas.openxmlformats.org/officeDocument/2006/relationships/image" Target="../media/image1.jpe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1.jpeg"/><Relationship Id="rId7" Type="http://schemas.openxmlformats.org/officeDocument/2006/relationships/image" Target="../media/image5.png"/><Relationship Id="rId12" Type="http://schemas.openxmlformats.org/officeDocument/2006/relationships/hyperlink" Target="https://doi.org/10.1103/PhysRevLett.134.06660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hyperlink" Target="https://orcid.org/0000-0003-1669-3852" TargetMode="External"/><Relationship Id="rId5" Type="http://schemas.openxmlformats.org/officeDocument/2006/relationships/image" Target="../media/image3.png"/><Relationship Id="rId10" Type="http://schemas.openxmlformats.org/officeDocument/2006/relationships/hyperlink" Target="https://orcid.org/0009-0000-2634-4029" TargetMode="External"/><Relationship Id="rId4" Type="http://schemas.openxmlformats.org/officeDocument/2006/relationships/image" Target="../media/image2.jpeg"/><Relationship Id="rId9" Type="http://schemas.openxmlformats.org/officeDocument/2006/relationships/hyperlink" Target="https://orcid.org/0009-0007-5074-307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C5011F-94E6-E0BF-CAF8-D41FD4F16911}"/>
            </a:ext>
          </a:extLst>
        </p:cNvPr>
        <p:cNvGrpSpPr/>
        <p:nvPr/>
      </p:nvGrpSpPr>
      <p:grpSpPr>
        <a:xfrm>
          <a:off x="0" y="0"/>
          <a:ext cx="0" cy="0"/>
          <a:chOff x="0" y="0"/>
          <a:chExt cx="0" cy="0"/>
        </a:xfrm>
      </p:grpSpPr>
      <p:sp>
        <p:nvSpPr>
          <p:cNvPr id="1027" name="Rectangle 5">
            <a:extLst>
              <a:ext uri="{FF2B5EF4-FFF2-40B4-BE49-F238E27FC236}">
                <a16:creationId xmlns:a16="http://schemas.microsoft.com/office/drawing/2014/main" id="{D521D2DD-5A2C-C6F3-79BA-0A5ECECC0263}"/>
              </a:ext>
            </a:extLst>
          </p:cNvPr>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a:extLst>
              <a:ext uri="{FF2B5EF4-FFF2-40B4-BE49-F238E27FC236}">
                <a16:creationId xmlns:a16="http://schemas.microsoft.com/office/drawing/2014/main" id="{57C9BBE3-5466-87B1-B239-2129AD45E29E}"/>
              </a:ext>
            </a:extLst>
          </p:cNvPr>
          <p:cNvSpPr txBox="1">
            <a:spLocks noChangeArrowheads="1"/>
          </p:cNvSpPr>
          <p:nvPr/>
        </p:nvSpPr>
        <p:spPr bwMode="auto">
          <a:xfrm>
            <a:off x="81646" y="1318852"/>
            <a:ext cx="5710916" cy="4524315"/>
          </a:xfrm>
          <a:prstGeom prst="rect">
            <a:avLst/>
          </a:prstGeom>
          <a:noFill/>
          <a:ln w="9525">
            <a:noFill/>
            <a:miter lim="800000"/>
            <a:headEnd/>
            <a:tailEnd/>
          </a:ln>
        </p:spPr>
        <p:txBody>
          <a:bodyPr wrap="square">
            <a:spAutoFit/>
          </a:bodyPr>
          <a:lstStyle/>
          <a:p>
            <a:pPr algn="just"/>
            <a:r>
              <a:rPr lang="en-CA" sz="1200" dirty="0"/>
              <a:t>Bismuth has been an archetypal material for discovering new physical phenomena. Notably, it has led to the observation of diamagnetism by Faraday and later on the Nernst-Ettingshausen effect and </a:t>
            </a:r>
            <a:r>
              <a:rPr lang="en-CA" sz="1200" dirty="0" err="1"/>
              <a:t>Shubnikov</a:t>
            </a:r>
            <a:r>
              <a:rPr lang="en-CA" sz="1200" dirty="0"/>
              <a:t>-de Haas oscillations.</a:t>
            </a:r>
          </a:p>
          <a:p>
            <a:pPr algn="just"/>
            <a:endParaRPr lang="en-CA" sz="1200" dirty="0"/>
          </a:p>
          <a:p>
            <a:pPr algn="just"/>
            <a:r>
              <a:rPr lang="en-CA" sz="1200" dirty="0"/>
              <a:t>Propelled by its potential for new discoveries and the renewed interest for </a:t>
            </a:r>
            <a:r>
              <a:rPr lang="en-CA" sz="1200" dirty="0" err="1"/>
              <a:t>bismuthene</a:t>
            </a:r>
            <a:r>
              <a:rPr lang="en-CA" sz="1200" dirty="0"/>
              <a:t> (</a:t>
            </a:r>
            <a:r>
              <a:rPr lang="en-CA" sz="1200" i="1" dirty="0"/>
              <a:t>i.e., </a:t>
            </a:r>
            <a:r>
              <a:rPr lang="en-CA" sz="1200" dirty="0"/>
              <a:t>the 2D limit of bismuth), we developed an innovative mechanical exfoliation technique to fabricate thin bismuth Van der Pauw devices of thicknesses ranging from 29 to 69nm </a:t>
            </a:r>
            <a:r>
              <a:rPr lang="en-CA" sz="1200" b="1" dirty="0"/>
              <a:t>(see Figs. 1(a) and 1(b)). </a:t>
            </a:r>
            <a:r>
              <a:rPr lang="en-CA" sz="1200" dirty="0"/>
              <a:t>Preliminary results in a 9T system at 15mK unravelled the presence of a </a:t>
            </a:r>
            <a:r>
              <a:rPr lang="en-CA" sz="1200" i="1" dirty="0"/>
              <a:t>bona fide</a:t>
            </a:r>
            <a:r>
              <a:rPr lang="en-CA" sz="1200" dirty="0"/>
              <a:t> anomalous Hall effect (AHE) in our thin bismuth device. The MagLab 31T resistive magnet equipped with a variable temperature insert allowed us to widely extend the measurement range. As a result, </a:t>
            </a:r>
            <a:r>
              <a:rPr lang="en-CA" sz="1200" i="1" dirty="0"/>
              <a:t>we surprisingly observed that the AHE is independent of temperature from 1.4 to 300K </a:t>
            </a:r>
            <a:r>
              <a:rPr lang="en-CA" sz="1200" b="1" dirty="0"/>
              <a:t>(see Fig. 1(c))</a:t>
            </a:r>
            <a:r>
              <a:rPr lang="en-CA" sz="1200" dirty="0"/>
              <a:t> and that the magnetoresistance is featureless from  -30 to 30T </a:t>
            </a:r>
            <a:r>
              <a:rPr lang="en-CA" sz="1200" b="1" dirty="0"/>
              <a:t>(see Fig. 1(d)).</a:t>
            </a:r>
            <a:endParaRPr lang="en-US" sz="1200" b="1" dirty="0"/>
          </a:p>
          <a:p>
            <a:pPr algn="just"/>
            <a:endParaRPr lang="en-US" sz="1200" dirty="0"/>
          </a:p>
          <a:p>
            <a:pPr algn="just"/>
            <a:r>
              <a:rPr lang="en-US" sz="1200" dirty="0"/>
              <a:t>Both results are puzzling, especially since bismuth is known to be diamagnetic and the AHE requires time reversal symmetry to be broken which typically occurs in ferromagnetic materials. </a:t>
            </a:r>
            <a:r>
              <a:rPr lang="en-CA" sz="1200" dirty="0"/>
              <a:t>Furthermore, the absence of temperature dependence supports an interpretation of the AHE as being of an intrinsic nature, known to be a precursor of the quantum anomalous Hall effect. Given its buckled honeycomb crystal structure and high degree of spin-orbit coupling, bismuth could be a promising platform to explore the parity anomaly predicted by Haldane and leads us to speculate whether the quantum anomalous Hall effect could be observed at higher temperature than it has been so far. </a:t>
            </a:r>
            <a:endParaRPr lang="en-US" sz="1200" dirty="0"/>
          </a:p>
        </p:txBody>
      </p:sp>
      <p:sp>
        <p:nvSpPr>
          <p:cNvPr id="1029" name="Line 42">
            <a:extLst>
              <a:ext uri="{FF2B5EF4-FFF2-40B4-BE49-F238E27FC236}">
                <a16:creationId xmlns:a16="http://schemas.microsoft.com/office/drawing/2014/main" id="{70FB3115-D3CE-E226-30D9-032DC875176B}"/>
              </a:ext>
            </a:extLst>
          </p:cNvPr>
          <p:cNvSpPr>
            <a:spLocks noChangeShapeType="1"/>
          </p:cNvSpPr>
          <p:nvPr/>
        </p:nvSpPr>
        <p:spPr bwMode="auto">
          <a:xfrm>
            <a:off x="0" y="1163437"/>
            <a:ext cx="12192000" cy="28082"/>
          </a:xfrm>
          <a:prstGeom prst="line">
            <a:avLst/>
          </a:prstGeom>
          <a:noFill/>
          <a:ln w="44450" cmpd="sng">
            <a:solidFill>
              <a:srgbClr val="4F4184"/>
            </a:solidFill>
            <a:round/>
            <a:headEnd/>
            <a:tailEnd/>
          </a:ln>
        </p:spPr>
        <p:txBody>
          <a:bodyPr/>
          <a:lstStyle/>
          <a:p>
            <a:endParaRPr lang="en-US" dirty="0"/>
          </a:p>
        </p:txBody>
      </p:sp>
      <p:sp>
        <p:nvSpPr>
          <p:cNvPr id="1034" name="Rectangle 49">
            <a:extLst>
              <a:ext uri="{FF2B5EF4-FFF2-40B4-BE49-F238E27FC236}">
                <a16:creationId xmlns:a16="http://schemas.microsoft.com/office/drawing/2014/main" id="{E23CC144-3A8F-0184-0EEE-9D099DB6E3F6}"/>
              </a:ext>
            </a:extLst>
          </p:cNvPr>
          <p:cNvSpPr>
            <a:spLocks noChangeArrowheads="1"/>
          </p:cNvSpPr>
          <p:nvPr/>
        </p:nvSpPr>
        <p:spPr bwMode="auto">
          <a:xfrm>
            <a:off x="5934076" y="1316050"/>
            <a:ext cx="6169940" cy="4283964"/>
          </a:xfrm>
          <a:prstGeom prst="rect">
            <a:avLst/>
          </a:prstGeom>
          <a:noFill/>
          <a:ln w="19050">
            <a:solidFill>
              <a:srgbClr val="0033CC"/>
            </a:solidFill>
            <a:miter lim="800000"/>
            <a:headEnd/>
            <a:tailEnd/>
          </a:ln>
        </p:spPr>
        <p:txBody>
          <a:bodyPr wrap="none" anchor="ctr"/>
          <a:lstStyle/>
          <a:p>
            <a:endParaRPr lang="en-US"/>
          </a:p>
        </p:txBody>
      </p:sp>
      <p:sp>
        <p:nvSpPr>
          <p:cNvPr id="10" name="Text Box 28">
            <a:extLst>
              <a:ext uri="{FF2B5EF4-FFF2-40B4-BE49-F238E27FC236}">
                <a16:creationId xmlns:a16="http://schemas.microsoft.com/office/drawing/2014/main" id="{EF49B8DA-D326-B3C0-22C7-2A530BAED2EC}"/>
              </a:ext>
            </a:extLst>
          </p:cNvPr>
          <p:cNvSpPr txBox="1">
            <a:spLocks noChangeArrowheads="1"/>
          </p:cNvSpPr>
          <p:nvPr/>
        </p:nvSpPr>
        <p:spPr bwMode="auto">
          <a:xfrm>
            <a:off x="1" y="5802087"/>
            <a:ext cx="12191998" cy="600164"/>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a:t>
            </a:r>
            <a:r>
              <a:rPr lang="en-US" sz="1100" dirty="0">
                <a:solidFill>
                  <a:srgbClr val="333399"/>
                </a:solidFill>
              </a:rPr>
              <a:t>  DC field, 31 Tesla, 50 mm bore resistive magnet, cell 9 </a:t>
            </a:r>
          </a:p>
          <a:p>
            <a:pPr>
              <a:tabLst>
                <a:tab pos="11999913" algn="l"/>
              </a:tabLst>
            </a:pPr>
            <a:r>
              <a:rPr lang="en-US" sz="1100" b="1" dirty="0">
                <a:solidFill>
                  <a:srgbClr val="333399"/>
                </a:solidFill>
              </a:rPr>
              <a:t>Citation: </a:t>
            </a:r>
            <a:r>
              <a:rPr lang="en-US" sz="1100" b="0" i="0" dirty="0">
                <a:solidFill>
                  <a:srgbClr val="333399"/>
                </a:solidFill>
                <a:effectLst/>
                <a:latin typeface="arial" panose="020B0604020202020204" pitchFamily="34" charset="0"/>
              </a:rPr>
              <a:t>Yu, O.; Boivin, F.; </a:t>
            </a:r>
            <a:r>
              <a:rPr lang="en-US" sz="1100" b="0" i="0" dirty="0" err="1">
                <a:solidFill>
                  <a:srgbClr val="333399"/>
                </a:solidFill>
                <a:effectLst/>
                <a:latin typeface="arial" panose="020B0604020202020204" pitchFamily="34" charset="0"/>
              </a:rPr>
              <a:t>Silberztein</a:t>
            </a:r>
            <a:r>
              <a:rPr lang="en-US" sz="1100" b="0" i="0" dirty="0">
                <a:solidFill>
                  <a:srgbClr val="333399"/>
                </a:solidFill>
                <a:effectLst/>
                <a:latin typeface="arial" panose="020B0604020202020204" pitchFamily="34" charset="0"/>
              </a:rPr>
              <a:t>, A.; Gervais, G., </a:t>
            </a:r>
            <a:r>
              <a:rPr lang="en-US" sz="1100" b="0" i="1" dirty="0">
                <a:solidFill>
                  <a:srgbClr val="333399"/>
                </a:solidFill>
                <a:effectLst/>
                <a:latin typeface="arial" panose="020B0604020202020204" pitchFamily="34" charset="0"/>
              </a:rPr>
              <a:t>Observation of Temperature-Independent Anomalous Hall Effect in Thin Bismuth from Near Absolute Zero to 300K Temperature,</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Physical Review Letters</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134</a:t>
            </a:r>
            <a:r>
              <a:rPr lang="en-US" sz="1100" b="0" i="0" dirty="0">
                <a:solidFill>
                  <a:srgbClr val="333399"/>
                </a:solidFill>
                <a:effectLst/>
                <a:latin typeface="arial" panose="020B0604020202020204" pitchFamily="34" charset="0"/>
              </a:rPr>
              <a:t>, 066603 (2025) </a:t>
            </a:r>
            <a:r>
              <a:rPr lang="en-US" sz="1100" b="1" i="0" dirty="0">
                <a:solidFill>
                  <a:srgbClr val="333399"/>
                </a:solidFill>
                <a:effectLst/>
                <a:latin typeface="arial" panose="020B0604020202020204" pitchFamily="34" charset="0"/>
                <a:hlinkClick r:id="rId3">
                  <a:extLst>
                    <a:ext uri="{A12FA001-AC4F-418D-AE19-62706E023703}">
                      <ahyp:hlinkClr xmlns:ahyp="http://schemas.microsoft.com/office/drawing/2018/hyperlinkcolor" val="tx"/>
                    </a:ext>
                  </a:extLst>
                </a:hlinkClick>
              </a:rPr>
              <a:t>doi.org/10.1103/PhysRevLett.134.066603</a:t>
            </a:r>
            <a:endParaRPr lang="en-US" sz="1200" dirty="0">
              <a:solidFill>
                <a:srgbClr val="333399"/>
              </a:solidFill>
            </a:endParaRPr>
          </a:p>
        </p:txBody>
      </p:sp>
      <p:pic>
        <p:nvPicPr>
          <p:cNvPr id="12" name="Picture 11" descr="NSF logo.jpg">
            <a:extLst>
              <a:ext uri="{FF2B5EF4-FFF2-40B4-BE49-F238E27FC236}">
                <a16:creationId xmlns:a16="http://schemas.microsoft.com/office/drawing/2014/main" id="{9A923769-02F5-5A9A-C202-123354852F89}"/>
              </a:ext>
            </a:extLst>
          </p:cNvPr>
          <p:cNvPicPr>
            <a:picLocks noChangeAspect="1"/>
          </p:cNvPicPr>
          <p:nvPr/>
        </p:nvPicPr>
        <p:blipFill>
          <a:blip r:embed="rId4" cstate="print"/>
          <a:stretch>
            <a:fillRect/>
          </a:stretch>
        </p:blipFill>
        <p:spPr>
          <a:xfrm>
            <a:off x="10099268" y="78134"/>
            <a:ext cx="1017188" cy="1023315"/>
          </a:xfrm>
          <a:prstGeom prst="rect">
            <a:avLst/>
          </a:prstGeom>
        </p:spPr>
      </p:pic>
      <p:sp>
        <p:nvSpPr>
          <p:cNvPr id="13" name="Text Box 62">
            <a:extLst>
              <a:ext uri="{FF2B5EF4-FFF2-40B4-BE49-F238E27FC236}">
                <a16:creationId xmlns:a16="http://schemas.microsoft.com/office/drawing/2014/main" id="{9E69988E-1CA4-C00A-775A-E870838DCCBD}"/>
              </a:ext>
            </a:extLst>
          </p:cNvPr>
          <p:cNvSpPr txBox="1">
            <a:spLocks noChangeArrowheads="1"/>
          </p:cNvSpPr>
          <p:nvPr/>
        </p:nvSpPr>
        <p:spPr bwMode="auto">
          <a:xfrm>
            <a:off x="138604" y="-24459"/>
            <a:ext cx="9273251" cy="1200329"/>
          </a:xfrm>
          <a:prstGeom prst="rect">
            <a:avLst/>
          </a:prstGeom>
          <a:noFill/>
          <a:ln w="9525">
            <a:noFill/>
            <a:miter lim="800000"/>
            <a:headEnd/>
            <a:tailEnd/>
          </a:ln>
        </p:spPr>
        <p:txBody>
          <a:bodyPr wrap="square">
            <a:spAutoFit/>
          </a:bodyPr>
          <a:lstStyle/>
          <a:p>
            <a:pPr>
              <a:spcBef>
                <a:spcPts val="0"/>
              </a:spcBef>
            </a:pPr>
            <a:r>
              <a:rPr lang="en-CA" sz="2000" b="1" dirty="0"/>
              <a:t>Observation of Temperature-Independent Anomalous Hall Effect in Thin Bismuth from Near Absolute Zero to 300 K Temperature</a:t>
            </a:r>
            <a:endParaRPr lang="en-US" sz="600" dirty="0"/>
          </a:p>
          <a:p>
            <a:pPr>
              <a:spcBef>
                <a:spcPts val="0"/>
              </a:spcBef>
            </a:pPr>
            <a:r>
              <a:rPr lang="en-US" sz="1100" dirty="0">
                <a:hlinkClick r:id="rId5"/>
              </a:rPr>
              <a:t>Oulin Yu</a:t>
            </a:r>
            <a:r>
              <a:rPr lang="en-US" sz="1100" baseline="30000" dirty="0">
                <a:hlinkClick r:id="rId5"/>
              </a:rPr>
              <a:t>1</a:t>
            </a:r>
            <a:r>
              <a:rPr lang="en-US" sz="1100" dirty="0"/>
              <a:t>, F. Boivin</a:t>
            </a:r>
            <a:r>
              <a:rPr lang="en-US" sz="1100" baseline="30000" dirty="0"/>
              <a:t>1</a:t>
            </a:r>
            <a:r>
              <a:rPr lang="en-US" sz="1100" dirty="0"/>
              <a:t>, </a:t>
            </a:r>
            <a:r>
              <a:rPr lang="en-US" sz="1100" dirty="0">
                <a:hlinkClick r:id="rId6"/>
              </a:rPr>
              <a:t>A. Silberztein</a:t>
            </a:r>
            <a:r>
              <a:rPr lang="en-US" sz="1100" baseline="30000" dirty="0"/>
              <a:t>1</a:t>
            </a:r>
            <a:r>
              <a:rPr lang="en-US" sz="1100" dirty="0"/>
              <a:t>, and </a:t>
            </a:r>
            <a:r>
              <a:rPr lang="en-US" sz="1100" dirty="0">
                <a:hlinkClick r:id="rId7"/>
              </a:rPr>
              <a:t>G. Gervais</a:t>
            </a:r>
            <a:r>
              <a:rPr lang="en-US" sz="1100" baseline="30000" dirty="0"/>
              <a:t>1</a:t>
            </a:r>
            <a:r>
              <a:rPr lang="en-US" sz="1100" dirty="0"/>
              <a:t> </a:t>
            </a:r>
          </a:p>
          <a:p>
            <a:pPr marL="228600" indent="-228600">
              <a:spcBef>
                <a:spcPts val="0"/>
              </a:spcBef>
              <a:buAutoNum type="arabicPeriod"/>
            </a:pPr>
            <a:r>
              <a:rPr lang="en-US" sz="1050" b="1" dirty="0">
                <a:solidFill>
                  <a:srgbClr val="0033CC"/>
                </a:solidFill>
              </a:rPr>
              <a:t>Department of Physics, McGill University, Montréal, H3A 2T8, Canada</a:t>
            </a:r>
            <a:endParaRPr lang="en-US" sz="600" b="1" dirty="0">
              <a:solidFill>
                <a:srgbClr val="0033CC"/>
              </a:solidFill>
            </a:endParaRPr>
          </a:p>
          <a:p>
            <a:pPr>
              <a:spcBef>
                <a:spcPts val="0"/>
              </a:spcBef>
            </a:pPr>
            <a:r>
              <a:rPr lang="en-US" sz="1050" b="1" dirty="0"/>
              <a:t>Funding Grants:</a:t>
            </a:r>
            <a:r>
              <a:rPr lang="en-US" sz="1050" dirty="0"/>
              <a:t> NSERC (Canada), FRQNT (Québec), CXC (Montréal), K. M. </a:t>
            </a:r>
            <a:r>
              <a:rPr lang="en-US" sz="1050" dirty="0">
                <a:latin typeface="+mn-lt"/>
              </a:rPr>
              <a:t>Amm (NSF DMR-2128556</a:t>
            </a:r>
            <a:r>
              <a:rPr lang="en-US" sz="1050" dirty="0"/>
              <a:t>); </a:t>
            </a:r>
            <a:endParaRPr lang="en-US" sz="1050" b="1" dirty="0">
              <a:solidFill>
                <a:srgbClr val="FF0000"/>
              </a:solidFill>
            </a:endParaRPr>
          </a:p>
        </p:txBody>
      </p:sp>
      <p:pic>
        <p:nvPicPr>
          <p:cNvPr id="14" name="Picture 13" descr="JustM_purple.jpg">
            <a:extLst>
              <a:ext uri="{FF2B5EF4-FFF2-40B4-BE49-F238E27FC236}">
                <a16:creationId xmlns:a16="http://schemas.microsoft.com/office/drawing/2014/main" id="{B4490028-80B0-5BCD-E973-555B14A0DD26}"/>
              </a:ext>
            </a:extLst>
          </p:cNvPr>
          <p:cNvPicPr>
            <a:picLocks noChangeAspect="1"/>
          </p:cNvPicPr>
          <p:nvPr/>
        </p:nvPicPr>
        <p:blipFill>
          <a:blip r:embed="rId8" cstate="print">
            <a:extLst>
              <a:ext uri="{28A0092B-C50C-407E-A947-70E740481C1C}">
                <a14:useLocalDpi xmlns:a14="http://schemas.microsoft.com/office/drawing/2010/main"/>
              </a:ext>
            </a:extLst>
          </a:blip>
          <a:stretch>
            <a:fillRect/>
          </a:stretch>
        </p:blipFill>
        <p:spPr>
          <a:xfrm>
            <a:off x="11340821" y="199813"/>
            <a:ext cx="672842" cy="801911"/>
          </a:xfrm>
          <a:prstGeom prst="rect">
            <a:avLst/>
          </a:prstGeom>
        </p:spPr>
      </p:pic>
      <p:sp>
        <p:nvSpPr>
          <p:cNvPr id="2" name="AutoShape 2">
            <a:extLst>
              <a:ext uri="{FF2B5EF4-FFF2-40B4-BE49-F238E27FC236}">
                <a16:creationId xmlns:a16="http://schemas.microsoft.com/office/drawing/2014/main" id="{6619B320-9D23-6087-73B8-9224809313B3}"/>
              </a:ext>
            </a:extLst>
          </p:cNvPr>
          <p:cNvSpPr>
            <a:spLocks noChangeAspect="1" noChangeArrowheads="1"/>
          </p:cNvSpPr>
          <p:nvPr/>
        </p:nvSpPr>
        <p:spPr bwMode="auto">
          <a:xfrm>
            <a:off x="5743575" y="3265254"/>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Rectangle 6">
            <a:extLst>
              <a:ext uri="{FF2B5EF4-FFF2-40B4-BE49-F238E27FC236}">
                <a16:creationId xmlns:a16="http://schemas.microsoft.com/office/drawing/2014/main" id="{6D614B32-8954-2817-5BE7-DCCBB09F8DE8}"/>
              </a:ext>
            </a:extLst>
          </p:cNvPr>
          <p:cNvSpPr/>
          <p:nvPr/>
        </p:nvSpPr>
        <p:spPr>
          <a:xfrm>
            <a:off x="1" y="6390355"/>
            <a:ext cx="12192000" cy="467646"/>
          </a:xfrm>
          <a:prstGeom prst="rect">
            <a:avLst/>
          </a:prstGeom>
          <a:solidFill>
            <a:srgbClr val="4F418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a:extLst>
              <a:ext uri="{FF2B5EF4-FFF2-40B4-BE49-F238E27FC236}">
                <a16:creationId xmlns:a16="http://schemas.microsoft.com/office/drawing/2014/main" id="{0B339AFB-24F0-50C4-DE4E-0D9D9BBCD8D0}"/>
              </a:ext>
            </a:extLst>
          </p:cNvPr>
          <p:cNvPicPr>
            <a:picLocks noChangeAspect="1"/>
          </p:cNvPicPr>
          <p:nvPr/>
        </p:nvPicPr>
        <p:blipFill>
          <a:blip r:embed="rId9" cstate="print">
            <a:extLst>
              <a:ext uri="{28A0092B-C50C-407E-A947-70E740481C1C}">
                <a14:useLocalDpi xmlns:a14="http://schemas.microsoft.com/office/drawing/2010/main" val="0"/>
              </a:ext>
            </a:extLst>
          </a:blip>
          <a:srcRect/>
          <a:stretch/>
        </p:blipFill>
        <p:spPr>
          <a:xfrm>
            <a:off x="5695496" y="6498355"/>
            <a:ext cx="1374323" cy="246673"/>
          </a:xfrm>
          <a:prstGeom prst="rect">
            <a:avLst/>
          </a:prstGeom>
        </p:spPr>
      </p:pic>
      <p:pic>
        <p:nvPicPr>
          <p:cNvPr id="4" name="Picture 3">
            <a:extLst>
              <a:ext uri="{FF2B5EF4-FFF2-40B4-BE49-F238E27FC236}">
                <a16:creationId xmlns:a16="http://schemas.microsoft.com/office/drawing/2014/main" id="{A4100A4F-3A33-C602-F3D3-754C1E002AF1}"/>
              </a:ext>
            </a:extLst>
          </p:cNvPr>
          <p:cNvPicPr>
            <a:picLocks noChangeAspect="1"/>
          </p:cNvPicPr>
          <p:nvPr/>
        </p:nvPicPr>
        <p:blipFill>
          <a:blip r:embed="rId10" cstate="print">
            <a:extLst>
              <a:ext uri="{28A0092B-C50C-407E-A947-70E740481C1C}">
                <a14:useLocalDpi xmlns:a14="http://schemas.microsoft.com/office/drawing/2010/main" val="0"/>
              </a:ext>
            </a:extLst>
          </a:blip>
          <a:srcRect/>
          <a:stretch/>
        </p:blipFill>
        <p:spPr>
          <a:xfrm>
            <a:off x="7500522" y="6501998"/>
            <a:ext cx="1410540" cy="275839"/>
          </a:xfrm>
          <a:prstGeom prst="rect">
            <a:avLst/>
          </a:prstGeom>
        </p:spPr>
      </p:pic>
      <p:pic>
        <p:nvPicPr>
          <p:cNvPr id="6" name="Picture 5">
            <a:extLst>
              <a:ext uri="{FF2B5EF4-FFF2-40B4-BE49-F238E27FC236}">
                <a16:creationId xmlns:a16="http://schemas.microsoft.com/office/drawing/2014/main" id="{B6B689BE-D301-DF7C-9A12-279A9F4D40D0}"/>
              </a:ext>
            </a:extLst>
          </p:cNvPr>
          <p:cNvPicPr>
            <a:picLocks noChangeAspect="1"/>
          </p:cNvPicPr>
          <p:nvPr/>
        </p:nvPicPr>
        <p:blipFill>
          <a:blip r:embed="rId11" cstate="print">
            <a:extLst>
              <a:ext uri="{28A0092B-C50C-407E-A947-70E740481C1C}">
                <a14:useLocalDpi xmlns:a14="http://schemas.microsoft.com/office/drawing/2010/main" val="0"/>
              </a:ext>
            </a:extLst>
          </a:blip>
          <a:srcRect/>
          <a:stretch/>
        </p:blipFill>
        <p:spPr>
          <a:xfrm>
            <a:off x="3316170" y="6393075"/>
            <a:ext cx="2073230" cy="467646"/>
          </a:xfrm>
          <a:prstGeom prst="rect">
            <a:avLst/>
          </a:prstGeom>
        </p:spPr>
      </p:pic>
      <p:pic>
        <p:nvPicPr>
          <p:cNvPr id="17" name="Image 16" descr="Une image contenant capture d’écran, texte, conception&#10;&#10;Description générée automatiquement">
            <a:extLst>
              <a:ext uri="{FF2B5EF4-FFF2-40B4-BE49-F238E27FC236}">
                <a16:creationId xmlns:a16="http://schemas.microsoft.com/office/drawing/2014/main" id="{3A5E2ED2-77F8-77E6-910E-A7A1CCF6834C}"/>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6048375" y="1397457"/>
            <a:ext cx="6010973" cy="3710252"/>
          </a:xfrm>
          <a:prstGeom prst="rect">
            <a:avLst/>
          </a:prstGeom>
        </p:spPr>
      </p:pic>
      <p:sp>
        <p:nvSpPr>
          <p:cNvPr id="5" name="ZoneTexte 4">
            <a:extLst>
              <a:ext uri="{FF2B5EF4-FFF2-40B4-BE49-F238E27FC236}">
                <a16:creationId xmlns:a16="http://schemas.microsoft.com/office/drawing/2014/main" id="{E43DE364-5973-82F2-2BB7-D56BCD9DFB0C}"/>
              </a:ext>
            </a:extLst>
          </p:cNvPr>
          <p:cNvSpPr txBox="1"/>
          <p:nvPr/>
        </p:nvSpPr>
        <p:spPr>
          <a:xfrm>
            <a:off x="6144661" y="5138349"/>
            <a:ext cx="5959355" cy="461665"/>
          </a:xfrm>
          <a:prstGeom prst="rect">
            <a:avLst/>
          </a:prstGeom>
          <a:noFill/>
        </p:spPr>
        <p:txBody>
          <a:bodyPr wrap="square" rtlCol="0">
            <a:spAutoFit/>
          </a:bodyPr>
          <a:lstStyle/>
          <a:p>
            <a:pPr algn="just"/>
            <a:r>
              <a:rPr lang="en-US" sz="1200" b="1" noProof="0" dirty="0"/>
              <a:t>Fig. 1: (a) </a:t>
            </a:r>
            <a:r>
              <a:rPr lang="en-US" sz="1200" noProof="0" dirty="0"/>
              <a:t>Schematic and </a:t>
            </a:r>
            <a:r>
              <a:rPr lang="en-US" sz="1200" b="1" noProof="0" dirty="0"/>
              <a:t>(b) </a:t>
            </a:r>
            <a:r>
              <a:rPr lang="en-US" sz="1200" noProof="0" dirty="0"/>
              <a:t>optical image of the thin bismuth device. </a:t>
            </a:r>
            <a:r>
              <a:rPr lang="en-US" sz="1200" b="1" noProof="0" dirty="0"/>
              <a:t>(c) </a:t>
            </a:r>
            <a:r>
              <a:rPr lang="en-US" sz="1200" noProof="0" dirty="0"/>
              <a:t>Hall and longitudinal responses </a:t>
            </a:r>
            <a:r>
              <a:rPr lang="en-US" sz="1200" dirty="0"/>
              <a:t>for temperatures ranging from 1.4 to 300K.</a:t>
            </a:r>
            <a:endParaRPr lang="en-US" sz="1200" b="1" noProof="0" dirty="0"/>
          </a:p>
        </p:txBody>
      </p:sp>
    </p:spTree>
    <p:extLst>
      <p:ext uri="{BB962C8B-B14F-4D97-AF65-F5344CB8AC3E}">
        <p14:creationId xmlns:p14="http://schemas.microsoft.com/office/powerpoint/2010/main" val="4330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EDBBD7-9812-1AF3-64F9-18A196A133D3}"/>
            </a:ext>
          </a:extLst>
        </p:cNvPr>
        <p:cNvGrpSpPr/>
        <p:nvPr/>
      </p:nvGrpSpPr>
      <p:grpSpPr>
        <a:xfrm>
          <a:off x="0" y="0"/>
          <a:ext cx="0" cy="0"/>
          <a:chOff x="0" y="0"/>
          <a:chExt cx="0" cy="0"/>
        </a:xfrm>
      </p:grpSpPr>
      <p:sp>
        <p:nvSpPr>
          <p:cNvPr id="1027" name="Rectangle 5">
            <a:extLst>
              <a:ext uri="{FF2B5EF4-FFF2-40B4-BE49-F238E27FC236}">
                <a16:creationId xmlns:a16="http://schemas.microsoft.com/office/drawing/2014/main" id="{31E0F2CE-BCDB-3368-9362-A84BC4ED5AE1}"/>
              </a:ext>
            </a:extLst>
          </p:cNvPr>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a:extLst>
              <a:ext uri="{FF2B5EF4-FFF2-40B4-BE49-F238E27FC236}">
                <a16:creationId xmlns:a16="http://schemas.microsoft.com/office/drawing/2014/main" id="{ABA6D5C5-446E-84FB-C358-98B9316E71EC}"/>
              </a:ext>
            </a:extLst>
          </p:cNvPr>
          <p:cNvSpPr txBox="1">
            <a:spLocks noChangeArrowheads="1"/>
          </p:cNvSpPr>
          <p:nvPr/>
        </p:nvSpPr>
        <p:spPr bwMode="auto">
          <a:xfrm>
            <a:off x="65318" y="1331915"/>
            <a:ext cx="4227402" cy="3908762"/>
          </a:xfrm>
          <a:prstGeom prst="rect">
            <a:avLst/>
          </a:prstGeom>
          <a:noFill/>
          <a:ln w="9525">
            <a:noFill/>
            <a:miter lim="800000"/>
            <a:headEnd/>
            <a:tailEnd/>
          </a:ln>
        </p:spPr>
        <p:txBody>
          <a:bodyPr wrap="square">
            <a:spAutoFit/>
          </a:bodyPr>
          <a:lstStyle/>
          <a:p>
            <a:pPr algn="just"/>
            <a:r>
              <a:rPr lang="en-US" sz="1200" b="1" dirty="0">
                <a:solidFill>
                  <a:srgbClr val="000000"/>
                </a:solidFill>
              </a:rPr>
              <a:t>What is the finding? </a:t>
            </a:r>
          </a:p>
          <a:p>
            <a:pPr algn="just"/>
            <a:r>
              <a:rPr lang="en-US" sz="1200" dirty="0"/>
              <a:t>Researchers created ultra-thin bismuth films, about 68 nanometers thick — thinner than a thousandth of a human hair — using a unique method similar to a cheese grater to shave off thin flakes. When exposed to a magnetic field, the electrical resistance in the bismuth showed an unusual behavior (called the anomalous Hall effect), which remained the same from near absolute zero to room temperature.</a:t>
            </a:r>
            <a:r>
              <a:rPr lang="en-US" sz="1200" dirty="0">
                <a:solidFill>
                  <a:srgbClr val="000000"/>
                </a:solidFill>
              </a:rPr>
              <a:t> </a:t>
            </a:r>
            <a:r>
              <a:rPr lang="en-US" sz="1200" b="1" dirty="0">
                <a:solidFill>
                  <a:srgbClr val="000000"/>
                </a:solidFill>
              </a:rPr>
              <a:t>(see Fig. 1(b)).</a:t>
            </a:r>
          </a:p>
          <a:p>
            <a:pPr algn="just"/>
            <a:endParaRPr lang="en-US" sz="800" dirty="0">
              <a:solidFill>
                <a:srgbClr val="000000"/>
              </a:solidFill>
            </a:endParaRPr>
          </a:p>
          <a:p>
            <a:pPr algn="just"/>
            <a:r>
              <a:rPr lang="en-US" sz="1200" b="1" dirty="0">
                <a:solidFill>
                  <a:srgbClr val="000000"/>
                </a:solidFill>
              </a:rPr>
              <a:t>Why is this important? </a:t>
            </a:r>
          </a:p>
          <a:p>
            <a:r>
              <a:rPr lang="en-US" sz="1200" dirty="0"/>
              <a:t>The anomalous Hall effect shouldn’t happen in bismuth because of its magnetic properties, making this discovery unexpected. Even more puzzling is that the effect stays the same across a huge temperature range, from near absolute zero to room temperature—something never seen before. This suggests that the effect is intrinsic to bismuth and not caused by magnetic impurities. Looking ahead, bismuth could be a valuable material for exploring quantum versions of this effect and for developing biocompatible electronics, thanks to its low toxicity.</a:t>
            </a:r>
          </a:p>
        </p:txBody>
      </p:sp>
      <p:sp>
        <p:nvSpPr>
          <p:cNvPr id="1034" name="Rectangle 49">
            <a:extLst>
              <a:ext uri="{FF2B5EF4-FFF2-40B4-BE49-F238E27FC236}">
                <a16:creationId xmlns:a16="http://schemas.microsoft.com/office/drawing/2014/main" id="{98F51015-076A-C0E8-8F26-000CD6C9D2D9}"/>
              </a:ext>
            </a:extLst>
          </p:cNvPr>
          <p:cNvSpPr>
            <a:spLocks noChangeArrowheads="1"/>
          </p:cNvSpPr>
          <p:nvPr/>
        </p:nvSpPr>
        <p:spPr bwMode="auto">
          <a:xfrm>
            <a:off x="4276437" y="1329114"/>
            <a:ext cx="7827580" cy="3030450"/>
          </a:xfrm>
          <a:prstGeom prst="rect">
            <a:avLst/>
          </a:prstGeom>
          <a:noFill/>
          <a:ln w="19050">
            <a:solidFill>
              <a:srgbClr val="0033CC"/>
            </a:solidFill>
            <a:miter lim="800000"/>
            <a:headEnd/>
            <a:tailEnd/>
          </a:ln>
        </p:spPr>
        <p:txBody>
          <a:bodyPr wrap="none" anchor="ctr"/>
          <a:lstStyle/>
          <a:p>
            <a:endParaRPr lang="en-US"/>
          </a:p>
        </p:txBody>
      </p:sp>
      <p:sp>
        <p:nvSpPr>
          <p:cNvPr id="2" name="AutoShape 2">
            <a:extLst>
              <a:ext uri="{FF2B5EF4-FFF2-40B4-BE49-F238E27FC236}">
                <a16:creationId xmlns:a16="http://schemas.microsoft.com/office/drawing/2014/main" id="{1EB69873-9C2E-B983-AEED-396D64F592BA}"/>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Line 42">
            <a:extLst>
              <a:ext uri="{FF2B5EF4-FFF2-40B4-BE49-F238E27FC236}">
                <a16:creationId xmlns:a16="http://schemas.microsoft.com/office/drawing/2014/main" id="{ABE07D92-F19E-B198-9FFB-AEC874ED143E}"/>
              </a:ext>
            </a:extLst>
          </p:cNvPr>
          <p:cNvSpPr>
            <a:spLocks noChangeShapeType="1"/>
          </p:cNvSpPr>
          <p:nvPr/>
        </p:nvSpPr>
        <p:spPr bwMode="auto">
          <a:xfrm>
            <a:off x="0" y="1163437"/>
            <a:ext cx="12192000" cy="28082"/>
          </a:xfrm>
          <a:prstGeom prst="line">
            <a:avLst/>
          </a:prstGeom>
          <a:noFill/>
          <a:ln w="44450" cmpd="sng">
            <a:solidFill>
              <a:srgbClr val="4F4184"/>
            </a:solidFill>
            <a:round/>
            <a:headEnd/>
            <a:tailEnd/>
          </a:ln>
        </p:spPr>
        <p:txBody>
          <a:bodyPr/>
          <a:lstStyle/>
          <a:p>
            <a:endParaRPr lang="en-US" dirty="0"/>
          </a:p>
        </p:txBody>
      </p:sp>
      <p:pic>
        <p:nvPicPr>
          <p:cNvPr id="4" name="Picture 3" descr="NSF logo.jpg">
            <a:extLst>
              <a:ext uri="{FF2B5EF4-FFF2-40B4-BE49-F238E27FC236}">
                <a16:creationId xmlns:a16="http://schemas.microsoft.com/office/drawing/2014/main" id="{D7058AA1-913A-A4AF-F66B-4FCA39AB9AAA}"/>
              </a:ext>
            </a:extLst>
          </p:cNvPr>
          <p:cNvPicPr>
            <a:picLocks noChangeAspect="1"/>
          </p:cNvPicPr>
          <p:nvPr/>
        </p:nvPicPr>
        <p:blipFill>
          <a:blip r:embed="rId3" cstate="print"/>
          <a:stretch>
            <a:fillRect/>
          </a:stretch>
        </p:blipFill>
        <p:spPr>
          <a:xfrm>
            <a:off x="10099268" y="78134"/>
            <a:ext cx="1017188" cy="1023315"/>
          </a:xfrm>
          <a:prstGeom prst="rect">
            <a:avLst/>
          </a:prstGeom>
        </p:spPr>
      </p:pic>
      <p:pic>
        <p:nvPicPr>
          <p:cNvPr id="6" name="Picture 5" descr="JustM_purple.jpg">
            <a:extLst>
              <a:ext uri="{FF2B5EF4-FFF2-40B4-BE49-F238E27FC236}">
                <a16:creationId xmlns:a16="http://schemas.microsoft.com/office/drawing/2014/main" id="{BFD803C9-26E2-3659-1208-FC05D88316FD}"/>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1340821" y="199813"/>
            <a:ext cx="672842" cy="801911"/>
          </a:xfrm>
          <a:prstGeom prst="rect">
            <a:avLst/>
          </a:prstGeom>
        </p:spPr>
      </p:pic>
      <p:sp>
        <p:nvSpPr>
          <p:cNvPr id="7" name="Rectangle 6">
            <a:extLst>
              <a:ext uri="{FF2B5EF4-FFF2-40B4-BE49-F238E27FC236}">
                <a16:creationId xmlns:a16="http://schemas.microsoft.com/office/drawing/2014/main" id="{D1E8583E-7B1C-A6C3-C164-0F52D6655613}"/>
              </a:ext>
            </a:extLst>
          </p:cNvPr>
          <p:cNvSpPr/>
          <p:nvPr/>
        </p:nvSpPr>
        <p:spPr>
          <a:xfrm>
            <a:off x="1" y="6390355"/>
            <a:ext cx="12192000" cy="467646"/>
          </a:xfrm>
          <a:prstGeom prst="rect">
            <a:avLst/>
          </a:prstGeom>
          <a:solidFill>
            <a:srgbClr val="4F418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a:extLst>
              <a:ext uri="{FF2B5EF4-FFF2-40B4-BE49-F238E27FC236}">
                <a16:creationId xmlns:a16="http://schemas.microsoft.com/office/drawing/2014/main" id="{BAFB1BC8-4A26-7DC5-8F5C-543031F9B02D}"/>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5695496" y="6498355"/>
            <a:ext cx="1374323" cy="246673"/>
          </a:xfrm>
          <a:prstGeom prst="rect">
            <a:avLst/>
          </a:prstGeom>
        </p:spPr>
      </p:pic>
      <p:pic>
        <p:nvPicPr>
          <p:cNvPr id="9" name="Picture 8">
            <a:extLst>
              <a:ext uri="{FF2B5EF4-FFF2-40B4-BE49-F238E27FC236}">
                <a16:creationId xmlns:a16="http://schemas.microsoft.com/office/drawing/2014/main" id="{F826D368-2355-9572-5DCB-21B55965D70C}"/>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7500522" y="6501998"/>
            <a:ext cx="1410540" cy="275839"/>
          </a:xfrm>
          <a:prstGeom prst="rect">
            <a:avLst/>
          </a:prstGeom>
        </p:spPr>
      </p:pic>
      <p:pic>
        <p:nvPicPr>
          <p:cNvPr id="15" name="Picture 14">
            <a:extLst>
              <a:ext uri="{FF2B5EF4-FFF2-40B4-BE49-F238E27FC236}">
                <a16:creationId xmlns:a16="http://schemas.microsoft.com/office/drawing/2014/main" id="{66844F24-300B-ED3D-7CD0-4CF01EFFD2EB}"/>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p:blipFill>
        <p:spPr>
          <a:xfrm>
            <a:off x="3316170" y="6393075"/>
            <a:ext cx="2073230" cy="467646"/>
          </a:xfrm>
          <a:prstGeom prst="rect">
            <a:avLst/>
          </a:prstGeom>
        </p:spPr>
      </p:pic>
      <p:pic>
        <p:nvPicPr>
          <p:cNvPr id="16" name="Image 15" descr="Une image contenant capture d’écran&#10;&#10;Description générée automatiquement">
            <a:extLst>
              <a:ext uri="{FF2B5EF4-FFF2-40B4-BE49-F238E27FC236}">
                <a16:creationId xmlns:a16="http://schemas.microsoft.com/office/drawing/2014/main" id="{37675FFB-41F1-813B-FDB5-5FA8F556091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383073" y="1436359"/>
            <a:ext cx="7630590" cy="2543530"/>
          </a:xfrm>
          <a:prstGeom prst="rect">
            <a:avLst/>
          </a:prstGeom>
        </p:spPr>
      </p:pic>
      <p:sp>
        <p:nvSpPr>
          <p:cNvPr id="19" name="Text Box 62">
            <a:extLst>
              <a:ext uri="{FF2B5EF4-FFF2-40B4-BE49-F238E27FC236}">
                <a16:creationId xmlns:a16="http://schemas.microsoft.com/office/drawing/2014/main" id="{F84E24D4-981C-923C-C663-48FC4B5F0C14}"/>
              </a:ext>
            </a:extLst>
          </p:cNvPr>
          <p:cNvSpPr txBox="1">
            <a:spLocks noChangeArrowheads="1"/>
          </p:cNvSpPr>
          <p:nvPr/>
        </p:nvSpPr>
        <p:spPr bwMode="auto">
          <a:xfrm>
            <a:off x="138604" y="-24459"/>
            <a:ext cx="9273251" cy="1200329"/>
          </a:xfrm>
          <a:prstGeom prst="rect">
            <a:avLst/>
          </a:prstGeom>
          <a:noFill/>
          <a:ln w="9525">
            <a:noFill/>
            <a:miter lim="800000"/>
            <a:headEnd/>
            <a:tailEnd/>
          </a:ln>
        </p:spPr>
        <p:txBody>
          <a:bodyPr wrap="square">
            <a:spAutoFit/>
          </a:bodyPr>
          <a:lstStyle/>
          <a:p>
            <a:r>
              <a:rPr lang="en-US" sz="2000" b="1" dirty="0"/>
              <a:t>Bismuth Breaks the Rules: Mysterious Magnetic Effect Stays Unchanged Across Extreme Temperatures</a:t>
            </a:r>
            <a:endParaRPr lang="en-US" sz="2000" dirty="0"/>
          </a:p>
          <a:p>
            <a:pPr>
              <a:spcBef>
                <a:spcPts val="0"/>
              </a:spcBef>
            </a:pPr>
            <a:r>
              <a:rPr lang="en-US" sz="1100" dirty="0">
                <a:hlinkClick r:id="rId9"/>
              </a:rPr>
              <a:t>Oulin Yu</a:t>
            </a:r>
            <a:r>
              <a:rPr lang="en-US" sz="1100" baseline="30000" dirty="0">
                <a:hlinkClick r:id="rId9"/>
              </a:rPr>
              <a:t>1</a:t>
            </a:r>
            <a:r>
              <a:rPr lang="en-US" sz="1100" dirty="0"/>
              <a:t>, F. Boivin</a:t>
            </a:r>
            <a:r>
              <a:rPr lang="en-US" sz="1100" baseline="30000" dirty="0"/>
              <a:t>1</a:t>
            </a:r>
            <a:r>
              <a:rPr lang="en-US" sz="1100" dirty="0"/>
              <a:t>, </a:t>
            </a:r>
            <a:r>
              <a:rPr lang="en-US" sz="1100" dirty="0">
                <a:hlinkClick r:id="rId10"/>
              </a:rPr>
              <a:t>A. Silberztein</a:t>
            </a:r>
            <a:r>
              <a:rPr lang="en-US" sz="1100" baseline="30000" dirty="0"/>
              <a:t>1</a:t>
            </a:r>
            <a:r>
              <a:rPr lang="en-US" sz="1100" dirty="0"/>
              <a:t>, and </a:t>
            </a:r>
            <a:r>
              <a:rPr lang="en-US" sz="1100" dirty="0">
                <a:hlinkClick r:id="rId11"/>
              </a:rPr>
              <a:t>G. Gervais</a:t>
            </a:r>
            <a:r>
              <a:rPr lang="en-US" sz="1100" baseline="30000" dirty="0"/>
              <a:t>1</a:t>
            </a:r>
            <a:r>
              <a:rPr lang="en-US" sz="1100" dirty="0"/>
              <a:t> </a:t>
            </a:r>
          </a:p>
          <a:p>
            <a:pPr marL="228600" marR="0" lvl="0" indent="-228600" algn="l" defTabSz="914400" rtl="0" eaLnBrk="1" fontAlgn="base" latinLnBrk="0" hangingPunct="1">
              <a:lnSpc>
                <a:spcPct val="100000"/>
              </a:lnSpc>
              <a:spcBef>
                <a:spcPts val="0"/>
              </a:spcBef>
              <a:spcAft>
                <a:spcPct val="0"/>
              </a:spcAft>
              <a:buClrTx/>
              <a:buSzTx/>
              <a:buFontTx/>
              <a:buAutoNum type="arabicPeriod"/>
              <a:tabLst/>
              <a:defRPr/>
            </a:pPr>
            <a:r>
              <a:rPr kumimoji="0" lang="en-US" sz="1050" b="1" i="0" u="none" strike="noStrike" kern="1200" cap="none" spc="0" normalizeH="0" baseline="0" noProof="0" dirty="0">
                <a:ln>
                  <a:noFill/>
                </a:ln>
                <a:solidFill>
                  <a:srgbClr val="0033CC"/>
                </a:solidFill>
                <a:effectLst/>
                <a:uLnTx/>
                <a:uFillTx/>
                <a:latin typeface="Arial" pitchFamily="34" charset="0"/>
                <a:ea typeface="+mn-ea"/>
                <a:cs typeface="Arial" pitchFamily="34" charset="0"/>
              </a:rPr>
              <a:t>Department of Physics, McGill University, Montréal, H3A 2T8, Canada</a:t>
            </a:r>
            <a:endParaRPr lang="en-US" sz="600" b="1" dirty="0">
              <a:solidFill>
                <a:srgbClr val="0033CC"/>
              </a:solidFill>
            </a:endParaRPr>
          </a:p>
          <a:p>
            <a:pPr>
              <a:spcBef>
                <a:spcPts val="0"/>
              </a:spcBef>
            </a:pPr>
            <a:r>
              <a:rPr lang="en-US" sz="1050" b="1" dirty="0"/>
              <a:t>Funding Grants:</a:t>
            </a:r>
            <a:r>
              <a:rPr lang="en-US" sz="1050" dirty="0"/>
              <a:t> NSERC (Canada), FRQNT (Québec), CXC (Montréal), K. M. </a:t>
            </a:r>
            <a:r>
              <a:rPr lang="en-US" sz="1050" dirty="0">
                <a:latin typeface="+mn-lt"/>
              </a:rPr>
              <a:t>Amm (NSF DMR-2128556</a:t>
            </a:r>
            <a:r>
              <a:rPr lang="en-US" sz="1050" dirty="0"/>
              <a:t>); </a:t>
            </a:r>
            <a:endParaRPr lang="en-US" sz="1050" b="1" dirty="0">
              <a:solidFill>
                <a:srgbClr val="FF0000"/>
              </a:solidFill>
            </a:endParaRPr>
          </a:p>
        </p:txBody>
      </p:sp>
      <p:sp>
        <p:nvSpPr>
          <p:cNvPr id="11" name="Text Box 28">
            <a:extLst>
              <a:ext uri="{FF2B5EF4-FFF2-40B4-BE49-F238E27FC236}">
                <a16:creationId xmlns:a16="http://schemas.microsoft.com/office/drawing/2014/main" id="{EBACDC4E-DBFA-E354-C5A4-F32866B27B84}"/>
              </a:ext>
            </a:extLst>
          </p:cNvPr>
          <p:cNvSpPr txBox="1">
            <a:spLocks noChangeArrowheads="1"/>
          </p:cNvSpPr>
          <p:nvPr/>
        </p:nvSpPr>
        <p:spPr bwMode="auto">
          <a:xfrm>
            <a:off x="29025" y="4938760"/>
            <a:ext cx="12038699" cy="954107"/>
          </a:xfrm>
          <a:prstGeom prst="rect">
            <a:avLst/>
          </a:prstGeom>
          <a:noFill/>
          <a:ln w="9525">
            <a:noFill/>
            <a:miter lim="800000"/>
            <a:headEnd/>
            <a:tailEnd/>
          </a:ln>
        </p:spPr>
        <p:txBody>
          <a:bodyPr wrap="square">
            <a:spAutoFit/>
          </a:bodyPr>
          <a:lstStyle/>
          <a:p>
            <a:pPr algn="just"/>
            <a:r>
              <a:rPr lang="en-US" sz="1200" dirty="0">
                <a:solidFill>
                  <a:srgbClr val="000000"/>
                </a:solidFill>
                <a:latin typeface="Arial" charset="0"/>
              </a:rPr>
              <a:t>        </a:t>
            </a:r>
            <a:endParaRPr lang="en-US" sz="800" dirty="0">
              <a:latin typeface="Arial" charset="0"/>
            </a:endParaRPr>
          </a:p>
          <a:p>
            <a:pPr algn="just"/>
            <a:r>
              <a:rPr lang="en-US" sz="1200" b="1" dirty="0">
                <a:solidFill>
                  <a:srgbClr val="000000"/>
                </a:solidFill>
              </a:rPr>
              <a:t>Why did this research need the MagLab?</a:t>
            </a:r>
            <a:r>
              <a:rPr lang="en-US" sz="1200" b="1" dirty="0">
                <a:latin typeface="Arial" charset="0"/>
              </a:rPr>
              <a:t> </a:t>
            </a:r>
          </a:p>
          <a:p>
            <a:pPr algn="just"/>
            <a:r>
              <a:rPr lang="en-US" sz="1200" dirty="0">
                <a:latin typeface="Arial" charset="0"/>
              </a:rPr>
              <a:t>This discovery was made on a resistive 31 Tesla magnet equipped with a variable temperature insert at the </a:t>
            </a:r>
            <a:r>
              <a:rPr lang="en-US" sz="1200" dirty="0" err="1">
                <a:latin typeface="Arial" charset="0"/>
              </a:rPr>
              <a:t>MagLab’s</a:t>
            </a:r>
            <a:r>
              <a:rPr lang="en-US" sz="1200" dirty="0">
                <a:latin typeface="Arial" charset="0"/>
              </a:rPr>
              <a:t> DC Field Facility. The specialized magnet system was of fundamental importance to the discovery of temperature independence since no magnet with this field and temperature range is available at </a:t>
            </a:r>
            <a:r>
              <a:rPr lang="en-US" sz="1200">
                <a:latin typeface="Arial" charset="0"/>
              </a:rPr>
              <a:t>the researchers’ home </a:t>
            </a:r>
            <a:r>
              <a:rPr lang="en-US" sz="1200" dirty="0">
                <a:latin typeface="Arial" charset="0"/>
              </a:rPr>
              <a:t>laboratory. </a:t>
            </a:r>
          </a:p>
          <a:p>
            <a:pPr algn="just"/>
            <a:endParaRPr lang="en-US" sz="800" dirty="0">
              <a:latin typeface="Arial" charset="0"/>
            </a:endParaRPr>
          </a:p>
        </p:txBody>
      </p:sp>
      <p:sp>
        <p:nvSpPr>
          <p:cNvPr id="12" name="ZoneTexte 11">
            <a:extLst>
              <a:ext uri="{FF2B5EF4-FFF2-40B4-BE49-F238E27FC236}">
                <a16:creationId xmlns:a16="http://schemas.microsoft.com/office/drawing/2014/main" id="{7669A1A1-E902-F09A-C7C0-69FB8BC29786}"/>
              </a:ext>
            </a:extLst>
          </p:cNvPr>
          <p:cNvSpPr txBox="1"/>
          <p:nvPr/>
        </p:nvSpPr>
        <p:spPr>
          <a:xfrm>
            <a:off x="4383073" y="4030471"/>
            <a:ext cx="7630590" cy="276999"/>
          </a:xfrm>
          <a:prstGeom prst="rect">
            <a:avLst/>
          </a:prstGeom>
          <a:noFill/>
        </p:spPr>
        <p:txBody>
          <a:bodyPr wrap="square" rtlCol="0">
            <a:spAutoFit/>
          </a:bodyPr>
          <a:lstStyle/>
          <a:p>
            <a:r>
              <a:rPr lang="en-US" sz="1200" b="1" noProof="0" dirty="0"/>
              <a:t>Fig. 1: (a) </a:t>
            </a:r>
            <a:r>
              <a:rPr lang="en-US" sz="1200" noProof="0" dirty="0"/>
              <a:t>Micro-trench exfoliation technique. </a:t>
            </a:r>
            <a:r>
              <a:rPr lang="en-US" sz="1200" b="1" dirty="0"/>
              <a:t>(b) </a:t>
            </a:r>
            <a:r>
              <a:rPr lang="en-US" sz="1200" noProof="0" dirty="0"/>
              <a:t> Hall response</a:t>
            </a:r>
            <a:r>
              <a:rPr lang="en-US" sz="1200" dirty="0"/>
              <a:t> and schematic of the bismuth device. </a:t>
            </a:r>
            <a:endParaRPr lang="en-US" sz="1200" b="1" noProof="0" dirty="0"/>
          </a:p>
        </p:txBody>
      </p:sp>
      <p:sp>
        <p:nvSpPr>
          <p:cNvPr id="5" name="Text Box 28">
            <a:extLst>
              <a:ext uri="{FF2B5EF4-FFF2-40B4-BE49-F238E27FC236}">
                <a16:creationId xmlns:a16="http://schemas.microsoft.com/office/drawing/2014/main" id="{7C81B3F9-16C5-1638-FA72-600415CFFBDD}"/>
              </a:ext>
            </a:extLst>
          </p:cNvPr>
          <p:cNvSpPr txBox="1">
            <a:spLocks noChangeArrowheads="1"/>
          </p:cNvSpPr>
          <p:nvPr/>
        </p:nvSpPr>
        <p:spPr bwMode="auto">
          <a:xfrm>
            <a:off x="1" y="5802087"/>
            <a:ext cx="12191998" cy="600164"/>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a:t>
            </a:r>
            <a:r>
              <a:rPr lang="en-US" sz="1100" dirty="0">
                <a:solidFill>
                  <a:srgbClr val="333399"/>
                </a:solidFill>
              </a:rPr>
              <a:t>  DC field, 31 Tesla, 50 mm bore resistive magnet, cell 9 </a:t>
            </a:r>
          </a:p>
          <a:p>
            <a:pPr>
              <a:tabLst>
                <a:tab pos="11999913" algn="l"/>
              </a:tabLst>
            </a:pPr>
            <a:r>
              <a:rPr lang="en-US" sz="1100" b="1" dirty="0">
                <a:solidFill>
                  <a:srgbClr val="333399"/>
                </a:solidFill>
              </a:rPr>
              <a:t>Citation: </a:t>
            </a:r>
            <a:r>
              <a:rPr lang="en-US" sz="1100" b="0" i="0" dirty="0">
                <a:solidFill>
                  <a:srgbClr val="333399"/>
                </a:solidFill>
                <a:effectLst/>
                <a:latin typeface="arial" panose="020B0604020202020204" pitchFamily="34" charset="0"/>
              </a:rPr>
              <a:t>Yu, O.; Boivin, F.; </a:t>
            </a:r>
            <a:r>
              <a:rPr lang="en-US" sz="1100" b="0" i="0" dirty="0" err="1">
                <a:solidFill>
                  <a:srgbClr val="333399"/>
                </a:solidFill>
                <a:effectLst/>
                <a:latin typeface="arial" panose="020B0604020202020204" pitchFamily="34" charset="0"/>
              </a:rPr>
              <a:t>Silberztein</a:t>
            </a:r>
            <a:r>
              <a:rPr lang="en-US" sz="1100" b="0" i="0" dirty="0">
                <a:solidFill>
                  <a:srgbClr val="333399"/>
                </a:solidFill>
                <a:effectLst/>
                <a:latin typeface="arial" panose="020B0604020202020204" pitchFamily="34" charset="0"/>
              </a:rPr>
              <a:t>, A.; Gervais, G., </a:t>
            </a:r>
            <a:r>
              <a:rPr lang="en-US" sz="1100" b="0" i="1" dirty="0">
                <a:solidFill>
                  <a:srgbClr val="333399"/>
                </a:solidFill>
                <a:effectLst/>
                <a:latin typeface="arial" panose="020B0604020202020204" pitchFamily="34" charset="0"/>
              </a:rPr>
              <a:t>Observation of Temperature-Independent Anomalous Hall Effect in Thin Bismuth from Near Absolute Zero to 300K Temperature,</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Physical Review Letters</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134</a:t>
            </a:r>
            <a:r>
              <a:rPr lang="en-US" sz="1100" b="0" i="0" dirty="0">
                <a:solidFill>
                  <a:srgbClr val="333399"/>
                </a:solidFill>
                <a:effectLst/>
                <a:latin typeface="arial" panose="020B0604020202020204" pitchFamily="34" charset="0"/>
              </a:rPr>
              <a:t>, 066603 (2025) </a:t>
            </a:r>
            <a:r>
              <a:rPr lang="en-US" sz="1100" b="1" i="0" dirty="0">
                <a:solidFill>
                  <a:srgbClr val="333399"/>
                </a:solidFill>
                <a:effectLst/>
                <a:latin typeface="arial" panose="020B0604020202020204" pitchFamily="34" charset="0"/>
                <a:hlinkClick r:id="rId12">
                  <a:extLst>
                    <a:ext uri="{A12FA001-AC4F-418D-AE19-62706E023703}">
                      <ahyp:hlinkClr xmlns:ahyp="http://schemas.microsoft.com/office/drawing/2018/hyperlinkcolor" val="tx"/>
                    </a:ext>
                  </a:extLst>
                </a:hlinkClick>
              </a:rPr>
              <a:t>doi.org/10.1103/PhysRevLett.134.066603</a:t>
            </a:r>
            <a:endParaRPr lang="en-US" sz="1200" dirty="0">
              <a:solidFill>
                <a:srgbClr val="333399"/>
              </a:solidFill>
            </a:endParaRPr>
          </a:p>
        </p:txBody>
      </p:sp>
    </p:spTree>
    <p:extLst>
      <p:ext uri="{BB962C8B-B14F-4D97-AF65-F5344CB8AC3E}">
        <p14:creationId xmlns:p14="http://schemas.microsoft.com/office/powerpoint/2010/main" val="141662902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BD7C9FF766FAE4A8FF2A00B6383AD9D" ma:contentTypeVersion="4" ma:contentTypeDescription="Create a new document." ma:contentTypeScope="" ma:versionID="3ac2ab9f0df48580bf5fc5420c9f8706">
  <xsd:schema xmlns:xsd="http://www.w3.org/2001/XMLSchema" xmlns:xs="http://www.w3.org/2001/XMLSchema" xmlns:p="http://schemas.microsoft.com/office/2006/metadata/properties" xmlns:ns2="dadad298-2df9-4984-95e3-f6f23ee06f9a" targetNamespace="http://schemas.microsoft.com/office/2006/metadata/properties" ma:root="true" ma:fieldsID="c6c05c0e06b6ca0cb0fb94bca83edf02" ns2:_="">
    <xsd:import namespace="dadad298-2df9-4984-95e3-f6f23ee06f9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dad298-2df9-4984-95e3-f6f23ee06f9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0970E66-06F7-4592-983E-68A1441A3784}">
  <ds:schemaRefs>
    <ds:schemaRef ds:uri="http://schemas.microsoft.com/sharepoint/v3/contenttype/forms"/>
  </ds:schemaRefs>
</ds:datastoreItem>
</file>

<file path=customXml/itemProps2.xml><?xml version="1.0" encoding="utf-8"?>
<ds:datastoreItem xmlns:ds="http://schemas.openxmlformats.org/officeDocument/2006/customXml" ds:itemID="{92B06607-F230-4BF8-96D2-9147FE891250}">
  <ds:schemaRefs>
    <ds:schemaRef ds:uri="http://schemas.microsoft.com/office/2006/metadata/properties"/>
    <ds:schemaRef ds:uri="http://schemas.microsoft.com/office/2006/documentManagement/types"/>
    <ds:schemaRef ds:uri="http://www.w3.org/XML/1998/namespace"/>
    <ds:schemaRef ds:uri="http://purl.org/dc/dcmitype/"/>
    <ds:schemaRef ds:uri="http://schemas.microsoft.com/office/infopath/2007/PartnerControls"/>
    <ds:schemaRef ds:uri="http://purl.org/dc/terms/"/>
    <ds:schemaRef ds:uri="http://schemas.openxmlformats.org/package/2006/metadata/core-properties"/>
    <ds:schemaRef ds:uri="dadad298-2df9-4984-95e3-f6f23ee06f9a"/>
    <ds:schemaRef ds:uri="http://purl.org/dc/elements/1.1/"/>
  </ds:schemaRefs>
</ds:datastoreItem>
</file>

<file path=customXml/itemProps3.xml><?xml version="1.0" encoding="utf-8"?>
<ds:datastoreItem xmlns:ds="http://schemas.openxmlformats.org/officeDocument/2006/customXml" ds:itemID="{F101450D-0561-467C-8576-6633358885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adad298-2df9-4984-95e3-f6f23ee06f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11353</TotalTime>
  <Words>1074</Words>
  <Application>Microsoft Office PowerPoint</Application>
  <PresentationFormat>Widescreen</PresentationFormat>
  <Paragraphs>35</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arial</vt:lpstr>
      <vt:lpstr>Calibri</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Kathleen Amm</cp:lastModifiedBy>
  <cp:revision>151</cp:revision>
  <cp:lastPrinted>2025-02-06T17:05:07Z</cp:lastPrinted>
  <dcterms:created xsi:type="dcterms:W3CDTF">2004-08-07T03:10:56Z</dcterms:created>
  <dcterms:modified xsi:type="dcterms:W3CDTF">2025-03-07T19:07:55Z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0x010100ABD7C9FF766FAE4A8FF2A00B6383AD9D</vt:lpwstr>
  </property>
</Properties>
</file>