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handoutMasterIdLst>
    <p:handoutMasterId r:id="rId8"/>
  </p:handoutMasterIdLst>
  <p:sldIdLst>
    <p:sldId id="261" r:id="rId5"/>
    <p:sldId id="263" r:id="rId6"/>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4184"/>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26" autoAdjust="0"/>
    <p:restoredTop sz="98078" autoAdjust="0"/>
  </p:normalViewPr>
  <p:slideViewPr>
    <p:cSldViewPr snapToGrid="0">
      <p:cViewPr varScale="1">
        <p:scale>
          <a:sx n="161" d="100"/>
          <a:sy n="161" d="100"/>
        </p:scale>
        <p:origin x="172" y="10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Amm" userId="32e549b4-9ea3-449d-94f1-00500203979e" providerId="ADAL" clId="{9385DA2A-3037-494F-9736-5BAEB928C035}"/>
    <pc:docChg chg="delSld">
      <pc:chgData name="Kathleen Amm" userId="32e549b4-9ea3-449d-94f1-00500203979e" providerId="ADAL" clId="{9385DA2A-3037-494F-9736-5BAEB928C035}" dt="2025-03-07T19:08:15.664" v="0" actId="47"/>
      <pc:docMkLst>
        <pc:docMk/>
      </pc:docMkLst>
      <pc:sldChg chg="del">
        <pc:chgData name="Kathleen Amm" userId="32e549b4-9ea3-449d-94f1-00500203979e" providerId="ADAL" clId="{9385DA2A-3037-494F-9736-5BAEB928C035}" dt="2025-03-07T19:08:15.664" v="0" actId="47"/>
        <pc:sldMkLst>
          <pc:docMk/>
          <pc:sldMk cId="1563768588" sldId="2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r>
              <a:rPr lang="en-US" sz="1200" kern="1200" dirty="0">
                <a:solidFill>
                  <a:schemeClr val="tx1"/>
                </a:solidFill>
                <a:effectLst/>
                <a:latin typeface="Arial" charset="0"/>
                <a:ea typeface="+mn-ea"/>
                <a:cs typeface="+mn-cs"/>
              </a:rPr>
              <a:t>How to compress files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 PowerPoint, you can save the attached image (Right click on an image -&gt; Select “Save as picture” -&gt; Then you save the image as PNG). PNG is the image compression without losing the image quality. You replace the original image with the PNG one on PowerPoint. This should reduce the PowerPoint file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One thing to be careful about is that you should enlarge your image a bit on PowerPoint before saving so is to avoid losing much resolution.</a:t>
            </a:r>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7189A-EB70-1BED-F430-70CCC6A53B29}"/>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45028047-D162-B49B-0D7B-E6AD880F3D06}"/>
              </a:ext>
            </a:extLst>
          </p:cNvPr>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a:extLst>
              <a:ext uri="{FF2B5EF4-FFF2-40B4-BE49-F238E27FC236}">
                <a16:creationId xmlns:a16="http://schemas.microsoft.com/office/drawing/2014/main" id="{F92F4713-FE37-269B-D616-8B956A598589}"/>
              </a:ext>
            </a:extLst>
          </p:cNvPr>
          <p:cNvSpPr>
            <a:spLocks noGrp="1" noRot="1" noChangeAspect="1" noChangeArrowheads="1" noTextEdit="1"/>
          </p:cNvSpPr>
          <p:nvPr>
            <p:ph type="sldImg"/>
          </p:nvPr>
        </p:nvSpPr>
        <p:spPr>
          <a:xfrm>
            <a:off x="406400" y="696913"/>
            <a:ext cx="6197600" cy="3486150"/>
          </a:xfrm>
          <a:ln/>
        </p:spPr>
      </p:sp>
      <p:sp>
        <p:nvSpPr>
          <p:cNvPr id="4100" name="Rectangle 3">
            <a:extLst>
              <a:ext uri="{FF2B5EF4-FFF2-40B4-BE49-F238E27FC236}">
                <a16:creationId xmlns:a16="http://schemas.microsoft.com/office/drawing/2014/main" id="{78567022-6FC2-22B1-8801-A706577AF0DD}"/>
              </a:ext>
            </a:extLst>
          </p:cNvPr>
          <p:cNvSpPr>
            <a:spLocks noGrp="1" noChangeArrowheads="1"/>
          </p:cNvSpPr>
          <p:nvPr>
            <p:ph type="body" idx="1"/>
          </p:nvPr>
        </p:nvSpPr>
        <p:spPr>
          <a:noFill/>
          <a:ln/>
        </p:spPr>
        <p:txBody>
          <a:bodyPr/>
          <a:lstStyle/>
          <a:p>
            <a:r>
              <a:rPr lang="en-US" sz="1200" kern="1200" dirty="0">
                <a:solidFill>
                  <a:schemeClr val="tx1"/>
                </a:solidFill>
                <a:effectLst/>
                <a:latin typeface="Arial" charset="0"/>
                <a:ea typeface="+mn-ea"/>
                <a:cs typeface="+mn-cs"/>
              </a:rPr>
              <a:t>How to compress files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 PowerPoint, you can save the attached image (Right click on an image -&gt; Select “Save as picture” -&gt; Then you save the image as PNG). PNG is the image compression without losing the image quality. You replace the original image with the PNG one on PowerPoint. This should reduce the PowerPoint file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One thing to be careful about is that you should enlarge your image a bit on PowerPoint before saving </a:t>
            </a:r>
            <a:r>
              <a:rPr lang="en-US" sz="1800">
                <a:effectLst/>
                <a:latin typeface="Calibri" panose="020F0502020204030204" pitchFamily="34" charset="0"/>
                <a:ea typeface="Calibri" panose="020F0502020204030204" pitchFamily="34" charset="0"/>
              </a:rPr>
              <a:t>so is to </a:t>
            </a:r>
            <a:r>
              <a:rPr lang="en-US" sz="1800" dirty="0">
                <a:effectLst/>
                <a:latin typeface="Calibri" panose="020F0502020204030204" pitchFamily="34" charset="0"/>
                <a:ea typeface="Calibri" panose="020F0502020204030204" pitchFamily="34" charset="0"/>
              </a:rPr>
              <a:t>avoid losing much </a:t>
            </a:r>
            <a:r>
              <a:rPr lang="en-US" sz="1800">
                <a:effectLst/>
                <a:latin typeface="Calibri" panose="020F0502020204030204" pitchFamily="34" charset="0"/>
                <a:ea typeface="Calibri" panose="020F0502020204030204" pitchFamily="34" charset="0"/>
              </a:rPr>
              <a:t>resolution.</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628290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https://doi.org/10.1021/jacs.4c05539" TargetMode="External"/><Relationship Id="rId4" Type="http://schemas.openxmlformats.org/officeDocument/2006/relationships/image" Target="../media/image2.jpeg"/><Relationship Id="rId9" Type="http://schemas.openxmlformats.org/officeDocument/2006/relationships/image" Target="../media/image7.tif"/></Relationships>
</file>

<file path=ppt/slides/_rels/slide2.xml.rels><?xml version="1.0" encoding="UTF-8" standalone="yes"?>
<Relationships xmlns="http://schemas.openxmlformats.org/package/2006/relationships"><Relationship Id="rId8" Type="http://schemas.openxmlformats.org/officeDocument/2006/relationships/image" Target="../media/image8.ti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https://doi.org/10.1021/jacs.4c05539" TargetMode="External"/><Relationship Id="rId4" Type="http://schemas.openxmlformats.org/officeDocument/2006/relationships/image" Target="../media/image2.jpeg"/><Relationship Id="rId9" Type="http://schemas.openxmlformats.org/officeDocument/2006/relationships/image" Target="../media/image9.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9" name="Line 42"/>
          <p:cNvSpPr>
            <a:spLocks noChangeShapeType="1"/>
          </p:cNvSpPr>
          <p:nvPr/>
        </p:nvSpPr>
        <p:spPr bwMode="auto">
          <a:xfrm>
            <a:off x="0" y="1163437"/>
            <a:ext cx="12192000" cy="28082"/>
          </a:xfrm>
          <a:prstGeom prst="line">
            <a:avLst/>
          </a:prstGeom>
          <a:noFill/>
          <a:ln w="44450" cmpd="sng">
            <a:solidFill>
              <a:srgbClr val="4F4184"/>
            </a:solidFill>
            <a:round/>
            <a:headEnd/>
            <a:tailEnd/>
          </a:ln>
        </p:spPr>
        <p:txBody>
          <a:bodyPr/>
          <a:lstStyle/>
          <a:p>
            <a:endParaRPr lang="en-US" dirty="0"/>
          </a:p>
        </p:txBody>
      </p:sp>
      <p:pic>
        <p:nvPicPr>
          <p:cNvPr id="12" name="Picture 11" descr="NSF logo.jpg"/>
          <p:cNvPicPr>
            <a:picLocks noChangeAspect="1"/>
          </p:cNvPicPr>
          <p:nvPr/>
        </p:nvPicPr>
        <p:blipFill>
          <a:blip r:embed="rId3" cstate="print"/>
          <a:stretch>
            <a:fillRect/>
          </a:stretch>
        </p:blipFill>
        <p:spPr>
          <a:xfrm>
            <a:off x="10099268" y="78134"/>
            <a:ext cx="1017188" cy="1023315"/>
          </a:xfrm>
          <a:prstGeom prst="rect">
            <a:avLst/>
          </a:prstGeom>
        </p:spPr>
      </p:pic>
      <p:sp>
        <p:nvSpPr>
          <p:cNvPr id="13" name="Text Box 62"/>
          <p:cNvSpPr txBox="1">
            <a:spLocks noChangeArrowheads="1"/>
          </p:cNvSpPr>
          <p:nvPr/>
        </p:nvSpPr>
        <p:spPr bwMode="auto">
          <a:xfrm>
            <a:off x="138603" y="70962"/>
            <a:ext cx="10027675" cy="1069524"/>
          </a:xfrm>
          <a:prstGeom prst="rect">
            <a:avLst/>
          </a:prstGeom>
          <a:noFill/>
          <a:ln w="9525">
            <a:noFill/>
            <a:miter lim="800000"/>
            <a:headEnd/>
            <a:tailEnd/>
          </a:ln>
        </p:spPr>
        <p:txBody>
          <a:bodyPr wrap="square">
            <a:spAutoFit/>
          </a:bodyPr>
          <a:lstStyle/>
          <a:p>
            <a:pPr>
              <a:spcBef>
                <a:spcPts val="0"/>
              </a:spcBef>
            </a:pPr>
            <a:r>
              <a:rPr lang="en-US" sz="1300" b="1" dirty="0"/>
              <a:t>Unveiling Salt-Bridge Interactions Between GAGs and Collagen Protein in Cartilage by DNP-Enhanced </a:t>
            </a:r>
            <a:r>
              <a:rPr lang="en-US" sz="1300" b="1" dirty="0" err="1"/>
              <a:t>ssNMR</a:t>
            </a:r>
            <a:r>
              <a:rPr lang="en-US" sz="1300" b="1" dirty="0"/>
              <a:t> Spectroscopy</a:t>
            </a:r>
            <a:endParaRPr lang="en-US" sz="1300" dirty="0"/>
          </a:p>
          <a:p>
            <a:pPr>
              <a:spcBef>
                <a:spcPts val="0"/>
              </a:spcBef>
            </a:pPr>
            <a:r>
              <a:rPr lang="en-US" sz="1000" dirty="0"/>
              <a:t>Navneet Dwivedi</a:t>
            </a:r>
            <a:r>
              <a:rPr lang="en-US" sz="1000" baseline="30000" dirty="0"/>
              <a:t>1</a:t>
            </a:r>
            <a:r>
              <a:rPr lang="en-US" sz="1000" dirty="0"/>
              <a:t>, </a:t>
            </a:r>
            <a:r>
              <a:rPr lang="en-US" sz="1000" dirty="0" err="1"/>
              <a:t>Bijaylaxmi</a:t>
            </a:r>
            <a:r>
              <a:rPr lang="en-US" sz="1000" dirty="0"/>
              <a:t> Patra</a:t>
            </a:r>
            <a:r>
              <a:rPr lang="en-US" sz="1000" baseline="30000" dirty="0"/>
              <a:t>1,2</a:t>
            </a:r>
            <a:r>
              <a:rPr lang="en-US" sz="1000" dirty="0"/>
              <a:t>, Frederic Mentink-Vigier</a:t>
            </a:r>
            <a:r>
              <a:rPr lang="en-US" sz="1000" baseline="30000" dirty="0"/>
              <a:t>3,4</a:t>
            </a:r>
            <a:r>
              <a:rPr lang="en-US" sz="1000" dirty="0"/>
              <a:t>, </a:t>
            </a:r>
            <a:r>
              <a:rPr lang="en-US" sz="1000" dirty="0" err="1"/>
              <a:t>Sungsool</a:t>
            </a:r>
            <a:r>
              <a:rPr lang="en-US" sz="1000" dirty="0"/>
              <a:t> Wi</a:t>
            </a:r>
            <a:r>
              <a:rPr lang="en-US" sz="1000" baseline="30000" dirty="0"/>
              <a:t>3,4* </a:t>
            </a:r>
            <a:r>
              <a:rPr lang="en-US" sz="1000" dirty="0"/>
              <a:t>and Neeraj Sinha</a:t>
            </a:r>
            <a:r>
              <a:rPr lang="en-US" sz="1000" baseline="30000" dirty="0"/>
              <a:t>1,2,*</a:t>
            </a:r>
            <a:endParaRPr lang="en-US" sz="1000" dirty="0"/>
          </a:p>
          <a:p>
            <a:pPr>
              <a:spcBef>
                <a:spcPts val="0"/>
              </a:spcBef>
            </a:pPr>
            <a:r>
              <a:rPr lang="en-GB" sz="1000" b="1" dirty="0">
                <a:solidFill>
                  <a:srgbClr val="0033CC"/>
                </a:solidFill>
              </a:rPr>
              <a:t>1. Centre of Biomedical Research, Lucknow INDIA</a:t>
            </a:r>
            <a:r>
              <a:rPr lang="en-US" sz="1000" b="1" dirty="0">
                <a:solidFill>
                  <a:srgbClr val="0033CC"/>
                </a:solidFill>
              </a:rPr>
              <a:t>; 2. </a:t>
            </a:r>
            <a:r>
              <a:rPr lang="en-GB" sz="1000" b="1" dirty="0">
                <a:solidFill>
                  <a:srgbClr val="0033CC"/>
                </a:solidFill>
              </a:rPr>
              <a:t>Academy of Scientific and Innovative Research, INDIA; 3. </a:t>
            </a:r>
            <a:r>
              <a:rPr lang="en-US" sz="1000" b="1" dirty="0">
                <a:solidFill>
                  <a:srgbClr val="0033CC"/>
                </a:solidFill>
              </a:rPr>
              <a:t>Florida State University, USA; 4. </a:t>
            </a:r>
            <a:r>
              <a:rPr lang="en-GB" sz="1000" b="1" dirty="0">
                <a:solidFill>
                  <a:srgbClr val="0033CC"/>
                </a:solidFill>
              </a:rPr>
              <a:t>National High Magnetic Field Laboratory, USA</a:t>
            </a:r>
            <a:endParaRPr lang="en-US" sz="1000" b="1" dirty="0">
              <a:solidFill>
                <a:srgbClr val="0033CC"/>
              </a:solidFill>
            </a:endParaRPr>
          </a:p>
          <a:p>
            <a:pPr>
              <a:spcBef>
                <a:spcPts val="0"/>
              </a:spcBef>
            </a:pPr>
            <a:r>
              <a:rPr lang="en-US" sz="1000" b="1" dirty="0"/>
              <a:t>Funding Grants:</a:t>
            </a:r>
            <a:r>
              <a:rPr lang="en-US" sz="1000" dirty="0"/>
              <a:t> K.M. Amm</a:t>
            </a:r>
            <a:r>
              <a:rPr lang="en-US" sz="1000" dirty="0">
                <a:latin typeface="+mn-lt"/>
              </a:rPr>
              <a:t> (NHMFL, NSF/DMR-2128556 and DMR-1644779), R.W. </a:t>
            </a:r>
            <a:r>
              <a:rPr lang="en-US" sz="1000" dirty="0" err="1">
                <a:latin typeface="+mn-lt"/>
              </a:rPr>
              <a:t>Schurko</a:t>
            </a:r>
            <a:r>
              <a:rPr lang="en-US" sz="1000" dirty="0">
                <a:latin typeface="+mn-lt"/>
              </a:rPr>
              <a:t> (</a:t>
            </a:r>
            <a:r>
              <a:rPr lang="en-GB" sz="1000" dirty="0">
                <a:latin typeface="+mn-lt"/>
              </a:rPr>
              <a:t>NIH P41 GM122698 and NIH RM1-GM148766)</a:t>
            </a:r>
          </a:p>
          <a:p>
            <a:pPr>
              <a:spcBef>
                <a:spcPts val="0"/>
              </a:spcBef>
            </a:pPr>
            <a:endParaRPr lang="en-US" sz="1050" b="1" dirty="0">
              <a:solidFill>
                <a:srgbClr val="0033CC"/>
              </a:solidFill>
            </a:endParaRPr>
          </a:p>
        </p:txBody>
      </p:sp>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340821" y="199813"/>
            <a:ext cx="672842" cy="801911"/>
          </a:xfrm>
          <a:prstGeom prst="rect">
            <a:avLst/>
          </a:prstGeom>
        </p:spPr>
      </p:pic>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26525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BF2C8B72-8144-FA46-C0E5-687D2397FF7F}"/>
              </a:ext>
            </a:extLst>
          </p:cNvPr>
          <p:cNvSpPr/>
          <p:nvPr/>
        </p:nvSpPr>
        <p:spPr>
          <a:xfrm>
            <a:off x="1" y="6390355"/>
            <a:ext cx="12192000" cy="467646"/>
          </a:xfrm>
          <a:prstGeom prst="rect">
            <a:avLst/>
          </a:prstGeom>
          <a:solidFill>
            <a:srgbClr val="4F41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6A88BDDE-A2E8-0BC7-D1F0-19B0C1F78C0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695496" y="6498355"/>
            <a:ext cx="1374323" cy="246673"/>
          </a:xfrm>
          <a:prstGeom prst="rect">
            <a:avLst/>
          </a:prstGeom>
        </p:spPr>
      </p:pic>
      <p:pic>
        <p:nvPicPr>
          <p:cNvPr id="4" name="Picture 3">
            <a:extLst>
              <a:ext uri="{FF2B5EF4-FFF2-40B4-BE49-F238E27FC236}">
                <a16:creationId xmlns:a16="http://schemas.microsoft.com/office/drawing/2014/main" id="{0452B22E-6CD8-5864-C868-7CADE22E1AF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500522" y="6501998"/>
            <a:ext cx="1410540" cy="275839"/>
          </a:xfrm>
          <a:prstGeom prst="rect">
            <a:avLst/>
          </a:prstGeom>
        </p:spPr>
      </p:pic>
      <p:pic>
        <p:nvPicPr>
          <p:cNvPr id="6" name="Picture 5">
            <a:extLst>
              <a:ext uri="{FF2B5EF4-FFF2-40B4-BE49-F238E27FC236}">
                <a16:creationId xmlns:a16="http://schemas.microsoft.com/office/drawing/2014/main" id="{68C13120-7F50-DE28-2EF5-35AA50FA99B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316170" y="6393075"/>
            <a:ext cx="2073230" cy="467646"/>
          </a:xfrm>
          <a:prstGeom prst="rect">
            <a:avLst/>
          </a:prstGeom>
        </p:spPr>
      </p:pic>
      <p:sp>
        <p:nvSpPr>
          <p:cNvPr id="5" name="Rectangle 4">
            <a:extLst>
              <a:ext uri="{FF2B5EF4-FFF2-40B4-BE49-F238E27FC236}">
                <a16:creationId xmlns:a16="http://schemas.microsoft.com/office/drawing/2014/main" id="{467C2902-3759-42C7-C330-1508D75E6227}"/>
              </a:ext>
            </a:extLst>
          </p:cNvPr>
          <p:cNvSpPr/>
          <p:nvPr/>
        </p:nvSpPr>
        <p:spPr>
          <a:xfrm>
            <a:off x="35231" y="1326616"/>
            <a:ext cx="5177226" cy="4278094"/>
          </a:xfrm>
          <a:prstGeom prst="rect">
            <a:avLst/>
          </a:prstGeom>
        </p:spPr>
        <p:txBody>
          <a:bodyPr wrap="square">
            <a:spAutoFit/>
          </a:bodyPr>
          <a:lstStyle/>
          <a:p>
            <a:pPr algn="just">
              <a:spcAft>
                <a:spcPts val="800"/>
              </a:spcAft>
            </a:pPr>
            <a:r>
              <a:rPr lang="en-US" sz="1200" dirty="0"/>
              <a:t>The extracellular cartilage matrix (ECM) is a complex biological structure, consisting of highly mobile glycosaminoglycans (GAGs) alongside rigid collagen proteins. The interaction between GAGs and collagen is crucial for cartilage stability, yet direct evidence of these interactions in their native state has not been observed.</a:t>
            </a:r>
          </a:p>
          <a:p>
            <a:pPr algn="just">
              <a:spcAft>
                <a:spcPts val="800"/>
              </a:spcAft>
            </a:pPr>
            <a:r>
              <a:rPr lang="en-US" sz="1200" dirty="0"/>
              <a:t>To address this, we applied novel magic-angle spinning/dynamic nuclear polarization (MAS-DNP) solid-state NMR (</a:t>
            </a:r>
            <a:r>
              <a:rPr lang="en-US" sz="1200" dirty="0" err="1"/>
              <a:t>ssNMR</a:t>
            </a:r>
            <a:r>
              <a:rPr lang="en-US" sz="1200" dirty="0"/>
              <a:t>) methodologies to study the ECM in its natural ¹³C-abundance state. For the first time, these approaches enabled the direct observation of dipolar-coupled </a:t>
            </a:r>
            <a:r>
              <a:rPr lang="en-US" sz="1200" baseline="30000" dirty="0"/>
              <a:t>15</a:t>
            </a:r>
            <a:r>
              <a:rPr lang="en-US" sz="1200" dirty="0"/>
              <a:t>N-</a:t>
            </a:r>
            <a:r>
              <a:rPr lang="en-US" sz="1200" baseline="30000" dirty="0"/>
              <a:t>13</a:t>
            </a:r>
            <a:r>
              <a:rPr lang="en-US" sz="1200" dirty="0"/>
              <a:t>C and SQ-SQ ¹³C-¹³C interactions in 2D correlation spectra—previously unattainable in natural-abundance ¹³C/</a:t>
            </a:r>
            <a:r>
              <a:rPr lang="en-US" sz="1200" baseline="30000" dirty="0"/>
              <a:t>15</a:t>
            </a:r>
            <a:r>
              <a:rPr lang="en-US" sz="1200" dirty="0"/>
              <a:t>N samples. </a:t>
            </a:r>
          </a:p>
          <a:p>
            <a:pPr algn="just">
              <a:spcAft>
                <a:spcPts val="800"/>
              </a:spcAft>
            </a:pPr>
            <a:r>
              <a:rPr lang="en-US" sz="1200" baseline="30000" dirty="0"/>
              <a:t>15</a:t>
            </a:r>
            <a:r>
              <a:rPr lang="en-US" sz="1200" dirty="0"/>
              <a:t>N-</a:t>
            </a:r>
            <a:r>
              <a:rPr lang="en-US" sz="1200" baseline="30000" dirty="0"/>
              <a:t>13</a:t>
            </a:r>
            <a:r>
              <a:rPr lang="en-US" sz="1200" dirty="0"/>
              <a:t>C 2D </a:t>
            </a:r>
            <a:r>
              <a:rPr lang="en-US" sz="1200" dirty="0" err="1"/>
              <a:t>ssNMR</a:t>
            </a:r>
            <a:r>
              <a:rPr lang="en-US" sz="1200" dirty="0"/>
              <a:t> experiments (</a:t>
            </a:r>
            <a:r>
              <a:rPr lang="en-US" sz="1200" b="1" dirty="0"/>
              <a:t>Fig. 1</a:t>
            </a:r>
            <a:r>
              <a:rPr lang="en-US" sz="1200" dirty="0"/>
              <a:t>, </a:t>
            </a:r>
            <a:r>
              <a:rPr lang="en-US" sz="1200" b="1" dirty="0"/>
              <a:t>left</a:t>
            </a:r>
            <a:r>
              <a:rPr lang="en-US" sz="1200" dirty="0"/>
              <a:t>) provide the first atomic-level confirmation of direct bonding interactions between hydroxyproline (</a:t>
            </a:r>
            <a:r>
              <a:rPr lang="en-US" sz="1200" dirty="0" err="1"/>
              <a:t>Hyp</a:t>
            </a:r>
            <a:r>
              <a:rPr lang="en-US" sz="1200" dirty="0"/>
              <a:t>) in collagen and GAGs, which contributes to the structural stability of the cartilage extracellular matrix. ¹³C-¹³C 2D correlation experiments (</a:t>
            </a:r>
            <a:r>
              <a:rPr lang="en-US" sz="1200" b="1" dirty="0"/>
              <a:t>Fig. 1</a:t>
            </a:r>
            <a:r>
              <a:rPr lang="en-US" sz="1200" dirty="0"/>
              <a:t>, </a:t>
            </a:r>
            <a:r>
              <a:rPr lang="en-US" sz="1200" b="1" dirty="0"/>
              <a:t>right</a:t>
            </a:r>
            <a:r>
              <a:rPr lang="en-US" sz="1200" dirty="0"/>
              <a:t>) identified ¹³C-¹³C correlations between GAGs and collagen at distances of up to 4–5 </a:t>
            </a:r>
            <a:r>
              <a:rPr lang="en-US" sz="1200" dirty="0" err="1"/>
              <a:t>Å</a:t>
            </a:r>
            <a:r>
              <a:rPr lang="en-US" sz="1200" dirty="0"/>
              <a:t>, revealing direct molecular interactions, including charge-pair salt-bridge interactions between the sulfate groups of GAGs and the guanidinium groups of arginine in collagen. </a:t>
            </a:r>
          </a:p>
          <a:p>
            <a:pPr algn="just">
              <a:spcAft>
                <a:spcPts val="800"/>
              </a:spcAft>
            </a:pPr>
            <a:r>
              <a:rPr lang="en-US" sz="1200" dirty="0"/>
              <a:t>This approach has the provides a powerful new method for characterization of biological systems without isotopic enrichment.</a:t>
            </a:r>
          </a:p>
        </p:txBody>
      </p:sp>
      <p:pic>
        <p:nvPicPr>
          <p:cNvPr id="9" name="Picture 8">
            <a:extLst>
              <a:ext uri="{FF2B5EF4-FFF2-40B4-BE49-F238E27FC236}">
                <a16:creationId xmlns:a16="http://schemas.microsoft.com/office/drawing/2014/main" id="{3339C0D4-0BBE-5F36-011F-9EF71CEA70BB}"/>
              </a:ext>
            </a:extLst>
          </p:cNvPr>
          <p:cNvPicPr>
            <a:picLocks noChangeAspect="1"/>
          </p:cNvPicPr>
          <p:nvPr/>
        </p:nvPicPr>
        <p:blipFill>
          <a:blip r:embed="rId8"/>
          <a:stretch>
            <a:fillRect/>
          </a:stretch>
        </p:blipFill>
        <p:spPr>
          <a:xfrm>
            <a:off x="7936790" y="1455479"/>
            <a:ext cx="4076873" cy="3095022"/>
          </a:xfrm>
          <a:prstGeom prst="rect">
            <a:avLst/>
          </a:prstGeom>
        </p:spPr>
      </p:pic>
      <p:sp>
        <p:nvSpPr>
          <p:cNvPr id="15" name="Rectangle 49">
            <a:extLst>
              <a:ext uri="{FF2B5EF4-FFF2-40B4-BE49-F238E27FC236}">
                <a16:creationId xmlns:a16="http://schemas.microsoft.com/office/drawing/2014/main" id="{D60056A9-DCDB-478F-5296-D183360E69D4}"/>
              </a:ext>
            </a:extLst>
          </p:cNvPr>
          <p:cNvSpPr>
            <a:spLocks noChangeArrowheads="1"/>
          </p:cNvSpPr>
          <p:nvPr/>
        </p:nvSpPr>
        <p:spPr bwMode="auto">
          <a:xfrm>
            <a:off x="5262728" y="1299519"/>
            <a:ext cx="6801204" cy="4226352"/>
          </a:xfrm>
          <a:prstGeom prst="rect">
            <a:avLst/>
          </a:prstGeom>
          <a:noFill/>
          <a:ln w="19050">
            <a:solidFill>
              <a:srgbClr val="0033CC"/>
            </a:solidFill>
            <a:miter lim="800000"/>
            <a:headEnd/>
            <a:tailEnd/>
          </a:ln>
        </p:spPr>
        <p:txBody>
          <a:bodyPr wrap="none" anchor="ctr"/>
          <a:lstStyle/>
          <a:p>
            <a:endParaRPr lang="en-US"/>
          </a:p>
        </p:txBody>
      </p:sp>
      <p:sp>
        <p:nvSpPr>
          <p:cNvPr id="17" name="TextBox 16">
            <a:extLst>
              <a:ext uri="{FF2B5EF4-FFF2-40B4-BE49-F238E27FC236}">
                <a16:creationId xmlns:a16="http://schemas.microsoft.com/office/drawing/2014/main" id="{3602CFB1-A17E-6CFF-3964-71F3011C7333}"/>
              </a:ext>
            </a:extLst>
          </p:cNvPr>
          <p:cNvSpPr txBox="1"/>
          <p:nvPr/>
        </p:nvSpPr>
        <p:spPr>
          <a:xfrm>
            <a:off x="5435071" y="4665641"/>
            <a:ext cx="6578591" cy="1015663"/>
          </a:xfrm>
          <a:prstGeom prst="rect">
            <a:avLst/>
          </a:prstGeom>
          <a:noFill/>
        </p:spPr>
        <p:txBody>
          <a:bodyPr wrap="square" rtlCol="0">
            <a:spAutoFit/>
          </a:bodyPr>
          <a:lstStyle/>
          <a:p>
            <a:pPr algn="just"/>
            <a:r>
              <a:rPr lang="en-GB" sz="1200" b="1" dirty="0"/>
              <a:t>Figure 1. Left</a:t>
            </a:r>
            <a:r>
              <a:rPr lang="en-GB" sz="1200" dirty="0"/>
              <a:t>. DNP-enhanced 2D </a:t>
            </a:r>
            <a:r>
              <a:rPr lang="en-GB" sz="1200" baseline="30000" dirty="0"/>
              <a:t>15</a:t>
            </a:r>
            <a:r>
              <a:rPr lang="en-GB" sz="1200" dirty="0"/>
              <a:t>N−</a:t>
            </a:r>
            <a:r>
              <a:rPr lang="en-GB" sz="1200" baseline="30000" dirty="0"/>
              <a:t>13</a:t>
            </a:r>
            <a:r>
              <a:rPr lang="en-GB" sz="1200" dirty="0"/>
              <a:t>C dipolar correlation NMR spectra of natural </a:t>
            </a:r>
            <a:r>
              <a:rPr lang="en-GB" sz="1200" baseline="30000" dirty="0"/>
              <a:t>15</a:t>
            </a:r>
            <a:r>
              <a:rPr lang="en-GB" sz="1200" dirty="0"/>
              <a:t>N and </a:t>
            </a:r>
            <a:r>
              <a:rPr lang="en-GB" sz="1200" baseline="30000" dirty="0"/>
              <a:t>13</a:t>
            </a:r>
            <a:r>
              <a:rPr lang="en-GB" sz="1200" dirty="0"/>
              <a:t>C abundance in cartilage (A) and bone (B). </a:t>
            </a:r>
            <a:r>
              <a:rPr lang="en-GB" sz="1200" b="1" dirty="0"/>
              <a:t>Right</a:t>
            </a:r>
            <a:r>
              <a:rPr lang="en-GB" sz="1200" dirty="0"/>
              <a:t>. Double-Quantum Filtered 2D SQ-SQ </a:t>
            </a:r>
            <a:r>
              <a:rPr lang="en-GB" sz="1200" baseline="30000" dirty="0"/>
              <a:t>13</a:t>
            </a:r>
            <a:r>
              <a:rPr lang="en-GB" sz="1200" dirty="0"/>
              <a:t>C−</a:t>
            </a:r>
            <a:r>
              <a:rPr lang="en-GB" sz="1200" baseline="30000" dirty="0"/>
              <a:t>13</a:t>
            </a:r>
            <a:r>
              <a:rPr lang="en-GB" sz="1200" dirty="0"/>
              <a:t>C dipolar correlation spectra of cartilage by using the DARR (Dipolar Assisted Rotational Resonance) mixing scheme.</a:t>
            </a:r>
            <a:endParaRPr lang="en-IN" sz="1200" dirty="0"/>
          </a:p>
          <a:p>
            <a:pPr algn="just"/>
            <a:endParaRPr lang="en-IN" sz="1200" dirty="0"/>
          </a:p>
        </p:txBody>
      </p:sp>
      <p:pic>
        <p:nvPicPr>
          <p:cNvPr id="18" name="Picture 17">
            <a:extLst>
              <a:ext uri="{FF2B5EF4-FFF2-40B4-BE49-F238E27FC236}">
                <a16:creationId xmlns:a16="http://schemas.microsoft.com/office/drawing/2014/main" id="{4407B102-C393-6FB0-2279-0ED2300C7693}"/>
              </a:ext>
            </a:extLst>
          </p:cNvPr>
          <p:cNvPicPr>
            <a:picLocks noChangeAspect="1"/>
          </p:cNvPicPr>
          <p:nvPr/>
        </p:nvPicPr>
        <p:blipFill rotWithShape="1">
          <a:blip r:embed="rId9"/>
          <a:srcRect l="14310" t="2564"/>
          <a:stretch/>
        </p:blipFill>
        <p:spPr>
          <a:xfrm>
            <a:off x="5297450" y="1326616"/>
            <a:ext cx="2800737" cy="3231025"/>
          </a:xfrm>
          <a:prstGeom prst="rect">
            <a:avLst/>
          </a:prstGeom>
        </p:spPr>
      </p:pic>
      <p:sp>
        <p:nvSpPr>
          <p:cNvPr id="8" name="Text Box 28">
            <a:extLst>
              <a:ext uri="{FF2B5EF4-FFF2-40B4-BE49-F238E27FC236}">
                <a16:creationId xmlns:a16="http://schemas.microsoft.com/office/drawing/2014/main" id="{7104868F-D3ED-D18D-047B-71757C104139}"/>
              </a:ext>
            </a:extLst>
          </p:cNvPr>
          <p:cNvSpPr txBox="1">
            <a:spLocks noChangeArrowheads="1"/>
          </p:cNvSpPr>
          <p:nvPr/>
        </p:nvSpPr>
        <p:spPr bwMode="auto">
          <a:xfrm>
            <a:off x="35231" y="5615941"/>
            <a:ext cx="12156769" cy="769441"/>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Solid-State NMR Facility - Wide-bore 600 MHz Bruker Avance III spectrometer configured with a 395 GHz gyrotron microwave source, microwave quasi-optical table, and a Bruker 3.2 mm MAS DNP </a:t>
            </a:r>
            <a:r>
              <a:rPr lang="en-US" sz="1100" baseline="30000" dirty="0">
                <a:solidFill>
                  <a:srgbClr val="333399"/>
                </a:solidFill>
              </a:rPr>
              <a:t>1</a:t>
            </a:r>
            <a:r>
              <a:rPr lang="en-US" sz="1100" dirty="0">
                <a:solidFill>
                  <a:srgbClr val="333399"/>
                </a:solidFill>
              </a:rPr>
              <a:t>H-X-Y triple-resonance probe.</a:t>
            </a:r>
          </a:p>
          <a:p>
            <a:r>
              <a:rPr lang="en-US" sz="1100" b="1" dirty="0">
                <a:solidFill>
                  <a:srgbClr val="333399"/>
                </a:solidFill>
              </a:rPr>
              <a:t>Citation: </a:t>
            </a:r>
            <a:r>
              <a:rPr lang="en-US" sz="1100" b="0" i="0" dirty="0">
                <a:solidFill>
                  <a:schemeClr val="accent2"/>
                </a:solidFill>
                <a:effectLst/>
                <a:latin typeface="arial" panose="020B0604020202020204" pitchFamily="34" charset="0"/>
              </a:rPr>
              <a:t>Dwivedi, N.; Patra, B.; Mentink-Vigier, F.; Wi, S.; Sinha, N., </a:t>
            </a:r>
            <a:r>
              <a:rPr lang="en-US" sz="1100" b="0" i="1" dirty="0">
                <a:solidFill>
                  <a:schemeClr val="accent2"/>
                </a:solidFill>
                <a:effectLst/>
                <a:latin typeface="arial" panose="020B0604020202020204" pitchFamily="34" charset="0"/>
              </a:rPr>
              <a:t>Unveiling Charge-Pair Salt-Bridge Interaction Between GAGs and Collagen Protein in Cartilage: Atomic Evidence from DNP-Enhanced </a:t>
            </a:r>
            <a:r>
              <a:rPr lang="en-US" sz="1100" b="0" i="1" dirty="0" err="1">
                <a:solidFill>
                  <a:schemeClr val="accent2"/>
                </a:solidFill>
                <a:effectLst/>
                <a:latin typeface="arial" panose="020B0604020202020204" pitchFamily="34" charset="0"/>
              </a:rPr>
              <a:t>ssNMR</a:t>
            </a:r>
            <a:r>
              <a:rPr lang="en-US" sz="1100" b="0" i="1" dirty="0">
                <a:solidFill>
                  <a:schemeClr val="accent2"/>
                </a:solidFill>
                <a:effectLst/>
                <a:latin typeface="arial" panose="020B0604020202020204" pitchFamily="34" charset="0"/>
              </a:rPr>
              <a:t> at Natural Isotopic Abundance,</a:t>
            </a:r>
            <a:r>
              <a:rPr lang="en-US" sz="1100" b="0" i="0" dirty="0">
                <a:solidFill>
                  <a:schemeClr val="accent2"/>
                </a:solidFill>
                <a:effectLst/>
                <a:latin typeface="arial" panose="020B0604020202020204" pitchFamily="34" charset="0"/>
              </a:rPr>
              <a:t> </a:t>
            </a:r>
            <a:r>
              <a:rPr lang="en-US" sz="1100" b="1" i="0" dirty="0">
                <a:solidFill>
                  <a:schemeClr val="accent2"/>
                </a:solidFill>
                <a:effectLst/>
                <a:latin typeface="arial" panose="020B0604020202020204" pitchFamily="34" charset="0"/>
              </a:rPr>
              <a:t>Journal of the American Chemical Society</a:t>
            </a:r>
            <a:r>
              <a:rPr lang="en-US" sz="1100" b="0" i="0" dirty="0">
                <a:solidFill>
                  <a:schemeClr val="accent2"/>
                </a:solidFill>
                <a:effectLst/>
                <a:latin typeface="arial" panose="020B0604020202020204" pitchFamily="34" charset="0"/>
              </a:rPr>
              <a:t> (2024) </a:t>
            </a:r>
            <a:r>
              <a:rPr lang="en-US" sz="1100" b="1" i="0" dirty="0">
                <a:solidFill>
                  <a:schemeClr val="accent2"/>
                </a:solidFill>
                <a:effectLst/>
                <a:latin typeface="arial" panose="020B0604020202020204" pitchFamily="34" charset="0"/>
                <a:hlinkClick r:id="rId10">
                  <a:extLst>
                    <a:ext uri="{A12FA001-AC4F-418D-AE19-62706E023703}">
                      <ahyp:hlinkClr xmlns:ahyp="http://schemas.microsoft.com/office/drawing/2018/hyperlinkcolor" val="tx"/>
                    </a:ext>
                  </a:extLst>
                </a:hlinkClick>
              </a:rPr>
              <a:t>doi.org/10.1021/jacs.4c05539</a:t>
            </a:r>
            <a:endParaRPr lang="en-US" sz="1200" dirty="0">
              <a:solidFill>
                <a:schemeClr val="accent2"/>
              </a:solidFill>
            </a:endParaRPr>
          </a:p>
        </p:txBody>
      </p:sp>
      <p:sp>
        <p:nvSpPr>
          <p:cNvPr id="10" name="TextBox 9">
            <a:extLst>
              <a:ext uri="{FF2B5EF4-FFF2-40B4-BE49-F238E27FC236}">
                <a16:creationId xmlns:a16="http://schemas.microsoft.com/office/drawing/2014/main" id="{9795A581-8333-8DEF-B54C-ECB8D3D8EA05}"/>
              </a:ext>
            </a:extLst>
          </p:cNvPr>
          <p:cNvSpPr txBox="1"/>
          <p:nvPr/>
        </p:nvSpPr>
        <p:spPr>
          <a:xfrm>
            <a:off x="5297450" y="1355277"/>
            <a:ext cx="509287" cy="369332"/>
          </a:xfrm>
          <a:prstGeom prst="rect">
            <a:avLst/>
          </a:prstGeom>
          <a:solidFill>
            <a:schemeClr val="bg1"/>
          </a:solidFill>
          <a:ln>
            <a:solidFill>
              <a:schemeClr val="accent1"/>
            </a:solidFill>
          </a:ln>
        </p:spPr>
        <p:txBody>
          <a:bodyPr wrap="square" rtlCol="0">
            <a:spAutoFit/>
          </a:bodyPr>
          <a:lstStyle/>
          <a:p>
            <a:r>
              <a:rPr lang="en-US" dirty="0"/>
              <a:t>(A)</a:t>
            </a:r>
          </a:p>
        </p:txBody>
      </p:sp>
      <p:sp>
        <p:nvSpPr>
          <p:cNvPr id="11" name="TextBox 10">
            <a:extLst>
              <a:ext uri="{FF2B5EF4-FFF2-40B4-BE49-F238E27FC236}">
                <a16:creationId xmlns:a16="http://schemas.microsoft.com/office/drawing/2014/main" id="{DEFB1381-CD77-58EF-0E77-DB4141B9EFB5}"/>
              </a:ext>
            </a:extLst>
          </p:cNvPr>
          <p:cNvSpPr txBox="1"/>
          <p:nvPr/>
        </p:nvSpPr>
        <p:spPr>
          <a:xfrm>
            <a:off x="5309579" y="2938971"/>
            <a:ext cx="509287" cy="369332"/>
          </a:xfrm>
          <a:prstGeom prst="rect">
            <a:avLst/>
          </a:prstGeom>
          <a:solidFill>
            <a:schemeClr val="bg1"/>
          </a:solidFill>
          <a:ln>
            <a:solidFill>
              <a:schemeClr val="accent1"/>
            </a:solidFill>
          </a:ln>
        </p:spPr>
        <p:txBody>
          <a:bodyPr wrap="square" rtlCol="0">
            <a:spAutoFit/>
          </a:bodyPr>
          <a:lstStyle/>
          <a:p>
            <a:r>
              <a:rPr lang="en-US" dirty="0"/>
              <a:t>(B)</a:t>
            </a:r>
          </a:p>
        </p:txBody>
      </p:sp>
      <p:sp>
        <p:nvSpPr>
          <p:cNvPr id="16" name="Rectangle 15">
            <a:extLst>
              <a:ext uri="{FF2B5EF4-FFF2-40B4-BE49-F238E27FC236}">
                <a16:creationId xmlns:a16="http://schemas.microsoft.com/office/drawing/2014/main" id="{D8AA6FB1-4503-BD7A-269A-15D0B0F29196}"/>
              </a:ext>
            </a:extLst>
          </p:cNvPr>
          <p:cNvSpPr/>
          <p:nvPr/>
        </p:nvSpPr>
        <p:spPr>
          <a:xfrm>
            <a:off x="8970380" y="1396253"/>
            <a:ext cx="150471" cy="1721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584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B4AD4-3C3C-EF40-071A-8484057C821C}"/>
            </a:ext>
          </a:extLst>
        </p:cNvPr>
        <p:cNvGrpSpPr/>
        <p:nvPr/>
      </p:nvGrpSpPr>
      <p:grpSpPr>
        <a:xfrm>
          <a:off x="0" y="0"/>
          <a:ext cx="0" cy="0"/>
          <a:chOff x="0" y="0"/>
          <a:chExt cx="0" cy="0"/>
        </a:xfrm>
      </p:grpSpPr>
      <p:sp>
        <p:nvSpPr>
          <p:cNvPr id="1027" name="Rectangle 5">
            <a:extLst>
              <a:ext uri="{FF2B5EF4-FFF2-40B4-BE49-F238E27FC236}">
                <a16:creationId xmlns:a16="http://schemas.microsoft.com/office/drawing/2014/main" id="{031028E6-C340-543C-1FF0-95931634201F}"/>
              </a:ext>
            </a:extLst>
          </p:cNvPr>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2" name="AutoShape 2">
            <a:extLst>
              <a:ext uri="{FF2B5EF4-FFF2-40B4-BE49-F238E27FC236}">
                <a16:creationId xmlns:a16="http://schemas.microsoft.com/office/drawing/2014/main" id="{A6FCC606-8468-2CF8-439A-29F267DE3889}"/>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Line 42">
            <a:extLst>
              <a:ext uri="{FF2B5EF4-FFF2-40B4-BE49-F238E27FC236}">
                <a16:creationId xmlns:a16="http://schemas.microsoft.com/office/drawing/2014/main" id="{A033B73C-4F1A-2997-4A8B-A4646638E0E4}"/>
              </a:ext>
            </a:extLst>
          </p:cNvPr>
          <p:cNvSpPr>
            <a:spLocks noChangeShapeType="1"/>
          </p:cNvSpPr>
          <p:nvPr/>
        </p:nvSpPr>
        <p:spPr bwMode="auto">
          <a:xfrm>
            <a:off x="0" y="1163437"/>
            <a:ext cx="12192000" cy="28082"/>
          </a:xfrm>
          <a:prstGeom prst="line">
            <a:avLst/>
          </a:prstGeom>
          <a:noFill/>
          <a:ln w="44450" cmpd="sng">
            <a:solidFill>
              <a:srgbClr val="4F4184"/>
            </a:solidFill>
            <a:round/>
            <a:headEnd/>
            <a:tailEnd/>
          </a:ln>
        </p:spPr>
        <p:txBody>
          <a:bodyPr/>
          <a:lstStyle/>
          <a:p>
            <a:endParaRPr lang="en-US" dirty="0"/>
          </a:p>
        </p:txBody>
      </p:sp>
      <p:pic>
        <p:nvPicPr>
          <p:cNvPr id="4" name="Picture 3" descr="NSF logo.jpg">
            <a:extLst>
              <a:ext uri="{FF2B5EF4-FFF2-40B4-BE49-F238E27FC236}">
                <a16:creationId xmlns:a16="http://schemas.microsoft.com/office/drawing/2014/main" id="{A5E0572C-7CB0-9F58-804F-73074F0D948A}"/>
              </a:ext>
            </a:extLst>
          </p:cNvPr>
          <p:cNvPicPr>
            <a:picLocks noChangeAspect="1"/>
          </p:cNvPicPr>
          <p:nvPr/>
        </p:nvPicPr>
        <p:blipFill>
          <a:blip r:embed="rId3" cstate="print"/>
          <a:stretch>
            <a:fillRect/>
          </a:stretch>
        </p:blipFill>
        <p:spPr>
          <a:xfrm>
            <a:off x="10099268" y="78134"/>
            <a:ext cx="1017188" cy="1023315"/>
          </a:xfrm>
          <a:prstGeom prst="rect">
            <a:avLst/>
          </a:prstGeom>
        </p:spPr>
      </p:pic>
      <p:pic>
        <p:nvPicPr>
          <p:cNvPr id="6" name="Picture 5" descr="JustM_purple.jpg">
            <a:extLst>
              <a:ext uri="{FF2B5EF4-FFF2-40B4-BE49-F238E27FC236}">
                <a16:creationId xmlns:a16="http://schemas.microsoft.com/office/drawing/2014/main" id="{ABFFFA65-CAC1-062D-2FDD-DDED2B62CE1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340821" y="199813"/>
            <a:ext cx="672842" cy="801911"/>
          </a:xfrm>
          <a:prstGeom prst="rect">
            <a:avLst/>
          </a:prstGeom>
        </p:spPr>
      </p:pic>
      <p:sp>
        <p:nvSpPr>
          <p:cNvPr id="7" name="Rectangle 6">
            <a:extLst>
              <a:ext uri="{FF2B5EF4-FFF2-40B4-BE49-F238E27FC236}">
                <a16:creationId xmlns:a16="http://schemas.microsoft.com/office/drawing/2014/main" id="{1FD24AF0-4451-7F88-50A2-E011F833AFC2}"/>
              </a:ext>
            </a:extLst>
          </p:cNvPr>
          <p:cNvSpPr/>
          <p:nvPr/>
        </p:nvSpPr>
        <p:spPr>
          <a:xfrm>
            <a:off x="1" y="6390355"/>
            <a:ext cx="12192000" cy="467646"/>
          </a:xfrm>
          <a:prstGeom prst="rect">
            <a:avLst/>
          </a:prstGeom>
          <a:solidFill>
            <a:srgbClr val="4F41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4054C0F-7814-32FD-CF2F-3A121D9E632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695496" y="6498355"/>
            <a:ext cx="1374323" cy="246673"/>
          </a:xfrm>
          <a:prstGeom prst="rect">
            <a:avLst/>
          </a:prstGeom>
        </p:spPr>
      </p:pic>
      <p:pic>
        <p:nvPicPr>
          <p:cNvPr id="9" name="Picture 8">
            <a:extLst>
              <a:ext uri="{FF2B5EF4-FFF2-40B4-BE49-F238E27FC236}">
                <a16:creationId xmlns:a16="http://schemas.microsoft.com/office/drawing/2014/main" id="{05FB903D-11BE-70C7-2547-4654782AA5F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500522" y="6501998"/>
            <a:ext cx="1410540" cy="275839"/>
          </a:xfrm>
          <a:prstGeom prst="rect">
            <a:avLst/>
          </a:prstGeom>
        </p:spPr>
      </p:pic>
      <p:pic>
        <p:nvPicPr>
          <p:cNvPr id="15" name="Picture 14">
            <a:extLst>
              <a:ext uri="{FF2B5EF4-FFF2-40B4-BE49-F238E27FC236}">
                <a16:creationId xmlns:a16="http://schemas.microsoft.com/office/drawing/2014/main" id="{7840A0CA-3AED-CC76-018F-5C5683B62BF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316170" y="6393075"/>
            <a:ext cx="2073230" cy="467646"/>
          </a:xfrm>
          <a:prstGeom prst="rect">
            <a:avLst/>
          </a:prstGeom>
        </p:spPr>
      </p:pic>
      <p:sp>
        <p:nvSpPr>
          <p:cNvPr id="12" name="Text Box 28">
            <a:extLst>
              <a:ext uri="{FF2B5EF4-FFF2-40B4-BE49-F238E27FC236}">
                <a16:creationId xmlns:a16="http://schemas.microsoft.com/office/drawing/2014/main" id="{3A8BAB5B-1FDD-E6C0-12EA-7FF4C17BA6AF}"/>
              </a:ext>
            </a:extLst>
          </p:cNvPr>
          <p:cNvSpPr txBox="1">
            <a:spLocks noChangeArrowheads="1"/>
          </p:cNvSpPr>
          <p:nvPr/>
        </p:nvSpPr>
        <p:spPr bwMode="auto">
          <a:xfrm>
            <a:off x="0" y="1304931"/>
            <a:ext cx="5895976" cy="3824124"/>
          </a:xfrm>
          <a:prstGeom prst="rect">
            <a:avLst/>
          </a:prstGeom>
          <a:noFill/>
          <a:ln w="9525">
            <a:noFill/>
            <a:miter lim="800000"/>
            <a:headEnd/>
            <a:tailEnd/>
          </a:ln>
        </p:spPr>
        <p:txBody>
          <a:bodyPr wrap="square">
            <a:spAutoFit/>
          </a:bodyPr>
          <a:lstStyle/>
          <a:p>
            <a:r>
              <a:rPr lang="en-US" sz="1200" b="1" dirty="0">
                <a:solidFill>
                  <a:srgbClr val="000000"/>
                </a:solidFill>
              </a:rPr>
              <a:t>What is the finding? </a:t>
            </a:r>
            <a:r>
              <a:rPr lang="en-US" sz="1200" dirty="0"/>
              <a:t>Cartilage is a flexible tissue that cushions joints, supports the ear and nose, </a:t>
            </a:r>
            <a:r>
              <a:rPr lang="en-US" sz="1200" dirty="0">
                <a:solidFill>
                  <a:srgbClr val="000000"/>
                </a:solidFill>
              </a:rPr>
              <a:t>and provides a smooth surface for movement while lacking blood vessels and nerves. </a:t>
            </a:r>
            <a:r>
              <a:rPr lang="en-US" sz="1200" dirty="0"/>
              <a:t>Scientists discovered that the molecules that make up cartilage — particularly highly mobile glycosaminoglycans GAGs and collagen (a structural protein that provides strength, flexibility, and support to connective tissues) — are held together by specific electrostatic and hydrogen bonding interactions. This is the first time these connections have been directly observed at the atomic level in natural cartilage.</a:t>
            </a:r>
          </a:p>
          <a:p>
            <a:pPr algn="just">
              <a:spcAft>
                <a:spcPts val="80"/>
              </a:spcAft>
            </a:pPr>
            <a:endParaRPr lang="en-US" sz="1200" b="1" dirty="0">
              <a:solidFill>
                <a:srgbClr val="000000"/>
              </a:solidFill>
            </a:endParaRPr>
          </a:p>
          <a:p>
            <a:pPr algn="just">
              <a:spcAft>
                <a:spcPts val="80"/>
              </a:spcAft>
            </a:pPr>
            <a:r>
              <a:rPr lang="en-US" sz="1200" b="1" dirty="0">
                <a:solidFill>
                  <a:srgbClr val="000000"/>
                </a:solidFill>
              </a:rPr>
              <a:t>Why is this important? </a:t>
            </a:r>
            <a:r>
              <a:rPr lang="en-US" sz="1200" dirty="0">
                <a:solidFill>
                  <a:srgbClr val="000000"/>
                </a:solidFill>
              </a:rPr>
              <a:t>S</a:t>
            </a:r>
            <a:r>
              <a:rPr lang="en-US" sz="1200" dirty="0"/>
              <a:t>tudying cartilage at the molecular level helps scientists understand what makes it strong and flexible. This knowledge could help create better treatments for arthritis and improve medical materials for repairing joints.</a:t>
            </a:r>
          </a:p>
          <a:p>
            <a:pPr algn="just">
              <a:spcAft>
                <a:spcPts val="80"/>
              </a:spcAft>
            </a:pPr>
            <a:endParaRPr lang="en-US" sz="1200" dirty="0"/>
          </a:p>
          <a:p>
            <a:pPr algn="just">
              <a:spcAft>
                <a:spcPts val="80"/>
              </a:spcAft>
            </a:pPr>
            <a:r>
              <a:rPr lang="en-US" sz="1200" b="1" dirty="0">
                <a:solidFill>
                  <a:srgbClr val="000000"/>
                </a:solidFill>
              </a:rPr>
              <a:t>Why did this research need the MagLab?</a:t>
            </a:r>
            <a:r>
              <a:rPr lang="en-US" sz="1200" b="1" dirty="0">
                <a:latin typeface="Arial" charset="0"/>
              </a:rPr>
              <a:t> </a:t>
            </a:r>
            <a:r>
              <a:rPr lang="en-US" sz="1200" dirty="0"/>
              <a:t> The </a:t>
            </a:r>
            <a:r>
              <a:rPr lang="en-US" sz="1200" dirty="0" err="1"/>
              <a:t>MagLab</a:t>
            </a:r>
            <a:r>
              <a:rPr lang="en-US" sz="1200" dirty="0"/>
              <a:t> has one of the world's most powerful NMR instruments with dynamic nuclear polarization (DNP), capable of detecting very weak signals from naturally occurring isotopes in biological tissues. Using a special magic-angle spinning/DNP technique at extremely low temperatures (-279.67°F), researchers greatly enhanced these signals, allowing them to see tiny molecular interactions that other methods miss. This breakthrough helps study biological structures without the need for costly modifications like isotopic labeling.</a:t>
            </a:r>
            <a:endParaRPr lang="en-US" sz="1200" dirty="0">
              <a:solidFill>
                <a:srgbClr val="FF0000"/>
              </a:solidFill>
            </a:endParaRPr>
          </a:p>
        </p:txBody>
      </p:sp>
      <p:sp>
        <p:nvSpPr>
          <p:cNvPr id="13" name="Rectangle 49">
            <a:extLst>
              <a:ext uri="{FF2B5EF4-FFF2-40B4-BE49-F238E27FC236}">
                <a16:creationId xmlns:a16="http://schemas.microsoft.com/office/drawing/2014/main" id="{5F023262-DF8C-9B0B-7297-9FB4DFF4B0A1}"/>
              </a:ext>
            </a:extLst>
          </p:cNvPr>
          <p:cNvSpPr>
            <a:spLocks noChangeArrowheads="1"/>
          </p:cNvSpPr>
          <p:nvPr/>
        </p:nvSpPr>
        <p:spPr bwMode="auto">
          <a:xfrm>
            <a:off x="5917795" y="1309562"/>
            <a:ext cx="6169940" cy="4137857"/>
          </a:xfrm>
          <a:prstGeom prst="rect">
            <a:avLst/>
          </a:prstGeom>
          <a:noFill/>
          <a:ln w="19050">
            <a:solidFill>
              <a:srgbClr val="0033CC"/>
            </a:solidFill>
            <a:miter lim="800000"/>
            <a:headEnd/>
            <a:tailEnd/>
          </a:ln>
        </p:spPr>
        <p:txBody>
          <a:bodyPr wrap="none" anchor="ctr"/>
          <a:lstStyle/>
          <a:p>
            <a:endParaRPr lang="en-US"/>
          </a:p>
        </p:txBody>
      </p:sp>
      <p:sp>
        <p:nvSpPr>
          <p:cNvPr id="14" name="AutoShape 2">
            <a:extLst>
              <a:ext uri="{FF2B5EF4-FFF2-40B4-BE49-F238E27FC236}">
                <a16:creationId xmlns:a16="http://schemas.microsoft.com/office/drawing/2014/main" id="{67A9B1EC-2C25-330E-DF09-B4C602E49168}"/>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a:extLst>
              <a:ext uri="{FF2B5EF4-FFF2-40B4-BE49-F238E27FC236}">
                <a16:creationId xmlns:a16="http://schemas.microsoft.com/office/drawing/2014/main" id="{56832E0C-FC5D-B5C9-1051-A9DE1241ACB4}"/>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Box 16">
            <a:extLst>
              <a:ext uri="{FF2B5EF4-FFF2-40B4-BE49-F238E27FC236}">
                <a16:creationId xmlns:a16="http://schemas.microsoft.com/office/drawing/2014/main" id="{DA4BB280-3D38-E773-E345-73F4E657C767}"/>
              </a:ext>
            </a:extLst>
          </p:cNvPr>
          <p:cNvSpPr txBox="1"/>
          <p:nvPr/>
        </p:nvSpPr>
        <p:spPr>
          <a:xfrm>
            <a:off x="9814003" y="3144548"/>
            <a:ext cx="2244902" cy="2123658"/>
          </a:xfrm>
          <a:prstGeom prst="rect">
            <a:avLst/>
          </a:prstGeom>
          <a:noFill/>
        </p:spPr>
        <p:txBody>
          <a:bodyPr wrap="square" rtlCol="0">
            <a:spAutoFit/>
          </a:bodyPr>
          <a:lstStyle/>
          <a:p>
            <a:r>
              <a:rPr lang="en-GB" sz="1200" b="1" i="0" u="none" strike="noStrike" baseline="0" dirty="0">
                <a:latin typeface="+mn-lt"/>
              </a:rPr>
              <a:t>Figure 2. </a:t>
            </a:r>
            <a:r>
              <a:rPr lang="en-GB" sz="1200" b="1" dirty="0">
                <a:latin typeface="+mn-lt"/>
              </a:rPr>
              <a:t> Above:</a:t>
            </a:r>
            <a:r>
              <a:rPr lang="en-GB" sz="1200" b="1" i="0" u="none" strike="noStrike" baseline="0" dirty="0">
                <a:latin typeface="+mn-lt"/>
              </a:rPr>
              <a:t> </a:t>
            </a:r>
            <a:br>
              <a:rPr lang="en-GB" sz="1200" b="1" i="0" u="none" strike="noStrike" baseline="0" dirty="0">
                <a:latin typeface="+mn-lt"/>
              </a:rPr>
            </a:br>
            <a:r>
              <a:rPr lang="en-GB" sz="1200" b="0" i="0" u="none" strike="noStrike" baseline="0" dirty="0">
                <a:latin typeface="+mn-lt"/>
              </a:rPr>
              <a:t>(a) Bone and cartilage. </a:t>
            </a:r>
            <a:br>
              <a:rPr lang="en-GB" sz="1200" b="0" i="0" u="none" strike="noStrike" baseline="0" dirty="0">
                <a:latin typeface="+mn-lt"/>
              </a:rPr>
            </a:br>
            <a:r>
              <a:rPr lang="en-GB" sz="1200" b="0" i="0" u="none" strike="noStrike" baseline="0" dirty="0">
                <a:latin typeface="+mn-lt"/>
              </a:rPr>
              <a:t>(b) The </a:t>
            </a:r>
            <a:r>
              <a:rPr lang="en-GB" sz="1200" dirty="0">
                <a:latin typeface="+mn-lt"/>
              </a:rPr>
              <a:t>m</a:t>
            </a:r>
            <a:r>
              <a:rPr lang="en-GB" sz="1200" b="0" i="0" u="none" strike="noStrike" baseline="0" dirty="0">
                <a:latin typeface="+mn-lt"/>
              </a:rPr>
              <a:t>icrostructure of cartilage. </a:t>
            </a:r>
            <a:br>
              <a:rPr lang="en-GB" sz="1200" b="0" i="0" u="none" strike="noStrike" baseline="0" dirty="0">
                <a:latin typeface="+mn-lt"/>
              </a:rPr>
            </a:br>
            <a:r>
              <a:rPr lang="en-GB" sz="1200" b="0" i="0" u="none" strike="noStrike" baseline="0" dirty="0">
                <a:latin typeface="+mn-lt"/>
              </a:rPr>
              <a:t>(c) Molecular view of </a:t>
            </a:r>
            <a:r>
              <a:rPr lang="en-US" sz="1200" dirty="0"/>
              <a:t>extracellular cartilage matrix (ECM).</a:t>
            </a:r>
            <a:endParaRPr lang="en-GB" sz="1200" b="0" i="0" u="none" strike="noStrike" baseline="0" dirty="0">
              <a:latin typeface="+mn-lt"/>
            </a:endParaRPr>
          </a:p>
          <a:p>
            <a:endParaRPr lang="en-GB" sz="1200" b="0" i="0" u="none" strike="noStrike" baseline="0" dirty="0">
              <a:latin typeface="+mn-lt"/>
            </a:endParaRPr>
          </a:p>
          <a:p>
            <a:r>
              <a:rPr lang="en-GB" sz="1200" b="1" dirty="0">
                <a:latin typeface="+mn-lt"/>
              </a:rPr>
              <a:t>Left:</a:t>
            </a:r>
            <a:r>
              <a:rPr lang="en-GB" sz="1200" dirty="0">
                <a:latin typeface="+mn-lt"/>
              </a:rPr>
              <a:t> A 3D model showing the interaction between GAG and a segment of type II collagen</a:t>
            </a:r>
            <a:r>
              <a:rPr lang="en-GB" sz="1200" dirty="0"/>
              <a:t>.</a:t>
            </a:r>
            <a:endParaRPr lang="en-IN" sz="1200" dirty="0"/>
          </a:p>
        </p:txBody>
      </p:sp>
      <p:pic>
        <p:nvPicPr>
          <p:cNvPr id="18" name="Picture 17">
            <a:extLst>
              <a:ext uri="{FF2B5EF4-FFF2-40B4-BE49-F238E27FC236}">
                <a16:creationId xmlns:a16="http://schemas.microsoft.com/office/drawing/2014/main" id="{C80EBF62-FCD1-9E9E-4348-B12D888BE9BB}"/>
              </a:ext>
            </a:extLst>
          </p:cNvPr>
          <p:cNvPicPr>
            <a:picLocks noChangeAspect="1"/>
          </p:cNvPicPr>
          <p:nvPr/>
        </p:nvPicPr>
        <p:blipFill rotWithShape="1">
          <a:blip r:embed="rId8"/>
          <a:srcRect t="12705"/>
          <a:stretch/>
        </p:blipFill>
        <p:spPr>
          <a:xfrm>
            <a:off x="5948483" y="1344896"/>
            <a:ext cx="6108564" cy="1566601"/>
          </a:xfrm>
          <a:prstGeom prst="rect">
            <a:avLst/>
          </a:prstGeom>
        </p:spPr>
      </p:pic>
      <p:pic>
        <p:nvPicPr>
          <p:cNvPr id="19" name="Picture 18">
            <a:extLst>
              <a:ext uri="{FF2B5EF4-FFF2-40B4-BE49-F238E27FC236}">
                <a16:creationId xmlns:a16="http://schemas.microsoft.com/office/drawing/2014/main" id="{FF139BBF-B16D-25B0-B5D1-037EEDEDBDF8}"/>
              </a:ext>
            </a:extLst>
          </p:cNvPr>
          <p:cNvPicPr>
            <a:picLocks noChangeAspect="1"/>
          </p:cNvPicPr>
          <p:nvPr/>
        </p:nvPicPr>
        <p:blipFill>
          <a:blip r:embed="rId9"/>
          <a:stretch>
            <a:fillRect/>
          </a:stretch>
        </p:blipFill>
        <p:spPr>
          <a:xfrm>
            <a:off x="6030200" y="3165330"/>
            <a:ext cx="3754973" cy="2112172"/>
          </a:xfrm>
          <a:prstGeom prst="rect">
            <a:avLst/>
          </a:prstGeom>
          <a:ln w="12700">
            <a:solidFill>
              <a:srgbClr val="00B0F0"/>
            </a:solidFill>
          </a:ln>
        </p:spPr>
      </p:pic>
      <p:sp>
        <p:nvSpPr>
          <p:cNvPr id="10" name="Text Box 28">
            <a:extLst>
              <a:ext uri="{FF2B5EF4-FFF2-40B4-BE49-F238E27FC236}">
                <a16:creationId xmlns:a16="http://schemas.microsoft.com/office/drawing/2014/main" id="{1CE32248-B58A-7988-FC8D-D848DDDBCF8C}"/>
              </a:ext>
            </a:extLst>
          </p:cNvPr>
          <p:cNvSpPr txBox="1">
            <a:spLocks noChangeArrowheads="1"/>
          </p:cNvSpPr>
          <p:nvPr/>
        </p:nvSpPr>
        <p:spPr bwMode="auto">
          <a:xfrm>
            <a:off x="138604" y="5615941"/>
            <a:ext cx="12192000" cy="769441"/>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Solid-State NMR Facility - Wide-bore 600 MHz Bruker Avance III spectrometer configured with a 395 GHz gyrotron microwave source, microwave quasi-optical table, and a Bruker 3.2 mm MAS DNP </a:t>
            </a:r>
            <a:r>
              <a:rPr lang="en-US" sz="1100" baseline="30000" dirty="0">
                <a:solidFill>
                  <a:srgbClr val="333399"/>
                </a:solidFill>
              </a:rPr>
              <a:t>1</a:t>
            </a:r>
            <a:r>
              <a:rPr lang="en-US" sz="1100" dirty="0">
                <a:solidFill>
                  <a:srgbClr val="333399"/>
                </a:solidFill>
              </a:rPr>
              <a:t>H-X-Y triple-resonance probe.</a:t>
            </a:r>
          </a:p>
          <a:p>
            <a:r>
              <a:rPr lang="en-US" sz="1100" b="1" dirty="0">
                <a:solidFill>
                  <a:srgbClr val="333399"/>
                </a:solidFill>
              </a:rPr>
              <a:t>Citation: </a:t>
            </a:r>
            <a:r>
              <a:rPr lang="en-US" sz="1100" b="0" i="0" dirty="0">
                <a:solidFill>
                  <a:schemeClr val="accent2"/>
                </a:solidFill>
                <a:effectLst/>
                <a:latin typeface="arial" panose="020B0604020202020204" pitchFamily="34" charset="0"/>
              </a:rPr>
              <a:t>Dwivedi, N.; Patra, B.; Mentink-Vigier, F.; Wi, S.; Sinha, N., </a:t>
            </a:r>
            <a:r>
              <a:rPr lang="en-US" sz="1100" b="0" i="1" dirty="0">
                <a:solidFill>
                  <a:schemeClr val="accent2"/>
                </a:solidFill>
                <a:effectLst/>
                <a:latin typeface="arial" panose="020B0604020202020204" pitchFamily="34" charset="0"/>
              </a:rPr>
              <a:t>Unveiling Charge-Pair Salt-Bridge Interaction Between GAGs and Collagen Protein in Cartilage: Atomic Evidence from DNP-Enhanced </a:t>
            </a:r>
            <a:r>
              <a:rPr lang="en-US" sz="1100" b="0" i="1" dirty="0" err="1">
                <a:solidFill>
                  <a:schemeClr val="accent2"/>
                </a:solidFill>
                <a:effectLst/>
                <a:latin typeface="arial" panose="020B0604020202020204" pitchFamily="34" charset="0"/>
              </a:rPr>
              <a:t>ssNMR</a:t>
            </a:r>
            <a:r>
              <a:rPr lang="en-US" sz="1100" b="0" i="1" dirty="0">
                <a:solidFill>
                  <a:schemeClr val="accent2"/>
                </a:solidFill>
                <a:effectLst/>
                <a:latin typeface="arial" panose="020B0604020202020204" pitchFamily="34" charset="0"/>
              </a:rPr>
              <a:t> at Natural Isotopic Abundance,</a:t>
            </a:r>
            <a:r>
              <a:rPr lang="en-US" sz="1100" b="0" i="0" dirty="0">
                <a:solidFill>
                  <a:schemeClr val="accent2"/>
                </a:solidFill>
                <a:effectLst/>
                <a:latin typeface="arial" panose="020B0604020202020204" pitchFamily="34" charset="0"/>
              </a:rPr>
              <a:t> </a:t>
            </a:r>
            <a:r>
              <a:rPr lang="en-US" sz="1100" b="1" i="0" dirty="0">
                <a:solidFill>
                  <a:schemeClr val="accent2"/>
                </a:solidFill>
                <a:effectLst/>
                <a:latin typeface="arial" panose="020B0604020202020204" pitchFamily="34" charset="0"/>
              </a:rPr>
              <a:t>Journal of the American Chemical Society</a:t>
            </a:r>
            <a:r>
              <a:rPr lang="en-US" sz="1100" b="0" i="0" dirty="0">
                <a:solidFill>
                  <a:schemeClr val="accent2"/>
                </a:solidFill>
                <a:effectLst/>
                <a:latin typeface="arial" panose="020B0604020202020204" pitchFamily="34" charset="0"/>
              </a:rPr>
              <a:t> (2024) </a:t>
            </a:r>
            <a:r>
              <a:rPr lang="en-US" sz="1100" b="1" i="0" dirty="0">
                <a:solidFill>
                  <a:schemeClr val="accent2"/>
                </a:solidFill>
                <a:effectLst/>
                <a:latin typeface="arial" panose="020B0604020202020204" pitchFamily="34" charset="0"/>
                <a:hlinkClick r:id="rId10">
                  <a:extLst>
                    <a:ext uri="{A12FA001-AC4F-418D-AE19-62706E023703}">
                      <ahyp:hlinkClr xmlns:ahyp="http://schemas.microsoft.com/office/drawing/2018/hyperlinkcolor" val="tx"/>
                    </a:ext>
                  </a:extLst>
                </a:hlinkClick>
              </a:rPr>
              <a:t>doi.org/10.1021/jacs.4c05539</a:t>
            </a:r>
            <a:endParaRPr lang="en-US" sz="1200" dirty="0">
              <a:solidFill>
                <a:schemeClr val="accent2"/>
              </a:solidFill>
            </a:endParaRPr>
          </a:p>
        </p:txBody>
      </p:sp>
      <p:sp>
        <p:nvSpPr>
          <p:cNvPr id="21" name="Text Box 62">
            <a:extLst>
              <a:ext uri="{FF2B5EF4-FFF2-40B4-BE49-F238E27FC236}">
                <a16:creationId xmlns:a16="http://schemas.microsoft.com/office/drawing/2014/main" id="{260D0835-6DDD-9571-173A-B7350BCE90A4}"/>
              </a:ext>
            </a:extLst>
          </p:cNvPr>
          <p:cNvSpPr txBox="1">
            <a:spLocks noChangeArrowheads="1"/>
          </p:cNvSpPr>
          <p:nvPr/>
        </p:nvSpPr>
        <p:spPr bwMode="auto">
          <a:xfrm>
            <a:off x="138604" y="70962"/>
            <a:ext cx="9960664" cy="1146468"/>
          </a:xfrm>
          <a:prstGeom prst="rect">
            <a:avLst/>
          </a:prstGeom>
          <a:noFill/>
          <a:ln w="9525">
            <a:noFill/>
            <a:miter lim="800000"/>
            <a:headEnd/>
            <a:tailEnd/>
          </a:ln>
        </p:spPr>
        <p:txBody>
          <a:bodyPr wrap="square">
            <a:spAutoFit/>
          </a:bodyPr>
          <a:lstStyle/>
          <a:p>
            <a:pPr>
              <a:spcBef>
                <a:spcPts val="0"/>
              </a:spcBef>
            </a:pPr>
            <a:r>
              <a:rPr lang="en-US" b="1" dirty="0"/>
              <a:t>Probing the atomic-level structure of cartilage with nuclear magnetic resonance</a:t>
            </a:r>
          </a:p>
          <a:p>
            <a:pPr>
              <a:spcBef>
                <a:spcPts val="0"/>
              </a:spcBef>
            </a:pPr>
            <a:r>
              <a:rPr lang="en-US" sz="1000" dirty="0"/>
              <a:t>Navneet Dwivedi</a:t>
            </a:r>
            <a:r>
              <a:rPr lang="en-US" sz="1000" baseline="30000" dirty="0"/>
              <a:t>1</a:t>
            </a:r>
            <a:r>
              <a:rPr lang="en-US" sz="1000" dirty="0"/>
              <a:t>, </a:t>
            </a:r>
            <a:r>
              <a:rPr lang="en-US" sz="1000" dirty="0" err="1"/>
              <a:t>Bijaylaxmi</a:t>
            </a:r>
            <a:r>
              <a:rPr lang="en-US" sz="1000" dirty="0"/>
              <a:t> Patra</a:t>
            </a:r>
            <a:r>
              <a:rPr lang="en-US" sz="1000" baseline="30000" dirty="0"/>
              <a:t>1,2</a:t>
            </a:r>
            <a:r>
              <a:rPr lang="en-US" sz="1000" dirty="0"/>
              <a:t>, Frederic Mentink-Vigier</a:t>
            </a:r>
            <a:r>
              <a:rPr lang="en-US" sz="1000" baseline="30000" dirty="0"/>
              <a:t>3,4</a:t>
            </a:r>
            <a:r>
              <a:rPr lang="en-US" sz="1000" dirty="0"/>
              <a:t>, </a:t>
            </a:r>
            <a:r>
              <a:rPr lang="en-US" sz="1000" dirty="0" err="1"/>
              <a:t>Sungsool</a:t>
            </a:r>
            <a:r>
              <a:rPr lang="en-US" sz="1000" dirty="0"/>
              <a:t> Wi</a:t>
            </a:r>
            <a:r>
              <a:rPr lang="en-US" sz="1000" baseline="30000" dirty="0"/>
              <a:t>3,4* </a:t>
            </a:r>
            <a:r>
              <a:rPr lang="en-US" sz="1000" dirty="0"/>
              <a:t>and Neeraj Sinha</a:t>
            </a:r>
            <a:r>
              <a:rPr lang="en-US" sz="1000" baseline="30000" dirty="0"/>
              <a:t>1,2,*</a:t>
            </a:r>
            <a:endParaRPr lang="en-US" sz="1000" dirty="0"/>
          </a:p>
          <a:p>
            <a:pPr>
              <a:spcBef>
                <a:spcPts val="0"/>
              </a:spcBef>
            </a:pPr>
            <a:r>
              <a:rPr lang="en-GB" sz="1000" b="1" dirty="0">
                <a:solidFill>
                  <a:srgbClr val="0033CC"/>
                </a:solidFill>
              </a:rPr>
              <a:t>1. Centre of Biomedical Research, Lucknow INDIA</a:t>
            </a:r>
            <a:r>
              <a:rPr lang="en-US" sz="1000" b="1" dirty="0">
                <a:solidFill>
                  <a:srgbClr val="0033CC"/>
                </a:solidFill>
              </a:rPr>
              <a:t>; 2. </a:t>
            </a:r>
            <a:r>
              <a:rPr lang="en-GB" sz="1000" b="1" dirty="0">
                <a:solidFill>
                  <a:srgbClr val="0033CC"/>
                </a:solidFill>
              </a:rPr>
              <a:t>Academy of Scientific and Innovative Research, INDIA; 3. </a:t>
            </a:r>
            <a:r>
              <a:rPr lang="en-US" sz="1000" b="1" dirty="0">
                <a:solidFill>
                  <a:srgbClr val="0033CC"/>
                </a:solidFill>
              </a:rPr>
              <a:t>Florida State University, USA; 4. </a:t>
            </a:r>
            <a:r>
              <a:rPr lang="en-GB" sz="1000" b="1" dirty="0">
                <a:solidFill>
                  <a:srgbClr val="0033CC"/>
                </a:solidFill>
              </a:rPr>
              <a:t>National High Magnetic Field Laboratory, USA</a:t>
            </a:r>
            <a:endParaRPr lang="en-US" sz="1000" b="1" dirty="0">
              <a:solidFill>
                <a:srgbClr val="0033CC"/>
              </a:solidFill>
            </a:endParaRPr>
          </a:p>
          <a:p>
            <a:pPr>
              <a:spcBef>
                <a:spcPts val="0"/>
              </a:spcBef>
            </a:pPr>
            <a:r>
              <a:rPr lang="en-US" sz="1000" b="1" dirty="0"/>
              <a:t>Funding Grants:</a:t>
            </a:r>
            <a:r>
              <a:rPr lang="en-US" sz="1000" dirty="0"/>
              <a:t> K.M. Amm</a:t>
            </a:r>
            <a:r>
              <a:rPr lang="en-US" sz="1000" dirty="0">
                <a:latin typeface="+mn-lt"/>
              </a:rPr>
              <a:t> (NHMFL, NSF/DMR-2128556 and DMR-1644779), R.W. </a:t>
            </a:r>
            <a:r>
              <a:rPr lang="en-US" sz="1000" dirty="0" err="1">
                <a:latin typeface="+mn-lt"/>
              </a:rPr>
              <a:t>Schurko</a:t>
            </a:r>
            <a:r>
              <a:rPr lang="en-US" sz="1000" dirty="0">
                <a:latin typeface="+mn-lt"/>
              </a:rPr>
              <a:t> (</a:t>
            </a:r>
            <a:r>
              <a:rPr lang="en-GB" sz="1000" dirty="0">
                <a:latin typeface="+mn-lt"/>
              </a:rPr>
              <a:t>NIH P41 GM122698 and NIH RM1-GM148766)</a:t>
            </a:r>
          </a:p>
          <a:p>
            <a:pPr>
              <a:spcBef>
                <a:spcPts val="0"/>
              </a:spcBef>
            </a:pPr>
            <a:endParaRPr lang="en-US" sz="1050" b="1" dirty="0">
              <a:solidFill>
                <a:srgbClr val="0033CC"/>
              </a:solidFill>
            </a:endParaRPr>
          </a:p>
        </p:txBody>
      </p:sp>
    </p:spTree>
    <p:extLst>
      <p:ext uri="{BB962C8B-B14F-4D97-AF65-F5344CB8AC3E}">
        <p14:creationId xmlns:p14="http://schemas.microsoft.com/office/powerpoint/2010/main" val="192465919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D7C9FF766FAE4A8FF2A00B6383AD9D" ma:contentTypeVersion="4" ma:contentTypeDescription="Create a new document." ma:contentTypeScope="" ma:versionID="3ac2ab9f0df48580bf5fc5420c9f8706">
  <xsd:schema xmlns:xsd="http://www.w3.org/2001/XMLSchema" xmlns:xs="http://www.w3.org/2001/XMLSchema" xmlns:p="http://schemas.microsoft.com/office/2006/metadata/properties" xmlns:ns2="dadad298-2df9-4984-95e3-f6f23ee06f9a" targetNamespace="http://schemas.microsoft.com/office/2006/metadata/properties" ma:root="true" ma:fieldsID="c6c05c0e06b6ca0cb0fb94bca83edf02" ns2:_="">
    <xsd:import namespace="dadad298-2df9-4984-95e3-f6f23ee06f9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dad298-2df9-4984-95e3-f6f23ee06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87BE41-3A51-4DB4-AB82-E66446EAD893}">
  <ds:schemaRefs>
    <ds:schemaRef ds:uri="http://schemas.microsoft.com/sharepoint/v3/contenttype/forms"/>
  </ds:schemaRefs>
</ds:datastoreItem>
</file>

<file path=customXml/itemProps2.xml><?xml version="1.0" encoding="utf-8"?>
<ds:datastoreItem xmlns:ds="http://schemas.openxmlformats.org/officeDocument/2006/customXml" ds:itemID="{B93B621B-B437-4168-9066-F2328B4B5AD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8096B45-D856-4189-9E05-D1CB44F417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dad298-2df9-4984-95e3-f6f23ee06f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12824</TotalTime>
  <Words>1158</Words>
  <Application>Microsoft Office PowerPoint</Application>
  <PresentationFormat>Widescreen</PresentationFormat>
  <Paragraphs>35</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arial</vt:lpstr>
      <vt:lpstr>Calibri</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Kathleen Amm</cp:lastModifiedBy>
  <cp:revision>186</cp:revision>
  <cp:lastPrinted>2019-07-16T13:07:28Z</cp:lastPrinted>
  <dcterms:created xsi:type="dcterms:W3CDTF">2004-08-07T03:10:56Z</dcterms:created>
  <dcterms:modified xsi:type="dcterms:W3CDTF">2025-03-07T19:08:18Z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0x010100ABD7C9FF766FAE4A8FF2A00B6383AD9D</vt:lpwstr>
  </property>
</Properties>
</file>