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63"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634" autoAdjust="0"/>
    <p:restoredTop sz="86275" autoAdjust="0"/>
  </p:normalViewPr>
  <p:slideViewPr>
    <p:cSldViewPr snapToGrid="0">
      <p:cViewPr varScale="1">
        <p:scale>
          <a:sx n="118" d="100"/>
          <a:sy n="118" d="100"/>
        </p:scale>
        <p:origin x="1048"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37FD75D-E2B7-4F49-924E-FF67D40E4F0A}" type="datetimeFigureOut">
              <a:rPr lang="en-US" smtClean="0"/>
              <a:t>1/22/25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A96197-06DB-4100-A735-EE49F6617B2E}" type="slidenum">
              <a:rPr lang="en-US" smtClean="0"/>
              <a:t>‹#›</a:t>
            </a:fld>
            <a:endParaRPr lang="en-US"/>
          </a:p>
        </p:txBody>
      </p:sp>
    </p:spTree>
    <p:extLst>
      <p:ext uri="{BB962C8B-B14F-4D97-AF65-F5344CB8AC3E}">
        <p14:creationId xmlns:p14="http://schemas.microsoft.com/office/powerpoint/2010/main" val="34871592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014712-18F6-E0DA-A88B-09B965729D83}"/>
            </a:ext>
          </a:extLst>
        </p:cNvPr>
        <p:cNvGrpSpPr/>
        <p:nvPr/>
      </p:nvGrpSpPr>
      <p:grpSpPr>
        <a:xfrm>
          <a:off x="0" y="0"/>
          <a:ext cx="0" cy="0"/>
          <a:chOff x="0" y="0"/>
          <a:chExt cx="0" cy="0"/>
        </a:xfrm>
      </p:grpSpPr>
      <p:sp>
        <p:nvSpPr>
          <p:cNvPr id="4098" name="Rectangle 7">
            <a:extLst>
              <a:ext uri="{FF2B5EF4-FFF2-40B4-BE49-F238E27FC236}">
                <a16:creationId xmlns:a16="http://schemas.microsoft.com/office/drawing/2014/main" id="{810F1A9B-1C41-FE5A-F2B4-ECF58396DD09}"/>
              </a:ext>
            </a:extLst>
          </p:cNvPr>
          <p:cNvSpPr>
            <a:spLocks noGrp="1" noChangeArrowheads="1"/>
          </p:cNvSpPr>
          <p:nvPr>
            <p:ph type="sldNum" sz="quarter" idx="5"/>
          </p:nvPr>
        </p:nvSpPr>
        <p:spPr/>
        <p:txBody>
          <a:bodyPr/>
          <a:lstStyle/>
          <a:p>
            <a:pPr>
              <a:defRPr/>
            </a:pPr>
            <a:fld id="{D6AC04BA-D5B1-4AEE-92A8-018E0611CCA8}" type="slidenum">
              <a:rPr lang="en-US" smtClean="0"/>
              <a:pPr>
                <a:defRPr/>
              </a:pPr>
              <a:t>1</a:t>
            </a:fld>
            <a:endParaRPr lang="en-US"/>
          </a:p>
        </p:txBody>
      </p:sp>
      <p:sp>
        <p:nvSpPr>
          <p:cNvPr id="4099" name="Rectangle 2">
            <a:extLst>
              <a:ext uri="{FF2B5EF4-FFF2-40B4-BE49-F238E27FC236}">
                <a16:creationId xmlns:a16="http://schemas.microsoft.com/office/drawing/2014/main" id="{7C07BA9A-B218-230F-7272-A7784A2F7149}"/>
              </a:ext>
            </a:extLst>
          </p:cNvPr>
          <p:cNvSpPr>
            <a:spLocks noGrp="1" noRot="1" noChangeAspect="1" noChangeArrowheads="1" noTextEdit="1"/>
          </p:cNvSpPr>
          <p:nvPr>
            <p:ph type="sldImg"/>
          </p:nvPr>
        </p:nvSpPr>
        <p:spPr>
          <a:xfrm>
            <a:off x="406400" y="696913"/>
            <a:ext cx="6197600" cy="3486150"/>
          </a:xfrm>
          <a:ln/>
        </p:spPr>
      </p:sp>
      <p:sp>
        <p:nvSpPr>
          <p:cNvPr id="4100" name="Rectangle 3">
            <a:extLst>
              <a:ext uri="{FF2B5EF4-FFF2-40B4-BE49-F238E27FC236}">
                <a16:creationId xmlns:a16="http://schemas.microsoft.com/office/drawing/2014/main" id="{B9EE616A-8DDA-061B-6015-5CE18C6BBABC}"/>
              </a:ext>
            </a:extLst>
          </p:cNvPr>
          <p:cNvSpPr>
            <a:spLocks noGrp="1" noChangeArrowheads="1"/>
          </p:cNvSpPr>
          <p:nvPr>
            <p:ph type="body" idx="1"/>
          </p:nvPr>
        </p:nvSpPr>
        <p:spPr>
          <a:noFill/>
          <a:ln/>
        </p:spPr>
        <p:txBody>
          <a:bodyPr/>
          <a:lstStyle/>
          <a:p>
            <a:endParaRPr lang="en-US" sz="1200" kern="1200" dirty="0">
              <a:solidFill>
                <a:schemeClr val="tx1"/>
              </a:solidFill>
              <a:effectLst/>
              <a:latin typeface="Arial" charset="0"/>
              <a:ea typeface="+mn-ea"/>
              <a:cs typeface="+mn-cs"/>
            </a:endParaRPr>
          </a:p>
        </p:txBody>
      </p:sp>
    </p:spTree>
    <p:extLst>
      <p:ext uri="{BB962C8B-B14F-4D97-AF65-F5344CB8AC3E}">
        <p14:creationId xmlns:p14="http://schemas.microsoft.com/office/powerpoint/2010/main" val="5946233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266D05-B140-378B-93D8-5FA83D83935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1222CC3-87BF-1E3D-A645-91C7CA0E5BF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2B0B8A9-504B-0F81-1494-801F2A3F3875}"/>
              </a:ext>
            </a:extLst>
          </p:cNvPr>
          <p:cNvSpPr>
            <a:spLocks noGrp="1"/>
          </p:cNvSpPr>
          <p:nvPr>
            <p:ph type="dt" sz="half" idx="10"/>
          </p:nvPr>
        </p:nvSpPr>
        <p:spPr/>
        <p:txBody>
          <a:bodyPr/>
          <a:lstStyle/>
          <a:p>
            <a:fld id="{171BFFD6-D41A-46F2-AA7C-680983506B65}" type="datetimeFigureOut">
              <a:rPr lang="en-US" smtClean="0"/>
              <a:t>1/22/25</a:t>
            </a:fld>
            <a:endParaRPr lang="en-US"/>
          </a:p>
        </p:txBody>
      </p:sp>
      <p:sp>
        <p:nvSpPr>
          <p:cNvPr id="5" name="Footer Placeholder 4">
            <a:extLst>
              <a:ext uri="{FF2B5EF4-FFF2-40B4-BE49-F238E27FC236}">
                <a16:creationId xmlns:a16="http://schemas.microsoft.com/office/drawing/2014/main" id="{68E4B918-164A-A88E-682D-DDDAEB18917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EB999D-639A-4D52-4985-6EEE3470D2CE}"/>
              </a:ext>
            </a:extLst>
          </p:cNvPr>
          <p:cNvSpPr>
            <a:spLocks noGrp="1"/>
          </p:cNvSpPr>
          <p:nvPr>
            <p:ph type="sldNum" sz="quarter" idx="12"/>
          </p:nvPr>
        </p:nvSpPr>
        <p:spPr/>
        <p:txBody>
          <a:bodyPr/>
          <a:lstStyle/>
          <a:p>
            <a:fld id="{64CCDC4D-9262-49A6-87E0-F39789F201A0}" type="slidenum">
              <a:rPr lang="en-US" smtClean="0"/>
              <a:t>‹#›</a:t>
            </a:fld>
            <a:endParaRPr lang="en-US"/>
          </a:p>
        </p:txBody>
      </p:sp>
    </p:spTree>
    <p:extLst>
      <p:ext uri="{BB962C8B-B14F-4D97-AF65-F5344CB8AC3E}">
        <p14:creationId xmlns:p14="http://schemas.microsoft.com/office/powerpoint/2010/main" val="3441689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E4642-6ED6-89A4-9106-2855454139F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3EE379A-533E-EAD4-369E-D30BF380E6D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F097FDE-70D6-960A-712D-B07108ED09AA}"/>
              </a:ext>
            </a:extLst>
          </p:cNvPr>
          <p:cNvSpPr>
            <a:spLocks noGrp="1"/>
          </p:cNvSpPr>
          <p:nvPr>
            <p:ph type="dt" sz="half" idx="10"/>
          </p:nvPr>
        </p:nvSpPr>
        <p:spPr/>
        <p:txBody>
          <a:bodyPr/>
          <a:lstStyle/>
          <a:p>
            <a:fld id="{171BFFD6-D41A-46F2-AA7C-680983506B65}" type="datetimeFigureOut">
              <a:rPr lang="en-US" smtClean="0"/>
              <a:t>1/22/25</a:t>
            </a:fld>
            <a:endParaRPr lang="en-US"/>
          </a:p>
        </p:txBody>
      </p:sp>
      <p:sp>
        <p:nvSpPr>
          <p:cNvPr id="5" name="Footer Placeholder 4">
            <a:extLst>
              <a:ext uri="{FF2B5EF4-FFF2-40B4-BE49-F238E27FC236}">
                <a16:creationId xmlns:a16="http://schemas.microsoft.com/office/drawing/2014/main" id="{88226D41-779D-A24B-8E7B-7E7697F3C5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4C693F-9F8F-4495-0CE6-A7B1EFF9414C}"/>
              </a:ext>
            </a:extLst>
          </p:cNvPr>
          <p:cNvSpPr>
            <a:spLocks noGrp="1"/>
          </p:cNvSpPr>
          <p:nvPr>
            <p:ph type="sldNum" sz="quarter" idx="12"/>
          </p:nvPr>
        </p:nvSpPr>
        <p:spPr/>
        <p:txBody>
          <a:bodyPr/>
          <a:lstStyle/>
          <a:p>
            <a:fld id="{64CCDC4D-9262-49A6-87E0-F39789F201A0}" type="slidenum">
              <a:rPr lang="en-US" smtClean="0"/>
              <a:t>‹#›</a:t>
            </a:fld>
            <a:endParaRPr lang="en-US"/>
          </a:p>
        </p:txBody>
      </p:sp>
    </p:spTree>
    <p:extLst>
      <p:ext uri="{BB962C8B-B14F-4D97-AF65-F5344CB8AC3E}">
        <p14:creationId xmlns:p14="http://schemas.microsoft.com/office/powerpoint/2010/main" val="14381874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D9F9D1D-BE01-8DEB-E3BE-9150C689215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CF53E98-F9F6-F21C-C98F-499C0B62B5D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3B22D6-46D6-538B-A092-C3684127B9F6}"/>
              </a:ext>
            </a:extLst>
          </p:cNvPr>
          <p:cNvSpPr>
            <a:spLocks noGrp="1"/>
          </p:cNvSpPr>
          <p:nvPr>
            <p:ph type="dt" sz="half" idx="10"/>
          </p:nvPr>
        </p:nvSpPr>
        <p:spPr/>
        <p:txBody>
          <a:bodyPr/>
          <a:lstStyle/>
          <a:p>
            <a:fld id="{171BFFD6-D41A-46F2-AA7C-680983506B65}" type="datetimeFigureOut">
              <a:rPr lang="en-US" smtClean="0"/>
              <a:t>1/22/25</a:t>
            </a:fld>
            <a:endParaRPr lang="en-US"/>
          </a:p>
        </p:txBody>
      </p:sp>
      <p:sp>
        <p:nvSpPr>
          <p:cNvPr id="5" name="Footer Placeholder 4">
            <a:extLst>
              <a:ext uri="{FF2B5EF4-FFF2-40B4-BE49-F238E27FC236}">
                <a16:creationId xmlns:a16="http://schemas.microsoft.com/office/drawing/2014/main" id="{8D820EF1-11F3-C1F0-D441-00A4F0E85F8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8F0C260-7ACC-D483-2AB3-B9A5D3BDFD34}"/>
              </a:ext>
            </a:extLst>
          </p:cNvPr>
          <p:cNvSpPr>
            <a:spLocks noGrp="1"/>
          </p:cNvSpPr>
          <p:nvPr>
            <p:ph type="sldNum" sz="quarter" idx="12"/>
          </p:nvPr>
        </p:nvSpPr>
        <p:spPr/>
        <p:txBody>
          <a:bodyPr/>
          <a:lstStyle/>
          <a:p>
            <a:fld id="{64CCDC4D-9262-49A6-87E0-F39789F201A0}" type="slidenum">
              <a:rPr lang="en-US" smtClean="0"/>
              <a:t>‹#›</a:t>
            </a:fld>
            <a:endParaRPr lang="en-US"/>
          </a:p>
        </p:txBody>
      </p:sp>
    </p:spTree>
    <p:extLst>
      <p:ext uri="{BB962C8B-B14F-4D97-AF65-F5344CB8AC3E}">
        <p14:creationId xmlns:p14="http://schemas.microsoft.com/office/powerpoint/2010/main" val="20378755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1B308B-77DA-1986-57AF-B33CDDFE3E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B75FD44-38C4-1A9C-E884-D4BED7FDEE9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9C5C73-655A-7011-610C-A5045CB07A87}"/>
              </a:ext>
            </a:extLst>
          </p:cNvPr>
          <p:cNvSpPr>
            <a:spLocks noGrp="1"/>
          </p:cNvSpPr>
          <p:nvPr>
            <p:ph type="dt" sz="half" idx="10"/>
          </p:nvPr>
        </p:nvSpPr>
        <p:spPr/>
        <p:txBody>
          <a:bodyPr/>
          <a:lstStyle/>
          <a:p>
            <a:fld id="{171BFFD6-D41A-46F2-AA7C-680983506B65}" type="datetimeFigureOut">
              <a:rPr lang="en-US" smtClean="0"/>
              <a:t>1/22/25</a:t>
            </a:fld>
            <a:endParaRPr lang="en-US"/>
          </a:p>
        </p:txBody>
      </p:sp>
      <p:sp>
        <p:nvSpPr>
          <p:cNvPr id="5" name="Footer Placeholder 4">
            <a:extLst>
              <a:ext uri="{FF2B5EF4-FFF2-40B4-BE49-F238E27FC236}">
                <a16:creationId xmlns:a16="http://schemas.microsoft.com/office/drawing/2014/main" id="{42286F07-C3C3-3363-21FA-3BB1F42AA6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E16FA99-BFE3-315D-13BA-AFCDE0CE8B0B}"/>
              </a:ext>
            </a:extLst>
          </p:cNvPr>
          <p:cNvSpPr>
            <a:spLocks noGrp="1"/>
          </p:cNvSpPr>
          <p:nvPr>
            <p:ph type="sldNum" sz="quarter" idx="12"/>
          </p:nvPr>
        </p:nvSpPr>
        <p:spPr/>
        <p:txBody>
          <a:bodyPr/>
          <a:lstStyle/>
          <a:p>
            <a:fld id="{64CCDC4D-9262-49A6-87E0-F39789F201A0}" type="slidenum">
              <a:rPr lang="en-US" smtClean="0"/>
              <a:t>‹#›</a:t>
            </a:fld>
            <a:endParaRPr lang="en-US"/>
          </a:p>
        </p:txBody>
      </p:sp>
    </p:spTree>
    <p:extLst>
      <p:ext uri="{BB962C8B-B14F-4D97-AF65-F5344CB8AC3E}">
        <p14:creationId xmlns:p14="http://schemas.microsoft.com/office/powerpoint/2010/main" val="1716208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C009D5-B61F-EBB9-68E5-21AC1011280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0F96F98-5293-604D-48F9-0468055176FA}"/>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660A517-73E1-4122-6E3E-0AD7A6BEEDE1}"/>
              </a:ext>
            </a:extLst>
          </p:cNvPr>
          <p:cNvSpPr>
            <a:spLocks noGrp="1"/>
          </p:cNvSpPr>
          <p:nvPr>
            <p:ph type="dt" sz="half" idx="10"/>
          </p:nvPr>
        </p:nvSpPr>
        <p:spPr/>
        <p:txBody>
          <a:bodyPr/>
          <a:lstStyle/>
          <a:p>
            <a:fld id="{171BFFD6-D41A-46F2-AA7C-680983506B65}" type="datetimeFigureOut">
              <a:rPr lang="en-US" smtClean="0"/>
              <a:t>1/22/25</a:t>
            </a:fld>
            <a:endParaRPr lang="en-US"/>
          </a:p>
        </p:txBody>
      </p:sp>
      <p:sp>
        <p:nvSpPr>
          <p:cNvPr id="5" name="Footer Placeholder 4">
            <a:extLst>
              <a:ext uri="{FF2B5EF4-FFF2-40B4-BE49-F238E27FC236}">
                <a16:creationId xmlns:a16="http://schemas.microsoft.com/office/drawing/2014/main" id="{43F9952F-42B8-F474-A981-D0159C63107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054C87-40B8-8683-A437-46A24FA62DA8}"/>
              </a:ext>
            </a:extLst>
          </p:cNvPr>
          <p:cNvSpPr>
            <a:spLocks noGrp="1"/>
          </p:cNvSpPr>
          <p:nvPr>
            <p:ph type="sldNum" sz="quarter" idx="12"/>
          </p:nvPr>
        </p:nvSpPr>
        <p:spPr/>
        <p:txBody>
          <a:bodyPr/>
          <a:lstStyle/>
          <a:p>
            <a:fld id="{64CCDC4D-9262-49A6-87E0-F39789F201A0}" type="slidenum">
              <a:rPr lang="en-US" smtClean="0"/>
              <a:t>‹#›</a:t>
            </a:fld>
            <a:endParaRPr lang="en-US"/>
          </a:p>
        </p:txBody>
      </p:sp>
    </p:spTree>
    <p:extLst>
      <p:ext uri="{BB962C8B-B14F-4D97-AF65-F5344CB8AC3E}">
        <p14:creationId xmlns:p14="http://schemas.microsoft.com/office/powerpoint/2010/main" val="2012210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EF09AD-4DBE-6D08-CE42-0DEAB447D8E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DADDBF9-D954-7323-C5D8-1FD0E39305C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23689BC-CEBE-FB73-16CC-68B992AD16F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43BE986-A558-8D8E-4B05-B2FAA66DE3CC}"/>
              </a:ext>
            </a:extLst>
          </p:cNvPr>
          <p:cNvSpPr>
            <a:spLocks noGrp="1"/>
          </p:cNvSpPr>
          <p:nvPr>
            <p:ph type="dt" sz="half" idx="10"/>
          </p:nvPr>
        </p:nvSpPr>
        <p:spPr/>
        <p:txBody>
          <a:bodyPr/>
          <a:lstStyle/>
          <a:p>
            <a:fld id="{171BFFD6-D41A-46F2-AA7C-680983506B65}" type="datetimeFigureOut">
              <a:rPr lang="en-US" smtClean="0"/>
              <a:t>1/22/25</a:t>
            </a:fld>
            <a:endParaRPr lang="en-US"/>
          </a:p>
        </p:txBody>
      </p:sp>
      <p:sp>
        <p:nvSpPr>
          <p:cNvPr id="6" name="Footer Placeholder 5">
            <a:extLst>
              <a:ext uri="{FF2B5EF4-FFF2-40B4-BE49-F238E27FC236}">
                <a16:creationId xmlns:a16="http://schemas.microsoft.com/office/drawing/2014/main" id="{8984D390-8BC4-8F1B-50A4-2DE1F9A80A7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F00E7F6-FDB2-AE59-8A48-76CD69EC16B8}"/>
              </a:ext>
            </a:extLst>
          </p:cNvPr>
          <p:cNvSpPr>
            <a:spLocks noGrp="1"/>
          </p:cNvSpPr>
          <p:nvPr>
            <p:ph type="sldNum" sz="quarter" idx="12"/>
          </p:nvPr>
        </p:nvSpPr>
        <p:spPr/>
        <p:txBody>
          <a:bodyPr/>
          <a:lstStyle/>
          <a:p>
            <a:fld id="{64CCDC4D-9262-49A6-87E0-F39789F201A0}" type="slidenum">
              <a:rPr lang="en-US" smtClean="0"/>
              <a:t>‹#›</a:t>
            </a:fld>
            <a:endParaRPr lang="en-US"/>
          </a:p>
        </p:txBody>
      </p:sp>
    </p:spTree>
    <p:extLst>
      <p:ext uri="{BB962C8B-B14F-4D97-AF65-F5344CB8AC3E}">
        <p14:creationId xmlns:p14="http://schemas.microsoft.com/office/powerpoint/2010/main" val="10742803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1D399-38B2-73C8-CAE5-6B1B7989D36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D42F969-71FC-54AE-18E2-5B2FC847FB5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B15B2F3-4E63-841B-35A2-99811FF1367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98C080D-0ED1-46ED-D6AB-D936F60AE42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D4275F6-D948-2B40-0052-B07E4C25696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0F408B2-03F9-D2E4-FEE8-203CE1F7575E}"/>
              </a:ext>
            </a:extLst>
          </p:cNvPr>
          <p:cNvSpPr>
            <a:spLocks noGrp="1"/>
          </p:cNvSpPr>
          <p:nvPr>
            <p:ph type="dt" sz="half" idx="10"/>
          </p:nvPr>
        </p:nvSpPr>
        <p:spPr/>
        <p:txBody>
          <a:bodyPr/>
          <a:lstStyle/>
          <a:p>
            <a:fld id="{171BFFD6-D41A-46F2-AA7C-680983506B65}" type="datetimeFigureOut">
              <a:rPr lang="en-US" smtClean="0"/>
              <a:t>1/22/25</a:t>
            </a:fld>
            <a:endParaRPr lang="en-US"/>
          </a:p>
        </p:txBody>
      </p:sp>
      <p:sp>
        <p:nvSpPr>
          <p:cNvPr id="8" name="Footer Placeholder 7">
            <a:extLst>
              <a:ext uri="{FF2B5EF4-FFF2-40B4-BE49-F238E27FC236}">
                <a16:creationId xmlns:a16="http://schemas.microsoft.com/office/drawing/2014/main" id="{026B93E6-FA98-2B41-B8FE-45415986986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0B125F0-FBCA-3D6F-ACA1-207D80F80FD1}"/>
              </a:ext>
            </a:extLst>
          </p:cNvPr>
          <p:cNvSpPr>
            <a:spLocks noGrp="1"/>
          </p:cNvSpPr>
          <p:nvPr>
            <p:ph type="sldNum" sz="quarter" idx="12"/>
          </p:nvPr>
        </p:nvSpPr>
        <p:spPr/>
        <p:txBody>
          <a:bodyPr/>
          <a:lstStyle/>
          <a:p>
            <a:fld id="{64CCDC4D-9262-49A6-87E0-F39789F201A0}" type="slidenum">
              <a:rPr lang="en-US" smtClean="0"/>
              <a:t>‹#›</a:t>
            </a:fld>
            <a:endParaRPr lang="en-US"/>
          </a:p>
        </p:txBody>
      </p:sp>
    </p:spTree>
    <p:extLst>
      <p:ext uri="{BB962C8B-B14F-4D97-AF65-F5344CB8AC3E}">
        <p14:creationId xmlns:p14="http://schemas.microsoft.com/office/powerpoint/2010/main" val="21446449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2CCFB-6622-FA6C-2679-018FE789B63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4DDA4C7-3BE8-9BE9-4A35-1C64AAB84DED}"/>
              </a:ext>
            </a:extLst>
          </p:cNvPr>
          <p:cNvSpPr>
            <a:spLocks noGrp="1"/>
          </p:cNvSpPr>
          <p:nvPr>
            <p:ph type="dt" sz="half" idx="10"/>
          </p:nvPr>
        </p:nvSpPr>
        <p:spPr/>
        <p:txBody>
          <a:bodyPr/>
          <a:lstStyle/>
          <a:p>
            <a:fld id="{171BFFD6-D41A-46F2-AA7C-680983506B65}" type="datetimeFigureOut">
              <a:rPr lang="en-US" smtClean="0"/>
              <a:t>1/22/25</a:t>
            </a:fld>
            <a:endParaRPr lang="en-US"/>
          </a:p>
        </p:txBody>
      </p:sp>
      <p:sp>
        <p:nvSpPr>
          <p:cNvPr id="4" name="Footer Placeholder 3">
            <a:extLst>
              <a:ext uri="{FF2B5EF4-FFF2-40B4-BE49-F238E27FC236}">
                <a16:creationId xmlns:a16="http://schemas.microsoft.com/office/drawing/2014/main" id="{CC068460-D4CE-24D3-77C0-06762CC4ECE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C3E9AA1-3C15-4D33-AF7B-0F78997386A9}"/>
              </a:ext>
            </a:extLst>
          </p:cNvPr>
          <p:cNvSpPr>
            <a:spLocks noGrp="1"/>
          </p:cNvSpPr>
          <p:nvPr>
            <p:ph type="sldNum" sz="quarter" idx="12"/>
          </p:nvPr>
        </p:nvSpPr>
        <p:spPr/>
        <p:txBody>
          <a:bodyPr/>
          <a:lstStyle/>
          <a:p>
            <a:fld id="{64CCDC4D-9262-49A6-87E0-F39789F201A0}" type="slidenum">
              <a:rPr lang="en-US" smtClean="0"/>
              <a:t>‹#›</a:t>
            </a:fld>
            <a:endParaRPr lang="en-US"/>
          </a:p>
        </p:txBody>
      </p:sp>
    </p:spTree>
    <p:extLst>
      <p:ext uri="{BB962C8B-B14F-4D97-AF65-F5344CB8AC3E}">
        <p14:creationId xmlns:p14="http://schemas.microsoft.com/office/powerpoint/2010/main" val="7833746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DFF160F-BC5B-B46B-02FC-7A9F9410134A}"/>
              </a:ext>
            </a:extLst>
          </p:cNvPr>
          <p:cNvSpPr>
            <a:spLocks noGrp="1"/>
          </p:cNvSpPr>
          <p:nvPr>
            <p:ph type="dt" sz="half" idx="10"/>
          </p:nvPr>
        </p:nvSpPr>
        <p:spPr/>
        <p:txBody>
          <a:bodyPr/>
          <a:lstStyle/>
          <a:p>
            <a:fld id="{171BFFD6-D41A-46F2-AA7C-680983506B65}" type="datetimeFigureOut">
              <a:rPr lang="en-US" smtClean="0"/>
              <a:t>1/22/25</a:t>
            </a:fld>
            <a:endParaRPr lang="en-US"/>
          </a:p>
        </p:txBody>
      </p:sp>
      <p:sp>
        <p:nvSpPr>
          <p:cNvPr id="3" name="Footer Placeholder 2">
            <a:extLst>
              <a:ext uri="{FF2B5EF4-FFF2-40B4-BE49-F238E27FC236}">
                <a16:creationId xmlns:a16="http://schemas.microsoft.com/office/drawing/2014/main" id="{CA6032BC-FA3C-9678-86BE-D07CD5AF8F4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DA288A5-F801-AEBB-9883-E59FC0F52BBB}"/>
              </a:ext>
            </a:extLst>
          </p:cNvPr>
          <p:cNvSpPr>
            <a:spLocks noGrp="1"/>
          </p:cNvSpPr>
          <p:nvPr>
            <p:ph type="sldNum" sz="quarter" idx="12"/>
          </p:nvPr>
        </p:nvSpPr>
        <p:spPr/>
        <p:txBody>
          <a:bodyPr/>
          <a:lstStyle/>
          <a:p>
            <a:fld id="{64CCDC4D-9262-49A6-87E0-F39789F201A0}" type="slidenum">
              <a:rPr lang="en-US" smtClean="0"/>
              <a:t>‹#›</a:t>
            </a:fld>
            <a:endParaRPr lang="en-US"/>
          </a:p>
        </p:txBody>
      </p:sp>
    </p:spTree>
    <p:extLst>
      <p:ext uri="{BB962C8B-B14F-4D97-AF65-F5344CB8AC3E}">
        <p14:creationId xmlns:p14="http://schemas.microsoft.com/office/powerpoint/2010/main" val="23212653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DF246F-E701-C34F-0190-CCFD6B3F33D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204AC2C-9A39-E5E8-6C7A-FB0F1F2F461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8F8F673-6C46-D2A0-4774-A1622B0E3C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707F810-B745-E7ED-04CF-5B9645EFFFD2}"/>
              </a:ext>
            </a:extLst>
          </p:cNvPr>
          <p:cNvSpPr>
            <a:spLocks noGrp="1"/>
          </p:cNvSpPr>
          <p:nvPr>
            <p:ph type="dt" sz="half" idx="10"/>
          </p:nvPr>
        </p:nvSpPr>
        <p:spPr/>
        <p:txBody>
          <a:bodyPr/>
          <a:lstStyle/>
          <a:p>
            <a:fld id="{171BFFD6-D41A-46F2-AA7C-680983506B65}" type="datetimeFigureOut">
              <a:rPr lang="en-US" smtClean="0"/>
              <a:t>1/22/25</a:t>
            </a:fld>
            <a:endParaRPr lang="en-US"/>
          </a:p>
        </p:txBody>
      </p:sp>
      <p:sp>
        <p:nvSpPr>
          <p:cNvPr id="6" name="Footer Placeholder 5">
            <a:extLst>
              <a:ext uri="{FF2B5EF4-FFF2-40B4-BE49-F238E27FC236}">
                <a16:creationId xmlns:a16="http://schemas.microsoft.com/office/drawing/2014/main" id="{4780E4B5-15D9-2871-C96C-41359BD50FC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89533A2-2B8D-A7AB-0DB1-84E74D6EA5CC}"/>
              </a:ext>
            </a:extLst>
          </p:cNvPr>
          <p:cNvSpPr>
            <a:spLocks noGrp="1"/>
          </p:cNvSpPr>
          <p:nvPr>
            <p:ph type="sldNum" sz="quarter" idx="12"/>
          </p:nvPr>
        </p:nvSpPr>
        <p:spPr/>
        <p:txBody>
          <a:bodyPr/>
          <a:lstStyle/>
          <a:p>
            <a:fld id="{64CCDC4D-9262-49A6-87E0-F39789F201A0}" type="slidenum">
              <a:rPr lang="en-US" smtClean="0"/>
              <a:t>‹#›</a:t>
            </a:fld>
            <a:endParaRPr lang="en-US"/>
          </a:p>
        </p:txBody>
      </p:sp>
    </p:spTree>
    <p:extLst>
      <p:ext uri="{BB962C8B-B14F-4D97-AF65-F5344CB8AC3E}">
        <p14:creationId xmlns:p14="http://schemas.microsoft.com/office/powerpoint/2010/main" val="10129785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E298B7-462D-3302-4DF6-313C2CE4119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1498287-4D5A-BFA6-0556-5A7714300DA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945C7B9-CDC6-BE3A-BEB9-7C633D4D7CE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3BF49B-D038-9838-4E0D-3C5F88E71A20}"/>
              </a:ext>
            </a:extLst>
          </p:cNvPr>
          <p:cNvSpPr>
            <a:spLocks noGrp="1"/>
          </p:cNvSpPr>
          <p:nvPr>
            <p:ph type="dt" sz="half" idx="10"/>
          </p:nvPr>
        </p:nvSpPr>
        <p:spPr/>
        <p:txBody>
          <a:bodyPr/>
          <a:lstStyle/>
          <a:p>
            <a:fld id="{171BFFD6-D41A-46F2-AA7C-680983506B65}" type="datetimeFigureOut">
              <a:rPr lang="en-US" smtClean="0"/>
              <a:t>1/22/25</a:t>
            </a:fld>
            <a:endParaRPr lang="en-US"/>
          </a:p>
        </p:txBody>
      </p:sp>
      <p:sp>
        <p:nvSpPr>
          <p:cNvPr id="6" name="Footer Placeholder 5">
            <a:extLst>
              <a:ext uri="{FF2B5EF4-FFF2-40B4-BE49-F238E27FC236}">
                <a16:creationId xmlns:a16="http://schemas.microsoft.com/office/drawing/2014/main" id="{F71DA7BA-F9E0-FBC7-DF2A-28292E6C5F0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FFFE356-FB5A-950F-7337-37B4D6998819}"/>
              </a:ext>
            </a:extLst>
          </p:cNvPr>
          <p:cNvSpPr>
            <a:spLocks noGrp="1"/>
          </p:cNvSpPr>
          <p:nvPr>
            <p:ph type="sldNum" sz="quarter" idx="12"/>
          </p:nvPr>
        </p:nvSpPr>
        <p:spPr/>
        <p:txBody>
          <a:bodyPr/>
          <a:lstStyle/>
          <a:p>
            <a:fld id="{64CCDC4D-9262-49A6-87E0-F39789F201A0}" type="slidenum">
              <a:rPr lang="en-US" smtClean="0"/>
              <a:t>‹#›</a:t>
            </a:fld>
            <a:endParaRPr lang="en-US"/>
          </a:p>
        </p:txBody>
      </p:sp>
    </p:spTree>
    <p:extLst>
      <p:ext uri="{BB962C8B-B14F-4D97-AF65-F5344CB8AC3E}">
        <p14:creationId xmlns:p14="http://schemas.microsoft.com/office/powerpoint/2010/main" val="16580044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F26FC48-8912-F25F-6B8C-D86D15DF4C5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333201F-BADF-FEBE-DDE3-C90B83FC380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7989FC4-02CF-5909-34DE-1B7AB9B5C9F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71BFFD6-D41A-46F2-AA7C-680983506B65}" type="datetimeFigureOut">
              <a:rPr lang="en-US" smtClean="0"/>
              <a:t>1/22/25</a:t>
            </a:fld>
            <a:endParaRPr lang="en-US"/>
          </a:p>
        </p:txBody>
      </p:sp>
      <p:sp>
        <p:nvSpPr>
          <p:cNvPr id="5" name="Footer Placeholder 4">
            <a:extLst>
              <a:ext uri="{FF2B5EF4-FFF2-40B4-BE49-F238E27FC236}">
                <a16:creationId xmlns:a16="http://schemas.microsoft.com/office/drawing/2014/main" id="{78CFE5CC-3DC2-4CFF-1C58-A38E2A59827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F4C8117E-4304-C2D9-74F9-A741D8372D1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64CCDC4D-9262-49A6-87E0-F39789F201A0}" type="slidenum">
              <a:rPr lang="en-US" smtClean="0"/>
              <a:t>‹#›</a:t>
            </a:fld>
            <a:endParaRPr lang="en-US"/>
          </a:p>
        </p:txBody>
      </p:sp>
    </p:spTree>
    <p:extLst>
      <p:ext uri="{BB962C8B-B14F-4D97-AF65-F5344CB8AC3E}">
        <p14:creationId xmlns:p14="http://schemas.microsoft.com/office/powerpoint/2010/main" val="23576025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8E18E8-8BDE-6168-E342-DF9647512A50}"/>
            </a:ext>
          </a:extLst>
        </p:cNvPr>
        <p:cNvGrpSpPr/>
        <p:nvPr/>
      </p:nvGrpSpPr>
      <p:grpSpPr>
        <a:xfrm>
          <a:off x="0" y="0"/>
          <a:ext cx="0" cy="0"/>
          <a:chOff x="0" y="0"/>
          <a:chExt cx="0" cy="0"/>
        </a:xfrm>
      </p:grpSpPr>
      <p:sp>
        <p:nvSpPr>
          <p:cNvPr id="1027" name="Rectangle 5">
            <a:extLst>
              <a:ext uri="{FF2B5EF4-FFF2-40B4-BE49-F238E27FC236}">
                <a16:creationId xmlns:a16="http://schemas.microsoft.com/office/drawing/2014/main" id="{8B28DDA3-0FF7-AE4F-FF9F-CA7B1A29C7EF}"/>
              </a:ext>
            </a:extLst>
          </p:cNvPr>
          <p:cNvSpPr>
            <a:spLocks noChangeArrowheads="1"/>
          </p:cNvSpPr>
          <p:nvPr/>
        </p:nvSpPr>
        <p:spPr bwMode="auto">
          <a:xfrm>
            <a:off x="2308225" y="6281739"/>
            <a:ext cx="184150" cy="274637"/>
          </a:xfrm>
          <a:prstGeom prst="rect">
            <a:avLst/>
          </a:prstGeom>
          <a:noFill/>
          <a:ln w="9525">
            <a:noFill/>
            <a:miter lim="800000"/>
            <a:headEnd/>
            <a:tailEnd/>
          </a:ln>
        </p:spPr>
        <p:txBody>
          <a:bodyPr wrap="none">
            <a:spAutoFit/>
          </a:bodyPr>
          <a:lstStyle/>
          <a:p>
            <a:endParaRPr lang="en-US" sz="1200"/>
          </a:p>
        </p:txBody>
      </p:sp>
      <p:sp>
        <p:nvSpPr>
          <p:cNvPr id="1028" name="Text Box 28">
            <a:extLst>
              <a:ext uri="{FF2B5EF4-FFF2-40B4-BE49-F238E27FC236}">
                <a16:creationId xmlns:a16="http://schemas.microsoft.com/office/drawing/2014/main" id="{D8D646A2-811C-7F6C-453B-F45B1492276E}"/>
              </a:ext>
            </a:extLst>
          </p:cNvPr>
          <p:cNvSpPr txBox="1">
            <a:spLocks noChangeArrowheads="1"/>
          </p:cNvSpPr>
          <p:nvPr/>
        </p:nvSpPr>
        <p:spPr bwMode="auto">
          <a:xfrm>
            <a:off x="49883" y="1233943"/>
            <a:ext cx="5295973" cy="5386090"/>
          </a:xfrm>
          <a:prstGeom prst="rect">
            <a:avLst/>
          </a:prstGeom>
          <a:noFill/>
          <a:ln w="9525">
            <a:noFill/>
            <a:miter lim="800000"/>
            <a:headEnd/>
            <a:tailEnd/>
          </a:ln>
        </p:spPr>
        <p:txBody>
          <a:bodyPr wrap="square">
            <a:spAutoFit/>
          </a:bodyPr>
          <a:lstStyle/>
          <a:p>
            <a:r>
              <a:rPr lang="en-US" sz="1200" b="1" dirty="0">
                <a:solidFill>
                  <a:srgbClr val="000000"/>
                </a:solidFill>
                <a:latin typeface="Arial" panose="020B0604020202020204" pitchFamily="34" charset="0"/>
                <a:cs typeface="Arial" panose="020B0604020202020204" pitchFamily="34" charset="0"/>
              </a:rPr>
              <a:t>What is the finding?</a:t>
            </a:r>
          </a:p>
          <a:p>
            <a:r>
              <a:rPr lang="en-US" sz="1200" dirty="0">
                <a:latin typeface="Arial" panose="020B0604020202020204" pitchFamily="34" charset="0"/>
                <a:cs typeface="Arial" panose="020B0604020202020204" pitchFamily="34" charset="0"/>
              </a:rPr>
              <a:t>A new safety reporting application leverages artificial intelligence to help the </a:t>
            </a:r>
            <a:r>
              <a:rPr lang="en-US" sz="1200" dirty="0" err="1">
                <a:latin typeface="Arial" panose="020B0604020202020204" pitchFamily="34" charset="0"/>
                <a:cs typeface="Arial" panose="020B0604020202020204" pitchFamily="34" charset="0"/>
              </a:rPr>
              <a:t>MagLab’s</a:t>
            </a:r>
            <a:r>
              <a:rPr lang="en-US" sz="1200" dirty="0">
                <a:latin typeface="Arial" panose="020B0604020202020204" pitchFamily="34" charset="0"/>
                <a:cs typeface="Arial" panose="020B0604020202020204" pitchFamily="34" charset="0"/>
              </a:rPr>
              <a:t> Environmental Heath and Safety team streamline workflows, identify risks, and analyze trends more effectively. </a:t>
            </a:r>
          </a:p>
          <a:p>
            <a:endParaRPr lang="en-US" sz="800" dirty="0">
              <a:latin typeface="Arial" panose="020B0604020202020204" pitchFamily="34" charset="0"/>
              <a:cs typeface="Arial" panose="020B0604020202020204" pitchFamily="34" charset="0"/>
            </a:endParaRPr>
          </a:p>
          <a:p>
            <a:r>
              <a:rPr lang="en-US" sz="1200" dirty="0">
                <a:latin typeface="Arial" panose="020B0604020202020204" pitchFamily="34" charset="0"/>
                <a:cs typeface="Arial" panose="020B0604020202020204" pitchFamily="34" charset="0"/>
              </a:rPr>
              <a:t>Accessible from both desktop and mobile devices, this pilot app also offers anonymous reporting to </a:t>
            </a:r>
            <a:r>
              <a:rPr lang="en-US" sz="1200" dirty="0" err="1">
                <a:latin typeface="Arial" panose="020B0604020202020204" pitchFamily="34" charset="0"/>
                <a:cs typeface="Arial" panose="020B0604020202020204" pitchFamily="34" charset="0"/>
              </a:rPr>
              <a:t>MagLab</a:t>
            </a:r>
            <a:r>
              <a:rPr lang="en-US" sz="1200" dirty="0">
                <a:latin typeface="Arial" panose="020B0604020202020204" pitchFamily="34" charset="0"/>
                <a:cs typeface="Arial" panose="020B0604020202020204" pitchFamily="34" charset="0"/>
              </a:rPr>
              <a:t> employees who can use it to confidently raise concerns, fostering transparency and a strong safety-focused culture.</a:t>
            </a:r>
          </a:p>
          <a:p>
            <a:endParaRPr lang="en-US" sz="1200" dirty="0">
              <a:solidFill>
                <a:srgbClr val="000000"/>
              </a:solidFill>
              <a:latin typeface="Arial" panose="020B0604020202020204" pitchFamily="34" charset="0"/>
              <a:cs typeface="Arial" panose="020B0604020202020204" pitchFamily="34" charset="0"/>
            </a:endParaRPr>
          </a:p>
          <a:p>
            <a:r>
              <a:rPr lang="en-US" sz="1200" b="1" dirty="0">
                <a:solidFill>
                  <a:srgbClr val="000000"/>
                </a:solidFill>
                <a:latin typeface="Arial" panose="020B0604020202020204" pitchFamily="34" charset="0"/>
                <a:cs typeface="Arial" panose="020B0604020202020204" pitchFamily="34" charset="0"/>
              </a:rPr>
              <a:t>Why is this important? </a:t>
            </a:r>
          </a:p>
          <a:p>
            <a:r>
              <a:rPr lang="en-US" sz="1200" dirty="0">
                <a:latin typeface="Arial" panose="020B0604020202020204" pitchFamily="34" charset="0"/>
                <a:cs typeface="Arial" panose="020B0604020202020204" pitchFamily="34" charset="0"/>
              </a:rPr>
              <a:t>Using state-of-the-art AI-driven analysis, the application reveals leading indicators and categorizes reports into High Reliability Organization (HRO) principles. This enables proactive and timely preventive actions and more strategic safety decision-making focused on big picture HRO goals. </a:t>
            </a:r>
          </a:p>
          <a:p>
            <a:r>
              <a:rPr lang="en-US" sz="1200" dirty="0">
                <a:latin typeface="Arial" panose="020B0604020202020204" pitchFamily="34" charset="0"/>
                <a:cs typeface="Arial" panose="020B0604020202020204" pitchFamily="34" charset="0"/>
              </a:rPr>
              <a:t>Measurable Key Performance Indicators (KPIs), such as incident reduction rates, audit completion times, and regulatory compliance scores, are tracked and analyzed to improve performance. This innovation underscores the lab’s dedication to accessibility, continuous improvement, and building a stronger safer culture for the </a:t>
            </a:r>
            <a:r>
              <a:rPr lang="en-US" sz="1200" dirty="0" err="1">
                <a:latin typeface="Arial" panose="020B0604020202020204" pitchFamily="34" charset="0"/>
                <a:cs typeface="Arial" panose="020B0604020202020204" pitchFamily="34" charset="0"/>
              </a:rPr>
              <a:t>MagLab</a:t>
            </a:r>
            <a:r>
              <a:rPr lang="en-US" sz="1200" dirty="0">
                <a:latin typeface="Arial" panose="020B0604020202020204" pitchFamily="34" charset="0"/>
                <a:cs typeface="Arial" panose="020B0604020202020204" pitchFamily="34" charset="0"/>
              </a:rPr>
              <a:t>.</a:t>
            </a:r>
          </a:p>
          <a:p>
            <a:endParaRPr lang="en-US" sz="1200" dirty="0">
              <a:latin typeface="Arial" panose="020B0604020202020204" pitchFamily="34" charset="0"/>
              <a:cs typeface="Arial" panose="020B0604020202020204" pitchFamily="34" charset="0"/>
            </a:endParaRPr>
          </a:p>
          <a:p>
            <a:r>
              <a:rPr lang="en-US" sz="1200" b="1" dirty="0">
                <a:solidFill>
                  <a:srgbClr val="000000"/>
                </a:solidFill>
                <a:latin typeface="Arial" panose="020B0604020202020204" pitchFamily="34" charset="0"/>
                <a:cs typeface="Arial" panose="020B0604020202020204" pitchFamily="34" charset="0"/>
              </a:rPr>
              <a:t>Why did this research need the MagLab?</a:t>
            </a:r>
            <a:r>
              <a:rPr lang="en-US" sz="1200" b="1" dirty="0">
                <a:latin typeface="Arial" panose="020B0604020202020204" pitchFamily="34" charset="0"/>
                <a:cs typeface="Arial" panose="020B0604020202020204" pitchFamily="34" charset="0"/>
              </a:rPr>
              <a:t> </a:t>
            </a:r>
          </a:p>
          <a:p>
            <a:r>
              <a:rPr lang="en-US" sz="1200" dirty="0">
                <a:latin typeface="Arial" panose="020B0604020202020204" pitchFamily="34" charset="0"/>
                <a:cs typeface="Arial" panose="020B0604020202020204" pitchFamily="34" charset="0"/>
              </a:rPr>
              <a:t>This app and its implementation at the </a:t>
            </a:r>
            <a:r>
              <a:rPr lang="en-US" sz="1200" dirty="0" err="1">
                <a:latin typeface="Arial" panose="020B0604020202020204" pitchFamily="34" charset="0"/>
                <a:cs typeface="Arial" panose="020B0604020202020204" pitchFamily="34" charset="0"/>
              </a:rPr>
              <a:t>MagLab</a:t>
            </a:r>
            <a:r>
              <a:rPr lang="en-US" sz="1200" dirty="0">
                <a:latin typeface="Arial" panose="020B0604020202020204" pitchFamily="34" charset="0"/>
                <a:cs typeface="Arial" panose="020B0604020202020204" pitchFamily="34" charset="0"/>
              </a:rPr>
              <a:t> is the product of a unique and multi-year partnership between the lab and faculty experts in HRO from Texas Tech University. The lab’s focus on continuous safety improvement fueled this unique collaboration and our strong safety culture made the lab an ideal test site for Moneta’s AI-based application. The Texas Tech faculty partners went on to found Moneta,</a:t>
            </a:r>
            <a:r>
              <a:rPr lang="en-US" sz="1200" b="0" i="0" dirty="0">
                <a:solidFill>
                  <a:srgbClr val="222222"/>
                </a:solidFill>
                <a:effectLst/>
                <a:latin typeface="Arial" panose="020B0604020202020204" pitchFamily="34" charset="0"/>
                <a:cs typeface="Arial" panose="020B0604020202020204" pitchFamily="34" charset="0"/>
              </a:rPr>
              <a:t> a tech company focused on developing software for the safety management in industrial and healthcare institutions.</a:t>
            </a:r>
          </a:p>
          <a:p>
            <a:endParaRPr lang="en-US" sz="1200" b="1" dirty="0">
              <a:latin typeface="Arial" panose="020B0604020202020204" pitchFamily="34" charset="0"/>
              <a:cs typeface="Arial" panose="020B0604020202020204" pitchFamily="34" charset="0"/>
            </a:endParaRPr>
          </a:p>
        </p:txBody>
      </p:sp>
      <p:sp>
        <p:nvSpPr>
          <p:cNvPr id="1034" name="Rectangle 49">
            <a:extLst>
              <a:ext uri="{FF2B5EF4-FFF2-40B4-BE49-F238E27FC236}">
                <a16:creationId xmlns:a16="http://schemas.microsoft.com/office/drawing/2014/main" id="{659AD319-05FE-EA74-C578-1B01F9CA4B8B}"/>
              </a:ext>
            </a:extLst>
          </p:cNvPr>
          <p:cNvSpPr>
            <a:spLocks noChangeArrowheads="1"/>
          </p:cNvSpPr>
          <p:nvPr/>
        </p:nvSpPr>
        <p:spPr bwMode="auto">
          <a:xfrm>
            <a:off x="5389400" y="1395518"/>
            <a:ext cx="6573295" cy="4388349"/>
          </a:xfrm>
          <a:prstGeom prst="rect">
            <a:avLst/>
          </a:prstGeom>
          <a:noFill/>
          <a:ln w="19050">
            <a:solidFill>
              <a:srgbClr val="0033CC"/>
            </a:solidFill>
            <a:miter lim="800000"/>
            <a:headEnd/>
            <a:tailEnd/>
          </a:ln>
        </p:spPr>
        <p:txBody>
          <a:bodyPr wrap="none" anchor="ctr"/>
          <a:lstStyle/>
          <a:p>
            <a:endParaRPr lang="en-US"/>
          </a:p>
        </p:txBody>
      </p:sp>
      <p:sp>
        <p:nvSpPr>
          <p:cNvPr id="2" name="AutoShape 2">
            <a:extLst>
              <a:ext uri="{FF2B5EF4-FFF2-40B4-BE49-F238E27FC236}">
                <a16:creationId xmlns:a16="http://schemas.microsoft.com/office/drawing/2014/main" id="{A59A2CC4-C79F-91DA-166B-A47C09588BE9}"/>
              </a:ext>
            </a:extLst>
          </p:cNvPr>
          <p:cNvSpPr>
            <a:spLocks noChangeAspect="1" noChangeArrowheads="1"/>
          </p:cNvSpPr>
          <p:nvPr/>
        </p:nvSpPr>
        <p:spPr bwMode="auto">
          <a:xfrm>
            <a:off x="5743575" y="3278317"/>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 name="Line 42">
            <a:extLst>
              <a:ext uri="{FF2B5EF4-FFF2-40B4-BE49-F238E27FC236}">
                <a16:creationId xmlns:a16="http://schemas.microsoft.com/office/drawing/2014/main" id="{5641B5A3-F664-8804-9416-2393227E4988}"/>
              </a:ext>
            </a:extLst>
          </p:cNvPr>
          <p:cNvSpPr>
            <a:spLocks noChangeShapeType="1"/>
          </p:cNvSpPr>
          <p:nvPr/>
        </p:nvSpPr>
        <p:spPr bwMode="auto">
          <a:xfrm>
            <a:off x="0" y="1163437"/>
            <a:ext cx="12192000" cy="28082"/>
          </a:xfrm>
          <a:prstGeom prst="line">
            <a:avLst/>
          </a:prstGeom>
          <a:noFill/>
          <a:ln w="44450" cmpd="sng">
            <a:solidFill>
              <a:srgbClr val="4F4184"/>
            </a:solidFill>
            <a:round/>
            <a:headEnd/>
            <a:tailEnd/>
          </a:ln>
        </p:spPr>
        <p:txBody>
          <a:bodyPr/>
          <a:lstStyle/>
          <a:p>
            <a:endParaRPr lang="en-US" dirty="0"/>
          </a:p>
        </p:txBody>
      </p:sp>
      <p:pic>
        <p:nvPicPr>
          <p:cNvPr id="4" name="Picture 3" descr="NSF logo.jpg">
            <a:extLst>
              <a:ext uri="{FF2B5EF4-FFF2-40B4-BE49-F238E27FC236}">
                <a16:creationId xmlns:a16="http://schemas.microsoft.com/office/drawing/2014/main" id="{E872DBEE-90B0-2B0F-D27A-1AA7B375371D}"/>
              </a:ext>
            </a:extLst>
          </p:cNvPr>
          <p:cNvPicPr>
            <a:picLocks noChangeAspect="1"/>
          </p:cNvPicPr>
          <p:nvPr/>
        </p:nvPicPr>
        <p:blipFill>
          <a:blip r:embed="rId3" cstate="print"/>
          <a:stretch>
            <a:fillRect/>
          </a:stretch>
        </p:blipFill>
        <p:spPr>
          <a:xfrm>
            <a:off x="10099268" y="78134"/>
            <a:ext cx="1017188" cy="1023315"/>
          </a:xfrm>
          <a:prstGeom prst="rect">
            <a:avLst/>
          </a:prstGeom>
        </p:spPr>
      </p:pic>
      <p:sp>
        <p:nvSpPr>
          <p:cNvPr id="5" name="Text Box 62">
            <a:extLst>
              <a:ext uri="{FF2B5EF4-FFF2-40B4-BE49-F238E27FC236}">
                <a16:creationId xmlns:a16="http://schemas.microsoft.com/office/drawing/2014/main" id="{C6155992-3424-6CD3-D7D3-AFEF9A120D30}"/>
              </a:ext>
            </a:extLst>
          </p:cNvPr>
          <p:cNvSpPr txBox="1">
            <a:spLocks noChangeArrowheads="1"/>
          </p:cNvSpPr>
          <p:nvPr/>
        </p:nvSpPr>
        <p:spPr bwMode="auto">
          <a:xfrm>
            <a:off x="138604" y="74994"/>
            <a:ext cx="9521072" cy="1015663"/>
          </a:xfrm>
          <a:prstGeom prst="rect">
            <a:avLst/>
          </a:prstGeom>
          <a:noFill/>
          <a:ln w="9525">
            <a:noFill/>
            <a:miter lim="800000"/>
            <a:headEnd/>
            <a:tailEnd/>
          </a:ln>
        </p:spPr>
        <p:txBody>
          <a:bodyPr wrap="square">
            <a:spAutoFit/>
          </a:bodyPr>
          <a:lstStyle/>
          <a:p>
            <a:pPr>
              <a:spcBef>
                <a:spcPts val="0"/>
              </a:spcBef>
            </a:pPr>
            <a:r>
              <a:rPr lang="en-US" sz="1600" b="1" dirty="0">
                <a:latin typeface="Arial" panose="020B0604020202020204" pitchFamily="34" charset="0"/>
                <a:cs typeface="Arial" panose="020B0604020202020204" pitchFamily="34" charset="0"/>
              </a:rPr>
              <a:t>Artificial Intelligence for Improved </a:t>
            </a:r>
            <a:r>
              <a:rPr lang="en-US" sz="1600" b="1" dirty="0" err="1">
                <a:latin typeface="Arial" panose="020B0604020202020204" pitchFamily="34" charset="0"/>
                <a:cs typeface="Arial" panose="020B0604020202020204" pitchFamily="34" charset="0"/>
              </a:rPr>
              <a:t>MagLab</a:t>
            </a:r>
            <a:r>
              <a:rPr lang="en-US" sz="1600" b="1" dirty="0">
                <a:latin typeface="Arial" panose="020B0604020202020204" pitchFamily="34" charset="0"/>
                <a:cs typeface="Arial" panose="020B0604020202020204" pitchFamily="34" charset="0"/>
              </a:rPr>
              <a:t> Safety</a:t>
            </a:r>
          </a:p>
          <a:p>
            <a:pPr>
              <a:spcBef>
                <a:spcPts val="0"/>
              </a:spcBef>
            </a:pPr>
            <a:endParaRPr lang="en-US" sz="600" dirty="0"/>
          </a:p>
          <a:p>
            <a:pPr>
              <a:spcBef>
                <a:spcPts val="0"/>
              </a:spcBef>
            </a:pPr>
            <a:r>
              <a:rPr lang="en-US" sz="1100" dirty="0">
                <a:latin typeface="Arial" panose="020B0604020202020204" pitchFamily="34" charset="0"/>
                <a:cs typeface="Arial" panose="020B0604020202020204" pitchFamily="34" charset="0"/>
              </a:rPr>
              <a:t>Timothy Murphy, Julia Smith, Alfie Brown </a:t>
            </a:r>
          </a:p>
          <a:p>
            <a:pPr>
              <a:spcBef>
                <a:spcPts val="0"/>
              </a:spcBef>
            </a:pPr>
            <a:r>
              <a:rPr lang="en-US" sz="1050" b="1" dirty="0">
                <a:solidFill>
                  <a:srgbClr val="0033CC"/>
                </a:solidFill>
                <a:latin typeface="Arial" panose="020B0604020202020204" pitchFamily="34" charset="0"/>
                <a:cs typeface="Arial" panose="020B0604020202020204" pitchFamily="34" charset="0"/>
              </a:rPr>
              <a:t>National High Magnetic Field Laboratory</a:t>
            </a:r>
          </a:p>
          <a:p>
            <a:pPr>
              <a:spcBef>
                <a:spcPts val="0"/>
              </a:spcBef>
            </a:pPr>
            <a:r>
              <a:rPr lang="en-US" sz="600" b="1" dirty="0">
                <a:solidFill>
                  <a:srgbClr val="0033CC"/>
                </a:solidFill>
                <a:latin typeface="Arial" panose="020B0604020202020204" pitchFamily="34" charset="0"/>
                <a:cs typeface="Arial" panose="020B0604020202020204" pitchFamily="34" charset="0"/>
              </a:rPr>
              <a:t> </a:t>
            </a:r>
          </a:p>
          <a:p>
            <a:pPr>
              <a:spcBef>
                <a:spcPts val="0"/>
              </a:spcBef>
            </a:pPr>
            <a:r>
              <a:rPr lang="en-US" sz="1050" b="1" dirty="0">
                <a:latin typeface="Arial" panose="020B0604020202020204" pitchFamily="34" charset="0"/>
                <a:cs typeface="Arial" panose="020B0604020202020204" pitchFamily="34" charset="0"/>
              </a:rPr>
              <a:t>Funding Grants:</a:t>
            </a:r>
            <a:r>
              <a:rPr lang="en-US" sz="1050" dirty="0">
                <a:latin typeface="Arial" panose="020B0604020202020204" pitchFamily="34" charset="0"/>
                <a:cs typeface="Arial" panose="020B0604020202020204" pitchFamily="34" charset="0"/>
              </a:rPr>
              <a:t> K. M. Amm (NSF DMR-2128556)</a:t>
            </a:r>
            <a:endParaRPr lang="en-US" sz="1050" b="1" dirty="0">
              <a:solidFill>
                <a:srgbClr val="0033CC"/>
              </a:solidFill>
              <a:latin typeface="Arial" panose="020B0604020202020204" pitchFamily="34" charset="0"/>
              <a:cs typeface="Arial" panose="020B0604020202020204" pitchFamily="34" charset="0"/>
            </a:endParaRPr>
          </a:p>
        </p:txBody>
      </p:sp>
      <p:pic>
        <p:nvPicPr>
          <p:cNvPr id="6" name="Picture 5" descr="JustM_purple.jpg">
            <a:extLst>
              <a:ext uri="{FF2B5EF4-FFF2-40B4-BE49-F238E27FC236}">
                <a16:creationId xmlns:a16="http://schemas.microsoft.com/office/drawing/2014/main" id="{8047557F-0A34-0C61-F33B-F0E7B2B1BCAD}"/>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11340821" y="199813"/>
            <a:ext cx="672842" cy="801911"/>
          </a:xfrm>
          <a:prstGeom prst="rect">
            <a:avLst/>
          </a:prstGeom>
        </p:spPr>
      </p:pic>
      <p:sp>
        <p:nvSpPr>
          <p:cNvPr id="7" name="Rectangle 6">
            <a:extLst>
              <a:ext uri="{FF2B5EF4-FFF2-40B4-BE49-F238E27FC236}">
                <a16:creationId xmlns:a16="http://schemas.microsoft.com/office/drawing/2014/main" id="{FE046628-F864-4C33-2764-747F6AB3B989}"/>
              </a:ext>
            </a:extLst>
          </p:cNvPr>
          <p:cNvSpPr/>
          <p:nvPr/>
        </p:nvSpPr>
        <p:spPr>
          <a:xfrm>
            <a:off x="1" y="6390355"/>
            <a:ext cx="12192000" cy="467646"/>
          </a:xfrm>
          <a:prstGeom prst="rect">
            <a:avLst/>
          </a:prstGeom>
          <a:solidFill>
            <a:srgbClr val="4F418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a:extLst>
              <a:ext uri="{FF2B5EF4-FFF2-40B4-BE49-F238E27FC236}">
                <a16:creationId xmlns:a16="http://schemas.microsoft.com/office/drawing/2014/main" id="{C5025B61-0289-18ED-1330-9BA170608EA7}"/>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5695496" y="6498355"/>
            <a:ext cx="1374323" cy="246673"/>
          </a:xfrm>
          <a:prstGeom prst="rect">
            <a:avLst/>
          </a:prstGeom>
        </p:spPr>
      </p:pic>
      <p:pic>
        <p:nvPicPr>
          <p:cNvPr id="9" name="Picture 8">
            <a:extLst>
              <a:ext uri="{FF2B5EF4-FFF2-40B4-BE49-F238E27FC236}">
                <a16:creationId xmlns:a16="http://schemas.microsoft.com/office/drawing/2014/main" id="{81AF3D75-AE0A-6115-CB14-BE4DBCB61CDB}"/>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7500522" y="6501998"/>
            <a:ext cx="1410540" cy="275839"/>
          </a:xfrm>
          <a:prstGeom prst="rect">
            <a:avLst/>
          </a:prstGeom>
        </p:spPr>
      </p:pic>
      <p:pic>
        <p:nvPicPr>
          <p:cNvPr id="15" name="Picture 14">
            <a:extLst>
              <a:ext uri="{FF2B5EF4-FFF2-40B4-BE49-F238E27FC236}">
                <a16:creationId xmlns:a16="http://schemas.microsoft.com/office/drawing/2014/main" id="{020CDC8F-0FFE-8E53-F760-910D40791E04}"/>
              </a:ext>
            </a:extLst>
          </p:cNvPr>
          <p:cNvPicPr>
            <a:picLocks noChangeAspect="1"/>
          </p:cNvPicPr>
          <p:nvPr/>
        </p:nvPicPr>
        <p:blipFill>
          <a:blip r:embed="rId7" cstate="print">
            <a:extLst>
              <a:ext uri="{28A0092B-C50C-407E-A947-70E740481C1C}">
                <a14:useLocalDpi xmlns:a14="http://schemas.microsoft.com/office/drawing/2010/main" val="0"/>
              </a:ext>
            </a:extLst>
          </a:blip>
          <a:srcRect/>
          <a:stretch/>
        </p:blipFill>
        <p:spPr>
          <a:xfrm>
            <a:off x="3316170" y="6393075"/>
            <a:ext cx="2073230" cy="467646"/>
          </a:xfrm>
          <a:prstGeom prst="rect">
            <a:avLst/>
          </a:prstGeom>
        </p:spPr>
      </p:pic>
      <p:pic>
        <p:nvPicPr>
          <p:cNvPr id="10" name="Picture 9">
            <a:extLst>
              <a:ext uri="{FF2B5EF4-FFF2-40B4-BE49-F238E27FC236}">
                <a16:creationId xmlns:a16="http://schemas.microsoft.com/office/drawing/2014/main" id="{43A9BCDA-AB19-D7CC-3D63-5D5EDABA33C6}"/>
              </a:ext>
            </a:extLst>
          </p:cNvPr>
          <p:cNvPicPr>
            <a:picLocks noChangeAspect="1"/>
          </p:cNvPicPr>
          <p:nvPr/>
        </p:nvPicPr>
        <p:blipFill>
          <a:blip r:embed="rId8"/>
          <a:stretch>
            <a:fillRect/>
          </a:stretch>
        </p:blipFill>
        <p:spPr>
          <a:xfrm>
            <a:off x="5432975" y="1707937"/>
            <a:ext cx="6486145" cy="3657600"/>
          </a:xfrm>
          <a:prstGeom prst="rect">
            <a:avLst/>
          </a:prstGeom>
        </p:spPr>
      </p:pic>
    </p:spTree>
    <p:extLst>
      <p:ext uri="{BB962C8B-B14F-4D97-AF65-F5344CB8AC3E}">
        <p14:creationId xmlns:p14="http://schemas.microsoft.com/office/powerpoint/2010/main" val="390128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BD7C9FF766FAE4A8FF2A00B6383AD9D" ma:contentTypeVersion="4" ma:contentTypeDescription="Create a new document." ma:contentTypeScope="" ma:versionID="3ac2ab9f0df48580bf5fc5420c9f8706">
  <xsd:schema xmlns:xsd="http://www.w3.org/2001/XMLSchema" xmlns:xs="http://www.w3.org/2001/XMLSchema" xmlns:p="http://schemas.microsoft.com/office/2006/metadata/properties" xmlns:ns2="dadad298-2df9-4984-95e3-f6f23ee06f9a" targetNamespace="http://schemas.microsoft.com/office/2006/metadata/properties" ma:root="true" ma:fieldsID="c6c05c0e06b6ca0cb0fb94bca83edf02" ns2:_="">
    <xsd:import namespace="dadad298-2df9-4984-95e3-f6f23ee06f9a"/>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adad298-2df9-4984-95e3-f6f23ee06f9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AEBE6B7-47A5-4B76-A891-8FB8C8833B80}">
  <ds:schemaRefs>
    <ds:schemaRef ds:uri="http://schemas.microsoft.com/sharepoint/v3/contenttype/forms"/>
  </ds:schemaRefs>
</ds:datastoreItem>
</file>

<file path=customXml/itemProps2.xml><?xml version="1.0" encoding="utf-8"?>
<ds:datastoreItem xmlns:ds="http://schemas.openxmlformats.org/officeDocument/2006/customXml" ds:itemID="{CBD5764E-C719-42D8-AC36-4CE6B34411A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adad298-2df9-4984-95e3-f6f23ee06f9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FDB4A7F-4A4A-4892-9ABD-A5CF3BBB5B9B}">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2938</TotalTime>
  <Words>294</Words>
  <Application>Microsoft Macintosh PowerPoint</Application>
  <PresentationFormat>Widescreen</PresentationFormat>
  <Paragraphs>18</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Aptos</vt:lpstr>
      <vt:lpstr>Aptos Display</vt:lpstr>
      <vt:lpstr>Arial</vt:lpstr>
      <vt:lpstr>Office Theme</vt:lpstr>
      <vt:lpstr>PowerPoint Presentation</vt:lpstr>
    </vt:vector>
  </TitlesOfParts>
  <Company>National High Magnetic Field Laboratory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Alfie Brown</dc:creator>
  <cp:lastModifiedBy>Kristin Roberts</cp:lastModifiedBy>
  <cp:revision>4</cp:revision>
  <dcterms:created xsi:type="dcterms:W3CDTF">2025-01-08T18:30:35Z</dcterms:created>
  <dcterms:modified xsi:type="dcterms:W3CDTF">2025-01-23T15:02:06Z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0x010100ABD7C9FF766FAE4A8FF2A00B6383AD9D</vt:lpwstr>
  </property>
</Properties>
</file>