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1" r:id="rId5"/>
    <p:sldId id="263"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4F4184"/>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2" autoAdjust="0"/>
    <p:restoredTop sz="97257" autoAdjust="0"/>
  </p:normalViewPr>
  <p:slideViewPr>
    <p:cSldViewPr snapToGrid="0">
      <p:cViewPr varScale="1">
        <p:scale>
          <a:sx n="161" d="100"/>
          <a:sy n="161" d="100"/>
        </p:scale>
        <p:origin x="252" y="1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3EFBB-D26E-1534-52DD-AF67F4416506}"/>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6DC6F5D2-0295-4958-0E4B-0DD9EBF8A2FD}"/>
              </a:ext>
            </a:extLst>
          </p:cNvPr>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a:extLst>
              <a:ext uri="{FF2B5EF4-FFF2-40B4-BE49-F238E27FC236}">
                <a16:creationId xmlns:a16="http://schemas.microsoft.com/office/drawing/2014/main" id="{35231B0E-6C95-E3E2-99B6-AE2864D86F54}"/>
              </a:ext>
            </a:extLst>
          </p:cNvPr>
          <p:cNvSpPr>
            <a:spLocks noGrp="1" noRot="1" noChangeAspect="1" noChangeArrowheads="1" noTextEdit="1"/>
          </p:cNvSpPr>
          <p:nvPr>
            <p:ph type="sldImg"/>
          </p:nvPr>
        </p:nvSpPr>
        <p:spPr>
          <a:xfrm>
            <a:off x="406400" y="696913"/>
            <a:ext cx="6197600" cy="3486150"/>
          </a:xfrm>
          <a:ln/>
        </p:spPr>
      </p:sp>
      <p:sp>
        <p:nvSpPr>
          <p:cNvPr id="4100" name="Rectangle 3">
            <a:extLst>
              <a:ext uri="{FF2B5EF4-FFF2-40B4-BE49-F238E27FC236}">
                <a16:creationId xmlns:a16="http://schemas.microsoft.com/office/drawing/2014/main" id="{2E92D776-47A1-E14C-A99F-63ACC90F3C2D}"/>
              </a:ext>
            </a:extLst>
          </p:cNvPr>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so is to avoid losing much resolution.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48399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doi.org/10.1021/jacs.4c17003"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hyperlink" Target="https://pubs.acs.org/doi/suppl/10.1021/jacs.4c17003/suppl_file/ja4c17003_si_001.pdf"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pubs.acs.org/doi/suppl/10.1021/jacs.4c17003/suppl_file/ja4c17003_si_001.pdf" TargetMode="External"/><Relationship Id="rId4" Type="http://schemas.openxmlformats.org/officeDocument/2006/relationships/image" Target="../media/image2.jpeg"/><Relationship Id="rId9" Type="http://schemas.openxmlformats.org/officeDocument/2006/relationships/hyperlink" Target="https://doi.org/10.1021/jacs.4c170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2658" y="1219073"/>
            <a:ext cx="5901417" cy="4524315"/>
          </a:xfrm>
          <a:prstGeom prst="rect">
            <a:avLst/>
          </a:prstGeom>
          <a:noFill/>
          <a:ln w="9525">
            <a:noFill/>
            <a:miter lim="800000"/>
            <a:headEnd/>
            <a:tailEnd/>
          </a:ln>
        </p:spPr>
        <p:txBody>
          <a:bodyPr wrap="square">
            <a:spAutoFit/>
          </a:bodyPr>
          <a:lstStyle/>
          <a:p>
            <a:r>
              <a:rPr lang="en-US" sz="1200" b="0" i="0" u="none" strike="noStrike" dirty="0">
                <a:solidFill>
                  <a:srgbClr val="151515"/>
                </a:solidFill>
                <a:effectLst/>
                <a:latin typeface="+mn-lt"/>
              </a:rPr>
              <a:t>Attaining sub-kelvin temperatures is technologically challenging and often relies on the scarce resource </a:t>
            </a:r>
            <a:r>
              <a:rPr lang="en-US" sz="1200" b="0" i="0" u="none" strike="noStrike" baseline="30000" dirty="0">
                <a:solidFill>
                  <a:srgbClr val="151515"/>
                </a:solidFill>
                <a:effectLst/>
                <a:latin typeface="+mn-lt"/>
              </a:rPr>
              <a:t>3</a:t>
            </a:r>
            <a:r>
              <a:rPr lang="en-US" sz="1200" b="0" i="0" u="none" strike="noStrike" dirty="0">
                <a:solidFill>
                  <a:srgbClr val="151515"/>
                </a:solidFill>
                <a:effectLst/>
                <a:latin typeface="+mn-lt"/>
              </a:rPr>
              <a:t>He, unless employing adiabatic demagnetization refrigeration. Herein, the coolant typically consists of weakly coupled paramagnetic ions, whose magnetic interaction strengths are comparable in energy to the relevant temperature regime of cooling. Such interactions depend strongly on inter-ion distances, fundamentally hindering the realization of dense coolants for sub-kelvin refrigeration. </a:t>
            </a:r>
          </a:p>
          <a:p>
            <a:endParaRPr lang="en-US" sz="1200" dirty="0">
              <a:solidFill>
                <a:srgbClr val="151515"/>
              </a:solidFill>
              <a:latin typeface="+mn-lt"/>
            </a:endParaRPr>
          </a:p>
          <a:p>
            <a:r>
              <a:rPr lang="en-US" sz="1200" b="0" i="0" u="none" strike="noStrike" dirty="0">
                <a:solidFill>
                  <a:srgbClr val="151515"/>
                </a:solidFill>
                <a:effectLst/>
                <a:latin typeface="+mn-lt"/>
              </a:rPr>
              <a:t>In this investigation, a magnetically concentrated triangular coordination network, Eu</a:t>
            </a:r>
            <a:r>
              <a:rPr lang="en-US" sz="1200" b="0" i="0" u="none" strike="noStrike" baseline="-25000" dirty="0">
                <a:solidFill>
                  <a:srgbClr val="151515"/>
                </a:solidFill>
                <a:effectLst/>
                <a:latin typeface="+mn-lt"/>
              </a:rPr>
              <a:t>0.9</a:t>
            </a:r>
            <a:r>
              <a:rPr lang="en-US" sz="1200" b="0" i="0" u="none" strike="noStrike" dirty="0">
                <a:solidFill>
                  <a:srgbClr val="151515"/>
                </a:solidFill>
                <a:effectLst/>
                <a:latin typeface="+mn-lt"/>
              </a:rPr>
              <a:t>Ba</a:t>
            </a:r>
            <a:r>
              <a:rPr lang="en-US" sz="1200" b="0" i="0" u="none" strike="noStrike" baseline="-25000" dirty="0">
                <a:solidFill>
                  <a:srgbClr val="151515"/>
                </a:solidFill>
                <a:effectLst/>
                <a:latin typeface="+mn-lt"/>
              </a:rPr>
              <a:t>0.1</a:t>
            </a:r>
            <a:r>
              <a:rPr lang="en-US" sz="1200" b="0" i="0" u="none" strike="noStrike" dirty="0">
                <a:solidFill>
                  <a:srgbClr val="151515"/>
                </a:solidFill>
                <a:effectLst/>
                <a:latin typeface="+mn-lt"/>
              </a:rPr>
              <a:t>I</a:t>
            </a:r>
            <a:r>
              <a:rPr lang="en-US" sz="1200" b="0" i="0" u="none" strike="noStrike" baseline="-25000" dirty="0">
                <a:solidFill>
                  <a:srgbClr val="151515"/>
                </a:solidFill>
                <a:effectLst/>
                <a:latin typeface="+mn-lt"/>
              </a:rPr>
              <a:t>2</a:t>
            </a:r>
            <a:r>
              <a:rPr lang="en-US" sz="1200" b="0" i="0" u="none" strike="noStrike" dirty="0">
                <a:solidFill>
                  <a:srgbClr val="151515"/>
                </a:solidFill>
                <a:effectLst/>
                <a:latin typeface="+mn-lt"/>
              </a:rPr>
              <a:t>(pyrazine)</a:t>
            </a:r>
            <a:r>
              <a:rPr lang="en-US" sz="1200" b="0" i="0" u="none" strike="noStrike" baseline="-25000" dirty="0">
                <a:solidFill>
                  <a:srgbClr val="151515"/>
                </a:solidFill>
                <a:effectLst/>
                <a:latin typeface="+mn-lt"/>
              </a:rPr>
              <a:t>3</a:t>
            </a:r>
            <a:r>
              <a:rPr lang="en-US" sz="1200" b="0" i="0" u="none" strike="noStrike" dirty="0">
                <a:solidFill>
                  <a:srgbClr val="151515"/>
                </a:solidFill>
                <a:effectLst/>
                <a:latin typeface="+mn-lt"/>
              </a:rPr>
              <a:t>, is reported featuring the large </a:t>
            </a:r>
            <a:r>
              <a:rPr lang="en-US" sz="1200" b="0" i="1" u="none" strike="noStrike" dirty="0">
                <a:solidFill>
                  <a:srgbClr val="151515"/>
                </a:solidFill>
                <a:effectLst/>
                <a:latin typeface="+mn-lt"/>
              </a:rPr>
              <a:t>s</a:t>
            </a:r>
            <a:r>
              <a:rPr lang="en-US" sz="1200" b="0" i="0" u="none" strike="noStrike" dirty="0">
                <a:solidFill>
                  <a:srgbClr val="151515"/>
                </a:solidFill>
                <a:effectLst/>
                <a:latin typeface="+mn-lt"/>
              </a:rPr>
              <a:t> = </a:t>
            </a:r>
            <a:r>
              <a:rPr lang="en-US" sz="1200" b="0" i="0" u="none" strike="noStrike" baseline="30000" dirty="0">
                <a:solidFill>
                  <a:srgbClr val="151515"/>
                </a:solidFill>
                <a:effectLst/>
                <a:latin typeface="+mn-lt"/>
              </a:rPr>
              <a:t>7</a:t>
            </a:r>
            <a:r>
              <a:rPr lang="en-US" sz="1200" b="0" i="0" u="none" strike="noStrike" dirty="0">
                <a:solidFill>
                  <a:srgbClr val="151515"/>
                </a:solidFill>
                <a:effectLst/>
                <a:latin typeface="+mn-lt"/>
              </a:rPr>
              <a:t>/</a:t>
            </a:r>
            <a:r>
              <a:rPr lang="en-US" sz="1200" b="0" i="0" u="none" strike="noStrike" baseline="-25000" dirty="0">
                <a:solidFill>
                  <a:srgbClr val="151515"/>
                </a:solidFill>
                <a:effectLst/>
                <a:latin typeface="+mn-lt"/>
              </a:rPr>
              <a:t>2</a:t>
            </a:r>
            <a:r>
              <a:rPr lang="en-US" sz="1200" b="0" i="0" u="none" strike="noStrike" dirty="0">
                <a:solidFill>
                  <a:srgbClr val="151515"/>
                </a:solidFill>
                <a:effectLst/>
                <a:latin typeface="+mn-lt"/>
              </a:rPr>
              <a:t> spin moment of </a:t>
            </a:r>
            <a:r>
              <a:rPr lang="en-US" sz="1200" b="0" i="0" u="none" strike="noStrike" dirty="0" err="1">
                <a:solidFill>
                  <a:srgbClr val="151515"/>
                </a:solidFill>
                <a:effectLst/>
                <a:latin typeface="+mn-lt"/>
              </a:rPr>
              <a:t>Eu</a:t>
            </a:r>
            <a:r>
              <a:rPr lang="en-US" sz="1200" b="0" i="0" u="none" strike="noStrike" baseline="30000" dirty="0" err="1">
                <a:solidFill>
                  <a:srgbClr val="151515"/>
                </a:solidFill>
                <a:effectLst/>
                <a:latin typeface="+mn-lt"/>
              </a:rPr>
              <a:t>II</a:t>
            </a:r>
            <a:r>
              <a:rPr lang="en-US" sz="1200" b="0" i="0" u="none" strike="noStrike" dirty="0">
                <a:solidFill>
                  <a:srgbClr val="151515"/>
                </a:solidFill>
                <a:effectLst/>
                <a:latin typeface="+mn-lt"/>
              </a:rPr>
              <a:t>. High-field electron paramagnetic resonance (EPR), magnetization, and heat capacity measurements indicate weak antiferromagnetic correlations between the </a:t>
            </a:r>
            <a:r>
              <a:rPr lang="en-US" sz="1200" b="0" i="0" u="none" strike="noStrike" dirty="0" err="1">
                <a:solidFill>
                  <a:srgbClr val="151515"/>
                </a:solidFill>
                <a:effectLst/>
                <a:latin typeface="+mn-lt"/>
              </a:rPr>
              <a:t>Eu</a:t>
            </a:r>
            <a:r>
              <a:rPr lang="en-US" sz="1200" b="0" i="0" u="none" strike="noStrike" baseline="30000" dirty="0" err="1">
                <a:solidFill>
                  <a:srgbClr val="151515"/>
                </a:solidFill>
                <a:effectLst/>
                <a:latin typeface="+mn-lt"/>
              </a:rPr>
              <a:t>II</a:t>
            </a:r>
            <a:r>
              <a:rPr lang="en-US" sz="1200" b="0" i="0" u="none" strike="noStrike" dirty="0">
                <a:solidFill>
                  <a:srgbClr val="151515"/>
                </a:solidFill>
                <a:effectLst/>
                <a:latin typeface="+mn-lt"/>
              </a:rPr>
              <a:t> spins and a dominant easy-plane magnetic anisotropy. In particular, EPR measurements at high magnetic fields and relatively high temperatures (80K – see Figure) are essential to quantifying the magnetic anisotropy independently from the inter-ion antiferromagnetic exchange interaction energy.</a:t>
            </a:r>
          </a:p>
          <a:p>
            <a:endParaRPr lang="en-US" sz="1200" dirty="0">
              <a:solidFill>
                <a:srgbClr val="151515"/>
              </a:solidFill>
              <a:latin typeface="+mn-lt"/>
            </a:endParaRPr>
          </a:p>
          <a:p>
            <a:r>
              <a:rPr lang="en-US" sz="1200" b="0" i="0" u="none" strike="noStrike" dirty="0">
                <a:solidFill>
                  <a:srgbClr val="151515"/>
                </a:solidFill>
                <a:effectLst/>
                <a:latin typeface="+mn-lt"/>
              </a:rPr>
              <a:t>This interdisciplinary collaboration has </a:t>
            </a:r>
            <a:r>
              <a:rPr lang="en-US" sz="1200" dirty="0">
                <a:solidFill>
                  <a:srgbClr val="151515"/>
                </a:solidFill>
                <a:latin typeface="+mn-lt"/>
              </a:rPr>
              <a:t>demonstrated a </a:t>
            </a:r>
            <a:r>
              <a:rPr lang="en-US" sz="1200" b="0" i="0" u="none" strike="noStrike" dirty="0">
                <a:solidFill>
                  <a:srgbClr val="151515"/>
                </a:solidFill>
                <a:effectLst/>
                <a:latin typeface="+mn-lt"/>
              </a:rPr>
              <a:t>perfect combination of weak magnetic interactions and geometric frustration in the low-dimensional organic Eu</a:t>
            </a:r>
            <a:r>
              <a:rPr lang="en-US" sz="1200" b="0" i="0" u="none" strike="noStrike" baseline="-25000" dirty="0">
                <a:solidFill>
                  <a:srgbClr val="151515"/>
                </a:solidFill>
                <a:effectLst/>
                <a:latin typeface="+mn-lt"/>
              </a:rPr>
              <a:t>0.9</a:t>
            </a:r>
            <a:r>
              <a:rPr lang="en-US" sz="1200" b="0" i="0" u="none" strike="noStrike" dirty="0">
                <a:solidFill>
                  <a:srgbClr val="151515"/>
                </a:solidFill>
                <a:effectLst/>
                <a:latin typeface="+mn-lt"/>
              </a:rPr>
              <a:t>Ba</a:t>
            </a:r>
            <a:r>
              <a:rPr lang="en-US" sz="1200" b="0" i="0" u="none" strike="noStrike" baseline="-25000" dirty="0">
                <a:solidFill>
                  <a:srgbClr val="151515"/>
                </a:solidFill>
                <a:effectLst/>
                <a:latin typeface="+mn-lt"/>
              </a:rPr>
              <a:t>0.1</a:t>
            </a:r>
            <a:r>
              <a:rPr lang="en-US" sz="1200" b="0" i="0" u="none" strike="noStrike" dirty="0">
                <a:solidFill>
                  <a:srgbClr val="151515"/>
                </a:solidFill>
                <a:effectLst/>
                <a:latin typeface="+mn-lt"/>
              </a:rPr>
              <a:t>I</a:t>
            </a:r>
            <a:r>
              <a:rPr lang="en-US" sz="1200" b="0" i="0" u="none" strike="noStrike" baseline="-25000" dirty="0">
                <a:solidFill>
                  <a:srgbClr val="151515"/>
                </a:solidFill>
                <a:effectLst/>
                <a:latin typeface="+mn-lt"/>
              </a:rPr>
              <a:t>2</a:t>
            </a:r>
            <a:r>
              <a:rPr lang="en-US" sz="1200" b="0" i="0" u="none" strike="noStrike" dirty="0">
                <a:solidFill>
                  <a:srgbClr val="151515"/>
                </a:solidFill>
                <a:effectLst/>
                <a:latin typeface="+mn-lt"/>
              </a:rPr>
              <a:t>(pyrazine)</a:t>
            </a:r>
            <a:r>
              <a:rPr lang="en-US" sz="1200" b="0" i="0" u="none" strike="noStrike" baseline="-25000" dirty="0">
                <a:solidFill>
                  <a:srgbClr val="151515"/>
                </a:solidFill>
                <a:effectLst/>
                <a:latin typeface="+mn-lt"/>
              </a:rPr>
              <a:t>3</a:t>
            </a:r>
            <a:r>
              <a:rPr lang="en-US" sz="1200" b="0" i="0" u="none" strike="noStrike" dirty="0">
                <a:solidFill>
                  <a:srgbClr val="151515"/>
                </a:solidFill>
                <a:effectLst/>
                <a:latin typeface="+mn-lt"/>
              </a:rPr>
              <a:t> framework, which prevents entropy-annihilating magnetic ordering down to at least 0.17K; large magnetic entropy is a critical requirement for adiabatic demagnetization refrigeration. These factors, combined with the large spin moment and high </a:t>
            </a:r>
            <a:r>
              <a:rPr lang="en-US" sz="1200" b="0" i="0" u="none" strike="noStrike" dirty="0" err="1">
                <a:solidFill>
                  <a:srgbClr val="151515"/>
                </a:solidFill>
                <a:effectLst/>
                <a:latin typeface="+mn-lt"/>
              </a:rPr>
              <a:t>Eu</a:t>
            </a:r>
            <a:r>
              <a:rPr lang="en-US" sz="1200" b="0" i="0" u="none" strike="noStrike" baseline="30000" dirty="0" err="1">
                <a:solidFill>
                  <a:srgbClr val="151515"/>
                </a:solidFill>
                <a:effectLst/>
                <a:latin typeface="+mn-lt"/>
              </a:rPr>
              <a:t>II</a:t>
            </a:r>
            <a:r>
              <a:rPr lang="en-US" sz="1200" b="0" i="0" u="none" strike="noStrike" dirty="0">
                <a:solidFill>
                  <a:srgbClr val="151515"/>
                </a:solidFill>
                <a:effectLst/>
                <a:latin typeface="+mn-lt"/>
              </a:rPr>
              <a:t> concentration, open up exciting possibilities for efficient on-chip cryogenic refrigeration </a:t>
            </a:r>
            <a:r>
              <a:rPr lang="en-US" sz="1200" dirty="0">
                <a:solidFill>
                  <a:srgbClr val="151515"/>
                </a:solidFill>
                <a:latin typeface="+mn-lt"/>
              </a:rPr>
              <a:t>down to </a:t>
            </a:r>
            <a:r>
              <a:rPr lang="en-US" sz="1200" b="0" i="0" u="none" strike="noStrike" dirty="0">
                <a:solidFill>
                  <a:srgbClr val="151515"/>
                </a:solidFill>
                <a:effectLst/>
                <a:latin typeface="+mn-lt"/>
              </a:rPr>
              <a:t>remarkably low (sub-kelvin) temperatures, especially in scenarios where established inorganic refrigerants cannot be utilized.</a:t>
            </a:r>
            <a:endParaRPr lang="en-US" sz="1200" dirty="0">
              <a:latin typeface="+mn-lt"/>
            </a:endParaRPr>
          </a:p>
        </p:txBody>
      </p:sp>
      <p:sp>
        <p:nvSpPr>
          <p:cNvPr id="10" name="Text Box 28"/>
          <p:cNvSpPr txBox="1">
            <a:spLocks noChangeArrowheads="1"/>
          </p:cNvSpPr>
          <p:nvPr/>
        </p:nvSpPr>
        <p:spPr bwMode="auto">
          <a:xfrm>
            <a:off x="0" y="5751753"/>
            <a:ext cx="12191999"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a:t>
            </a:r>
            <a:r>
              <a:rPr lang="en-US" sz="1100" dirty="0">
                <a:solidFill>
                  <a:srgbClr val="333399"/>
                </a:solidFill>
                <a:latin typeface="+mj-lt"/>
              </a:rPr>
              <a:t>Electron Magnetic Resonance (EMR) Facility – 1</a:t>
            </a:r>
            <a:r>
              <a:rPr lang="pl-PL" sz="1100" dirty="0">
                <a:solidFill>
                  <a:srgbClr val="333399"/>
                </a:solidFill>
                <a:latin typeface="+mj-lt"/>
              </a:rPr>
              <a:t>5/17 </a:t>
            </a:r>
            <a:r>
              <a:rPr lang="en-US" sz="1100" dirty="0">
                <a:solidFill>
                  <a:srgbClr val="333399"/>
                </a:solidFill>
                <a:latin typeface="+mj-lt"/>
              </a:rPr>
              <a:t>Tesla Superconducting Magnet System.</a:t>
            </a:r>
            <a:endParaRPr lang="en-US" sz="1100" dirty="0">
              <a:solidFill>
                <a:srgbClr val="333399"/>
              </a:solidFill>
            </a:endParaRPr>
          </a:p>
          <a:p>
            <a:r>
              <a:rPr lang="en-US" sz="1100" b="1" dirty="0">
                <a:solidFill>
                  <a:srgbClr val="333399"/>
                </a:solidFill>
              </a:rPr>
              <a:t>Citation: </a:t>
            </a:r>
            <a:r>
              <a:rPr lang="en-US" sz="1100" b="0" i="0" dirty="0">
                <a:solidFill>
                  <a:srgbClr val="333399"/>
                </a:solidFill>
                <a:effectLst/>
                <a:latin typeface="arial" panose="020B0604020202020204" pitchFamily="34" charset="0"/>
              </a:rPr>
              <a:t>Manvell, A.S.; Dunstan, M.A.; Gracia, D.; </a:t>
            </a:r>
            <a:r>
              <a:rPr lang="en-US" sz="1100" b="0" i="0" dirty="0" err="1">
                <a:solidFill>
                  <a:srgbClr val="333399"/>
                </a:solidFill>
                <a:effectLst/>
                <a:latin typeface="arial" panose="020B0604020202020204" pitchFamily="34" charset="0"/>
              </a:rPr>
              <a:t>Hrubý</a:t>
            </a:r>
            <a:r>
              <a:rPr lang="en-US" sz="1100" b="0" i="0" dirty="0">
                <a:solidFill>
                  <a:srgbClr val="333399"/>
                </a:solidFill>
                <a:effectLst/>
                <a:latin typeface="arial" panose="020B0604020202020204" pitchFamily="34" charset="0"/>
              </a:rPr>
              <a:t>, J.; </a:t>
            </a:r>
            <a:r>
              <a:rPr lang="en-US" sz="1100" b="0" i="0" dirty="0" err="1">
                <a:solidFill>
                  <a:srgbClr val="333399"/>
                </a:solidFill>
                <a:effectLst/>
                <a:latin typeface="arial" panose="020B0604020202020204" pitchFamily="34" charset="0"/>
              </a:rPr>
              <a:t>Kubus</a:t>
            </a:r>
            <a:r>
              <a:rPr lang="en-US" sz="1100" b="0" i="0" dirty="0">
                <a:solidFill>
                  <a:srgbClr val="333399"/>
                </a:solidFill>
                <a:effectLst/>
                <a:latin typeface="arial" panose="020B0604020202020204" pitchFamily="34" charset="0"/>
              </a:rPr>
              <a:t>, M.; McPherson, J.N.; Palacios, E.; </a:t>
            </a:r>
            <a:r>
              <a:rPr lang="en-US" sz="1100" b="0" i="0" dirty="0" err="1">
                <a:solidFill>
                  <a:srgbClr val="333399"/>
                </a:solidFill>
                <a:effectLst/>
                <a:latin typeface="arial" panose="020B0604020202020204" pitchFamily="34" charset="0"/>
              </a:rPr>
              <a:t>Weihe</a:t>
            </a:r>
            <a:r>
              <a:rPr lang="en-US" sz="1100" b="0" i="0" dirty="0">
                <a:solidFill>
                  <a:srgbClr val="333399"/>
                </a:solidFill>
                <a:effectLst/>
                <a:latin typeface="arial" panose="020B0604020202020204" pitchFamily="34" charset="0"/>
              </a:rPr>
              <a:t>, H.; Hill, S.; </a:t>
            </a:r>
            <a:r>
              <a:rPr lang="en-US" sz="1100" b="0" i="0" dirty="0" err="1">
                <a:solidFill>
                  <a:srgbClr val="333399"/>
                </a:solidFill>
                <a:effectLst/>
                <a:latin typeface="arial" panose="020B0604020202020204" pitchFamily="34" charset="0"/>
              </a:rPr>
              <a:t>Schnack</a:t>
            </a:r>
            <a:r>
              <a:rPr lang="en-US" sz="1100" b="0" i="0" dirty="0">
                <a:solidFill>
                  <a:srgbClr val="333399"/>
                </a:solidFill>
                <a:effectLst/>
                <a:latin typeface="arial" panose="020B0604020202020204" pitchFamily="34" charset="0"/>
              </a:rPr>
              <a:t>, J.; </a:t>
            </a:r>
            <a:r>
              <a:rPr lang="en-US" sz="1100" b="0" i="0" dirty="0" err="1">
                <a:solidFill>
                  <a:srgbClr val="333399"/>
                </a:solidFill>
                <a:effectLst/>
                <a:latin typeface="arial" panose="020B0604020202020204" pitchFamily="34" charset="0"/>
              </a:rPr>
              <a:t>Evangelisti</a:t>
            </a:r>
            <a:r>
              <a:rPr lang="en-US" sz="1100" b="0" i="0" dirty="0">
                <a:solidFill>
                  <a:srgbClr val="333399"/>
                </a:solidFill>
                <a:effectLst/>
                <a:latin typeface="arial" panose="020B0604020202020204" pitchFamily="34" charset="0"/>
              </a:rPr>
              <a:t>, M.; Pedersen, K.S., </a:t>
            </a:r>
            <a:r>
              <a:rPr lang="en-US" sz="1100" b="0" i="1" dirty="0">
                <a:solidFill>
                  <a:srgbClr val="333399"/>
                </a:solidFill>
                <a:effectLst/>
                <a:latin typeface="arial" panose="020B0604020202020204" pitchFamily="34" charset="0"/>
              </a:rPr>
              <a:t>A Triangular Frustrated Eu(II)–Organic Framework for Sub-Kelvin Magnetic Refrigeration,</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Journal of the American Chemical Society</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147</a:t>
            </a:r>
            <a:r>
              <a:rPr lang="en-US" sz="1100" b="0" i="0" dirty="0">
                <a:solidFill>
                  <a:srgbClr val="333399"/>
                </a:solidFill>
                <a:effectLst/>
                <a:latin typeface="arial" panose="020B0604020202020204" pitchFamily="34" charset="0"/>
              </a:rPr>
              <a:t> (9), 7597-7603 (2025) </a:t>
            </a:r>
            <a:r>
              <a:rPr lang="en-US" sz="1100" b="1" i="0" dirty="0">
                <a:solidFill>
                  <a:srgbClr val="333399"/>
                </a:solidFill>
                <a:effectLst/>
                <a:latin typeface="arial" panose="020B0604020202020204" pitchFamily="34" charset="0"/>
                <a:hlinkClick r:id="rId3">
                  <a:extLst>
                    <a:ext uri="{A12FA001-AC4F-418D-AE19-62706E023703}">
                      <ahyp:hlinkClr xmlns:ahyp="http://schemas.microsoft.com/office/drawing/2018/hyperlinkcolor" val="tx"/>
                    </a:ext>
                  </a:extLst>
                </a:hlinkClick>
              </a:rPr>
              <a:t>doi.org/10.1021/jacs.4c17003</a:t>
            </a:r>
            <a:r>
              <a:rPr lang="en-US" sz="1100" b="0" i="0" dirty="0">
                <a:solidFill>
                  <a:srgbClr val="333399"/>
                </a:solidFill>
                <a:effectLst/>
                <a:latin typeface="arial" panose="020B0604020202020204" pitchFamily="34" charset="0"/>
              </a:rPr>
              <a:t> - </a:t>
            </a:r>
            <a:r>
              <a:rPr lang="en-US" sz="1100" b="1" i="0" dirty="0">
                <a:solidFill>
                  <a:srgbClr val="333399"/>
                </a:solidFill>
                <a:effectLst/>
                <a:latin typeface="arial" panose="020B0604020202020204" pitchFamily="34" charset="0"/>
                <a:hlinkClick r:id="rId4">
                  <a:extLst>
                    <a:ext uri="{A12FA001-AC4F-418D-AE19-62706E023703}">
                      <ahyp:hlinkClr xmlns:ahyp="http://schemas.microsoft.com/office/drawing/2018/hyperlinkcolor" val="tx"/>
                    </a:ext>
                  </a:extLst>
                </a:hlinkClick>
              </a:rPr>
              <a:t>Data Set</a:t>
            </a:r>
            <a:endParaRPr lang="en-US" sz="1100" dirty="0">
              <a:solidFill>
                <a:srgbClr val="333399"/>
              </a:solidFill>
              <a:latin typeface="+mj-lt"/>
            </a:endParaRPr>
          </a:p>
        </p:txBody>
      </p:sp>
      <p:pic>
        <p:nvPicPr>
          <p:cNvPr id="12" name="Picture 11" descr="NSF logo.jpg"/>
          <p:cNvPicPr>
            <a:picLocks noChangeAspect="1"/>
          </p:cNvPicPr>
          <p:nvPr/>
        </p:nvPicPr>
        <p:blipFill>
          <a:blip r:embed="rId5" cstate="print"/>
          <a:stretch>
            <a:fillRect/>
          </a:stretch>
        </p:blipFill>
        <p:spPr>
          <a:xfrm>
            <a:off x="10099268" y="78134"/>
            <a:ext cx="1017188" cy="1023315"/>
          </a:xfrm>
          <a:prstGeom prst="rect">
            <a:avLst/>
          </a:prstGeom>
        </p:spPr>
      </p:pic>
      <p:pic>
        <p:nvPicPr>
          <p:cNvPr id="14" name="Picture 13" descr="JustM_purple.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652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F2C8B72-8144-FA46-C0E5-687D2397FF7F}"/>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A88BDDE-A2E8-0BC7-D1F0-19B0C1F78C0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0452B22E-6CD8-5864-C868-7CADE22E1AF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68C13120-7F50-DE28-2EF5-35AA50FA99B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5" name="Line 42">
            <a:extLst>
              <a:ext uri="{FF2B5EF4-FFF2-40B4-BE49-F238E27FC236}">
                <a16:creationId xmlns:a16="http://schemas.microsoft.com/office/drawing/2014/main" id="{42D9594B-7F68-D0E8-529A-279F104CF905}"/>
              </a:ext>
            </a:extLst>
          </p:cNvPr>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sp>
        <p:nvSpPr>
          <p:cNvPr id="8" name="Text Box 62">
            <a:extLst>
              <a:ext uri="{FF2B5EF4-FFF2-40B4-BE49-F238E27FC236}">
                <a16:creationId xmlns:a16="http://schemas.microsoft.com/office/drawing/2014/main" id="{91924559-E11C-64A0-88DF-7D6B15E99BDC}"/>
              </a:ext>
            </a:extLst>
          </p:cNvPr>
          <p:cNvSpPr txBox="1">
            <a:spLocks noChangeArrowheads="1"/>
          </p:cNvSpPr>
          <p:nvPr/>
        </p:nvSpPr>
        <p:spPr bwMode="auto">
          <a:xfrm>
            <a:off x="-1" y="58665"/>
            <a:ext cx="10681487" cy="1077218"/>
          </a:xfrm>
          <a:prstGeom prst="rect">
            <a:avLst/>
          </a:prstGeom>
          <a:noFill/>
          <a:ln w="9525">
            <a:noFill/>
            <a:miter lim="800000"/>
            <a:headEnd/>
            <a:tailEnd/>
          </a:ln>
        </p:spPr>
        <p:txBody>
          <a:bodyPr wrap="square">
            <a:spAutoFit/>
          </a:bodyPr>
          <a:lstStyle/>
          <a:p>
            <a:pPr>
              <a:spcBef>
                <a:spcPts val="0"/>
              </a:spcBef>
            </a:pPr>
            <a:r>
              <a:rPr lang="en-US" sz="2000" b="1" i="0" u="none" strike="noStrike" dirty="0">
                <a:solidFill>
                  <a:srgbClr val="000000"/>
                </a:solidFill>
                <a:effectLst/>
                <a:latin typeface="+mj-lt"/>
              </a:rPr>
              <a:t>A Triangular Frustrated </a:t>
            </a:r>
            <a:r>
              <a:rPr lang="en-US" sz="2000" b="1" i="0" u="none" strike="noStrike" dirty="0" err="1">
                <a:solidFill>
                  <a:srgbClr val="000000"/>
                </a:solidFill>
                <a:effectLst/>
                <a:latin typeface="+mj-lt"/>
              </a:rPr>
              <a:t>Eu</a:t>
            </a:r>
            <a:r>
              <a:rPr lang="en-US" sz="2000" b="1" i="0" u="none" strike="noStrike" baseline="30000" dirty="0" err="1">
                <a:solidFill>
                  <a:srgbClr val="000000"/>
                </a:solidFill>
                <a:effectLst/>
                <a:latin typeface="+mj-lt"/>
              </a:rPr>
              <a:t>II</a:t>
            </a:r>
            <a:r>
              <a:rPr lang="en-US" sz="2000" b="1" i="0" u="none" strike="noStrike" dirty="0">
                <a:solidFill>
                  <a:srgbClr val="000000"/>
                </a:solidFill>
                <a:effectLst/>
                <a:latin typeface="+mj-lt"/>
              </a:rPr>
              <a:t> Magnetic Framework for Sub-Kelvin Refrigeration</a:t>
            </a:r>
            <a:endParaRPr lang="en-US" sz="2000" b="1" dirty="0">
              <a:latin typeface="+mj-lt"/>
            </a:endParaRPr>
          </a:p>
          <a:p>
            <a:pPr>
              <a:spcBef>
                <a:spcPts val="0"/>
              </a:spcBef>
            </a:pPr>
            <a:endParaRPr lang="en-US" sz="600" dirty="0"/>
          </a:p>
          <a:p>
            <a:pPr>
              <a:spcBef>
                <a:spcPts val="0"/>
              </a:spcBef>
            </a:pPr>
            <a:r>
              <a:rPr lang="en-US" sz="1100" b="0" i="0" u="none" strike="noStrike" dirty="0">
                <a:solidFill>
                  <a:srgbClr val="000000"/>
                </a:solidFill>
                <a:effectLst/>
                <a:latin typeface="+mj-lt"/>
              </a:rPr>
              <a:t>A.S. Manvell,</a:t>
            </a:r>
            <a:r>
              <a:rPr lang="en-US" sz="1100" b="0" i="0" u="none" strike="noStrike" baseline="30000" dirty="0">
                <a:solidFill>
                  <a:srgbClr val="000000"/>
                </a:solidFill>
                <a:effectLst/>
                <a:latin typeface="+mj-lt"/>
              </a:rPr>
              <a:t>1</a:t>
            </a:r>
            <a:r>
              <a:rPr lang="en-US" sz="1100" b="0" i="0" u="none" strike="noStrike" dirty="0">
                <a:solidFill>
                  <a:srgbClr val="000000"/>
                </a:solidFill>
                <a:effectLst/>
                <a:latin typeface="+mj-lt"/>
              </a:rPr>
              <a:t> M.A. Dunstan,</a:t>
            </a:r>
            <a:r>
              <a:rPr lang="en-US" sz="1100" b="0" i="0" u="none" strike="noStrike" baseline="30000" dirty="0">
                <a:solidFill>
                  <a:srgbClr val="000000"/>
                </a:solidFill>
                <a:effectLst/>
                <a:latin typeface="+mj-lt"/>
              </a:rPr>
              <a:t>1</a:t>
            </a:r>
            <a:r>
              <a:rPr lang="en-US" sz="1100" b="0" i="0" u="none" strike="noStrike" dirty="0">
                <a:solidFill>
                  <a:srgbClr val="000000"/>
                </a:solidFill>
                <a:effectLst/>
                <a:latin typeface="+mj-lt"/>
              </a:rPr>
              <a:t> D. Gracia,</a:t>
            </a:r>
            <a:r>
              <a:rPr lang="en-US" sz="1100" b="0" i="0" u="none" strike="noStrike" baseline="30000" dirty="0">
                <a:solidFill>
                  <a:srgbClr val="000000"/>
                </a:solidFill>
                <a:effectLst/>
                <a:latin typeface="+mj-lt"/>
              </a:rPr>
              <a:t>2</a:t>
            </a:r>
            <a:r>
              <a:rPr lang="en-US" sz="1100" b="0" i="0" u="none" strike="noStrike" dirty="0">
                <a:solidFill>
                  <a:srgbClr val="000000"/>
                </a:solidFill>
                <a:effectLst/>
                <a:latin typeface="+mj-lt"/>
              </a:rPr>
              <a:t> J. Hrubý,</a:t>
            </a:r>
            <a:r>
              <a:rPr lang="en-US" sz="1100" b="0" i="0" u="none" strike="noStrike" baseline="30000" dirty="0">
                <a:solidFill>
                  <a:srgbClr val="000000"/>
                </a:solidFill>
                <a:effectLst/>
                <a:latin typeface="+mj-lt"/>
              </a:rPr>
              <a:t>3</a:t>
            </a:r>
            <a:r>
              <a:rPr lang="en-US" sz="1100" b="0" i="0" u="none" strike="noStrike" dirty="0">
                <a:solidFill>
                  <a:srgbClr val="000000"/>
                </a:solidFill>
                <a:effectLst/>
                <a:latin typeface="+mj-lt"/>
              </a:rPr>
              <a:t> M. Kubus,</a:t>
            </a:r>
            <a:r>
              <a:rPr lang="en-US" sz="1100" b="0" i="0" u="none" strike="noStrike" baseline="30000" dirty="0">
                <a:solidFill>
                  <a:srgbClr val="000000"/>
                </a:solidFill>
                <a:effectLst/>
                <a:latin typeface="+mj-lt"/>
              </a:rPr>
              <a:t>1</a:t>
            </a:r>
            <a:r>
              <a:rPr lang="en-US" sz="1100" b="0" i="0" u="none" strike="noStrike" dirty="0">
                <a:solidFill>
                  <a:srgbClr val="000000"/>
                </a:solidFill>
                <a:effectLst/>
                <a:latin typeface="+mj-lt"/>
              </a:rPr>
              <a:t> J.N. McPherson,</a:t>
            </a:r>
            <a:r>
              <a:rPr lang="en-US" sz="1100" b="0" i="0" u="none" strike="noStrike" baseline="30000" dirty="0">
                <a:solidFill>
                  <a:srgbClr val="000000"/>
                </a:solidFill>
                <a:effectLst/>
                <a:latin typeface="+mj-lt"/>
              </a:rPr>
              <a:t>1</a:t>
            </a:r>
            <a:r>
              <a:rPr lang="en-US" sz="1100" b="0" i="0" u="none" strike="noStrike" dirty="0">
                <a:solidFill>
                  <a:srgbClr val="000000"/>
                </a:solidFill>
                <a:effectLst/>
                <a:latin typeface="+mj-lt"/>
              </a:rPr>
              <a:t> E. Palacios,</a:t>
            </a:r>
            <a:r>
              <a:rPr lang="en-US" sz="1100" b="0" i="0" u="none" strike="noStrike" baseline="30000" dirty="0">
                <a:solidFill>
                  <a:srgbClr val="000000"/>
                </a:solidFill>
                <a:effectLst/>
                <a:latin typeface="+mj-lt"/>
              </a:rPr>
              <a:t>2</a:t>
            </a:r>
            <a:r>
              <a:rPr lang="en-US" sz="1100" b="0" i="0" u="none" strike="noStrike" dirty="0">
                <a:solidFill>
                  <a:srgbClr val="000000"/>
                </a:solidFill>
                <a:effectLst/>
                <a:latin typeface="+mj-lt"/>
              </a:rPr>
              <a:t> H. Weihe,</a:t>
            </a:r>
            <a:r>
              <a:rPr lang="en-US" sz="1100" b="0" i="0" u="none" strike="noStrike" baseline="30000" dirty="0">
                <a:solidFill>
                  <a:srgbClr val="000000"/>
                </a:solidFill>
                <a:effectLst/>
                <a:latin typeface="+mj-lt"/>
              </a:rPr>
              <a:t>4</a:t>
            </a:r>
            <a:r>
              <a:rPr lang="en-US" sz="1100" b="0" i="0" u="none" strike="noStrike" dirty="0">
                <a:solidFill>
                  <a:srgbClr val="000000"/>
                </a:solidFill>
                <a:effectLst/>
                <a:latin typeface="+mj-lt"/>
              </a:rPr>
              <a:t> S. Hill,</a:t>
            </a:r>
            <a:r>
              <a:rPr lang="en-US" sz="1100" b="0" i="0" u="none" strike="noStrike" baseline="30000" dirty="0">
                <a:solidFill>
                  <a:srgbClr val="000000"/>
                </a:solidFill>
                <a:effectLst/>
                <a:latin typeface="+mj-lt"/>
              </a:rPr>
              <a:t>3</a:t>
            </a:r>
            <a:r>
              <a:rPr lang="en-US" sz="1100" b="0" i="0" u="none" strike="noStrike" dirty="0">
                <a:solidFill>
                  <a:srgbClr val="000000"/>
                </a:solidFill>
                <a:effectLst/>
                <a:latin typeface="+mj-lt"/>
              </a:rPr>
              <a:t> J. Schnack,</a:t>
            </a:r>
            <a:r>
              <a:rPr lang="en-US" sz="1100" b="0" i="0" u="none" strike="noStrike" baseline="30000" dirty="0">
                <a:solidFill>
                  <a:srgbClr val="000000"/>
                </a:solidFill>
                <a:effectLst/>
                <a:latin typeface="+mj-lt"/>
              </a:rPr>
              <a:t>5</a:t>
            </a:r>
            <a:r>
              <a:rPr lang="en-US" sz="1100" b="0" i="0" u="none" strike="noStrike" dirty="0">
                <a:solidFill>
                  <a:srgbClr val="000000"/>
                </a:solidFill>
                <a:effectLst/>
                <a:latin typeface="+mj-lt"/>
              </a:rPr>
              <a:t> M. Evangelisti,</a:t>
            </a:r>
            <a:r>
              <a:rPr lang="en-US" sz="1100" b="0" i="0" u="none" strike="noStrike" baseline="30000" dirty="0">
                <a:solidFill>
                  <a:srgbClr val="000000"/>
                </a:solidFill>
                <a:effectLst/>
                <a:latin typeface="+mj-lt"/>
              </a:rPr>
              <a:t>2</a:t>
            </a:r>
            <a:r>
              <a:rPr lang="en-US" sz="1100" b="0" i="0" u="none" strike="noStrike" dirty="0">
                <a:solidFill>
                  <a:srgbClr val="000000"/>
                </a:solidFill>
                <a:effectLst/>
                <a:latin typeface="+mj-lt"/>
              </a:rPr>
              <a:t> K.S. Pedersen</a:t>
            </a:r>
            <a:r>
              <a:rPr lang="en-US" sz="1100" b="0" i="0" u="none" strike="noStrike" baseline="30000" dirty="0">
                <a:solidFill>
                  <a:srgbClr val="000000"/>
                </a:solidFill>
                <a:effectLst/>
                <a:latin typeface="+mj-lt"/>
              </a:rPr>
              <a:t>1</a:t>
            </a:r>
            <a:r>
              <a:rPr lang="en-US" sz="1100" dirty="0">
                <a:latin typeface="+mj-lt"/>
              </a:rPr>
              <a:t> </a:t>
            </a:r>
          </a:p>
          <a:p>
            <a:pPr>
              <a:spcBef>
                <a:spcPts val="0"/>
              </a:spcBef>
            </a:pPr>
            <a:r>
              <a:rPr lang="en-US" sz="1050" b="1" spc="-10" dirty="0">
                <a:solidFill>
                  <a:srgbClr val="0033CC"/>
                </a:solidFill>
                <a:latin typeface="+mj-lt"/>
              </a:rPr>
              <a:t>1. TU Denmark, Denmark; 2. </a:t>
            </a:r>
            <a:r>
              <a:rPr lang="en-US" sz="1050" b="1" u="none" strike="noStrike" spc="-10" dirty="0">
                <a:solidFill>
                  <a:srgbClr val="0033CC"/>
                </a:solidFill>
                <a:effectLst/>
                <a:latin typeface="+mj-lt"/>
              </a:rPr>
              <a:t>CSIC &amp; Universidad de Zaragoza, Spain</a:t>
            </a:r>
            <a:r>
              <a:rPr lang="en-US" sz="1050" b="1" spc="-10" dirty="0">
                <a:solidFill>
                  <a:srgbClr val="0033CC"/>
                </a:solidFill>
                <a:latin typeface="+mj-lt"/>
              </a:rPr>
              <a:t>; 3. NHMFL, FSU; 4. University of Copenhagen, Denmark; 5. Universität Bielefeld, Germany</a:t>
            </a:r>
          </a:p>
          <a:p>
            <a:pPr>
              <a:spcBef>
                <a:spcPts val="0"/>
              </a:spcBef>
            </a:pPr>
            <a:r>
              <a:rPr lang="en-US" sz="600" b="1" dirty="0">
                <a:solidFill>
                  <a:srgbClr val="0033CC"/>
                </a:solidFill>
              </a:rPr>
              <a:t> </a:t>
            </a:r>
          </a:p>
          <a:p>
            <a:pPr>
              <a:spcBef>
                <a:spcPts val="0"/>
              </a:spcBef>
            </a:pPr>
            <a:r>
              <a:rPr lang="en-US" sz="1050" b="1" spc="-20" dirty="0"/>
              <a:t>Funding Grants:</a:t>
            </a:r>
            <a:r>
              <a:rPr lang="en-US" sz="1050" spc="-20" dirty="0"/>
              <a:t> K. M. </a:t>
            </a:r>
            <a:r>
              <a:rPr lang="en-US" sz="1050" spc="-20" dirty="0">
                <a:latin typeface="+mn-lt"/>
              </a:rPr>
              <a:t>Amm (NSF DMR-2128556</a:t>
            </a:r>
            <a:r>
              <a:rPr lang="en-US" sz="1050" spc="-20" dirty="0"/>
              <a:t>); K. S. Pedersen (</a:t>
            </a:r>
            <a:r>
              <a:rPr lang="en-US" sz="1050" spc="-20" dirty="0" err="1"/>
              <a:t>Villum</a:t>
            </a:r>
            <a:r>
              <a:rPr lang="en-US" sz="1050" spc="-20" dirty="0"/>
              <a:t> </a:t>
            </a:r>
            <a:r>
              <a:rPr lang="en-US" sz="1050" spc="-20" dirty="0" err="1"/>
              <a:t>Fonden</a:t>
            </a:r>
            <a:r>
              <a:rPr lang="en-US" sz="1050" spc="-20" dirty="0"/>
              <a:t>, Sapere Aude, Carlsberg Foundation); M. </a:t>
            </a:r>
            <a:r>
              <a:rPr lang="en-US" sz="1050" spc="-20" dirty="0" err="1"/>
              <a:t>Evangelisti</a:t>
            </a:r>
            <a:r>
              <a:rPr lang="en-US" sz="1050" spc="-20" dirty="0"/>
              <a:t> (European Union, </a:t>
            </a:r>
            <a:r>
              <a:rPr lang="en-US" sz="1050" spc="-20" dirty="0" err="1"/>
              <a:t>Gobierno</a:t>
            </a:r>
            <a:r>
              <a:rPr lang="en-US" sz="1050" spc="-20" dirty="0"/>
              <a:t> de Aragón)</a:t>
            </a:r>
            <a:endParaRPr lang="en-US" sz="1050" b="1" spc="-20" dirty="0">
              <a:solidFill>
                <a:srgbClr val="0033CC"/>
              </a:solidFill>
            </a:endParaRPr>
          </a:p>
        </p:txBody>
      </p:sp>
      <p:pic>
        <p:nvPicPr>
          <p:cNvPr id="15" name="Picture 14" descr="A graph of a magnetic field&#10;&#10;AI-generated content may be incorrect.">
            <a:extLst>
              <a:ext uri="{FF2B5EF4-FFF2-40B4-BE49-F238E27FC236}">
                <a16:creationId xmlns:a16="http://schemas.microsoft.com/office/drawing/2014/main" id="{6A84A256-F72A-7C1D-DA63-A3B69C0574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25514" y="1253507"/>
            <a:ext cx="5333778" cy="3952337"/>
          </a:xfrm>
          <a:prstGeom prst="rect">
            <a:avLst/>
          </a:prstGeom>
        </p:spPr>
      </p:pic>
      <p:sp>
        <p:nvSpPr>
          <p:cNvPr id="1034" name="Rectangle 49"/>
          <p:cNvSpPr>
            <a:spLocks noChangeArrowheads="1"/>
          </p:cNvSpPr>
          <p:nvPr/>
        </p:nvSpPr>
        <p:spPr bwMode="auto">
          <a:xfrm>
            <a:off x="5934076" y="1263162"/>
            <a:ext cx="6169940" cy="4485871"/>
          </a:xfrm>
          <a:prstGeom prst="rect">
            <a:avLst/>
          </a:prstGeom>
          <a:noFill/>
          <a:ln w="19050">
            <a:solidFill>
              <a:srgbClr val="0033CC"/>
            </a:solidFill>
            <a:miter lim="800000"/>
            <a:headEnd/>
            <a:tailEnd/>
          </a:ln>
        </p:spPr>
        <p:txBody>
          <a:bodyPr wrap="none" anchor="ctr"/>
          <a:lstStyle/>
          <a:p>
            <a:endParaRPr lang="en-US"/>
          </a:p>
        </p:txBody>
      </p:sp>
      <p:sp>
        <p:nvSpPr>
          <p:cNvPr id="17" name="TextBox 16">
            <a:extLst>
              <a:ext uri="{FF2B5EF4-FFF2-40B4-BE49-F238E27FC236}">
                <a16:creationId xmlns:a16="http://schemas.microsoft.com/office/drawing/2014/main" id="{708D22D8-EC33-6395-5C8C-25E0697B6F32}"/>
              </a:ext>
            </a:extLst>
          </p:cNvPr>
          <p:cNvSpPr txBox="1"/>
          <p:nvPr/>
        </p:nvSpPr>
        <p:spPr>
          <a:xfrm>
            <a:off x="5918952" y="5212771"/>
            <a:ext cx="6141308" cy="553998"/>
          </a:xfrm>
          <a:prstGeom prst="rect">
            <a:avLst/>
          </a:prstGeom>
          <a:noFill/>
        </p:spPr>
        <p:txBody>
          <a:bodyPr wrap="square">
            <a:spAutoFit/>
          </a:bodyPr>
          <a:lstStyle/>
          <a:p>
            <a:pPr algn="just">
              <a:lnSpc>
                <a:spcPts val="1200"/>
              </a:lnSpc>
            </a:pPr>
            <a:r>
              <a:rPr lang="en-US" sz="1100" b="1" i="1" u="none" strike="noStrike" spc="-20" dirty="0">
                <a:solidFill>
                  <a:srgbClr val="222222"/>
                </a:solidFill>
                <a:effectLst/>
                <a:highlight>
                  <a:srgbClr val="FFFFFF"/>
                </a:highlight>
                <a:latin typeface="+mj-lt"/>
              </a:rPr>
              <a:t>Figure 1. </a:t>
            </a:r>
            <a:r>
              <a:rPr lang="en-US" sz="1100" i="1" spc="-20" dirty="0">
                <a:solidFill>
                  <a:srgbClr val="222222"/>
                </a:solidFill>
                <a:highlight>
                  <a:srgbClr val="FFFFFF"/>
                </a:highlight>
                <a:latin typeface="+mj-lt"/>
              </a:rPr>
              <a:t>High-field EPR spectrum (Experiment) recorded at a frequency of 385GHz along with the corresponding simulation, from which quantitative information about the </a:t>
            </a:r>
            <a:r>
              <a:rPr lang="en-US" sz="1100" i="1" spc="-20" dirty="0" err="1">
                <a:solidFill>
                  <a:srgbClr val="222222"/>
                </a:solidFill>
                <a:highlight>
                  <a:srgbClr val="FFFFFF"/>
                </a:highlight>
                <a:latin typeface="+mj-lt"/>
              </a:rPr>
              <a:t>Eu</a:t>
            </a:r>
            <a:r>
              <a:rPr lang="en-US" sz="1100" i="1" spc="-20" baseline="30000" dirty="0" err="1">
                <a:solidFill>
                  <a:srgbClr val="222222"/>
                </a:solidFill>
                <a:highlight>
                  <a:srgbClr val="FFFFFF"/>
                </a:highlight>
                <a:latin typeface="+mj-lt"/>
              </a:rPr>
              <a:t>II</a:t>
            </a:r>
            <a:r>
              <a:rPr lang="en-US" sz="1100" i="1" spc="-20" dirty="0">
                <a:solidFill>
                  <a:srgbClr val="222222"/>
                </a:solidFill>
                <a:highlight>
                  <a:srgbClr val="FFFFFF"/>
                </a:highlight>
                <a:latin typeface="+mj-lt"/>
              </a:rPr>
              <a:t> magnetic anisotropy can be deduced.</a:t>
            </a:r>
            <a:endParaRPr lang="en-US" sz="1100" i="1" spc="-20" dirty="0">
              <a:latin typeface="+mj-lt"/>
            </a:endParaRP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90FFB-E7EA-FF74-1FA3-F085A95029A6}"/>
            </a:ext>
          </a:extLst>
        </p:cNvPr>
        <p:cNvGrpSpPr/>
        <p:nvPr/>
      </p:nvGrpSpPr>
      <p:grpSpPr>
        <a:xfrm>
          <a:off x="0" y="0"/>
          <a:ext cx="0" cy="0"/>
          <a:chOff x="0" y="0"/>
          <a:chExt cx="0" cy="0"/>
        </a:xfrm>
      </p:grpSpPr>
      <p:sp>
        <p:nvSpPr>
          <p:cNvPr id="1027" name="Rectangle 5">
            <a:extLst>
              <a:ext uri="{FF2B5EF4-FFF2-40B4-BE49-F238E27FC236}">
                <a16:creationId xmlns:a16="http://schemas.microsoft.com/office/drawing/2014/main" id="{5C8C2C26-A96D-100D-BE1A-ACBA63C2568D}"/>
              </a:ext>
            </a:extLst>
          </p:cNvPr>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2" name="AutoShape 2">
            <a:extLst>
              <a:ext uri="{FF2B5EF4-FFF2-40B4-BE49-F238E27FC236}">
                <a16:creationId xmlns:a16="http://schemas.microsoft.com/office/drawing/2014/main" id="{374096FB-12B2-9211-A5B3-FC3B721AD3CE}"/>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42">
            <a:extLst>
              <a:ext uri="{FF2B5EF4-FFF2-40B4-BE49-F238E27FC236}">
                <a16:creationId xmlns:a16="http://schemas.microsoft.com/office/drawing/2014/main" id="{BD4F079E-9513-B516-2355-8700B6C9FC93}"/>
              </a:ext>
            </a:extLst>
          </p:cNvPr>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pic>
        <p:nvPicPr>
          <p:cNvPr id="4" name="Picture 3" descr="NSF logo.jpg">
            <a:extLst>
              <a:ext uri="{FF2B5EF4-FFF2-40B4-BE49-F238E27FC236}">
                <a16:creationId xmlns:a16="http://schemas.microsoft.com/office/drawing/2014/main" id="{D0A17367-BC8B-DD30-4C37-F5C1721D013C}"/>
              </a:ext>
            </a:extLst>
          </p:cNvPr>
          <p:cNvPicPr>
            <a:picLocks noChangeAspect="1"/>
          </p:cNvPicPr>
          <p:nvPr/>
        </p:nvPicPr>
        <p:blipFill>
          <a:blip r:embed="rId3" cstate="print"/>
          <a:stretch>
            <a:fillRect/>
          </a:stretch>
        </p:blipFill>
        <p:spPr>
          <a:xfrm>
            <a:off x="10099268" y="78134"/>
            <a:ext cx="1017188" cy="1023315"/>
          </a:xfrm>
          <a:prstGeom prst="rect">
            <a:avLst/>
          </a:prstGeom>
        </p:spPr>
      </p:pic>
      <p:pic>
        <p:nvPicPr>
          <p:cNvPr id="6" name="Picture 5" descr="JustM_purple.jpg">
            <a:extLst>
              <a:ext uri="{FF2B5EF4-FFF2-40B4-BE49-F238E27FC236}">
                <a16:creationId xmlns:a16="http://schemas.microsoft.com/office/drawing/2014/main" id="{95F5317C-057A-042F-58BD-809AD70753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7" name="Rectangle 6">
            <a:extLst>
              <a:ext uri="{FF2B5EF4-FFF2-40B4-BE49-F238E27FC236}">
                <a16:creationId xmlns:a16="http://schemas.microsoft.com/office/drawing/2014/main" id="{C9010A4B-400F-2607-B059-2E61D0180428}"/>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8EFBFE6-F621-13A6-513B-8008C37AFB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9" name="Picture 8">
            <a:extLst>
              <a:ext uri="{FF2B5EF4-FFF2-40B4-BE49-F238E27FC236}">
                <a16:creationId xmlns:a16="http://schemas.microsoft.com/office/drawing/2014/main" id="{D342277D-EE68-4515-1CEF-2A75DB2F4B7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15" name="Picture 14">
            <a:extLst>
              <a:ext uri="{FF2B5EF4-FFF2-40B4-BE49-F238E27FC236}">
                <a16:creationId xmlns:a16="http://schemas.microsoft.com/office/drawing/2014/main" id="{D6D79898-CC4E-763E-2E90-57002C38A3B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13" name="Text Box 62">
            <a:extLst>
              <a:ext uri="{FF2B5EF4-FFF2-40B4-BE49-F238E27FC236}">
                <a16:creationId xmlns:a16="http://schemas.microsoft.com/office/drawing/2014/main" id="{C9400F8D-DF5D-B2E0-9623-C60B35DC92CF}"/>
              </a:ext>
            </a:extLst>
          </p:cNvPr>
          <p:cNvSpPr txBox="1">
            <a:spLocks noChangeArrowheads="1"/>
          </p:cNvSpPr>
          <p:nvPr/>
        </p:nvSpPr>
        <p:spPr bwMode="auto">
          <a:xfrm>
            <a:off x="-1" y="4875"/>
            <a:ext cx="11532199" cy="1200329"/>
          </a:xfrm>
          <a:prstGeom prst="rect">
            <a:avLst/>
          </a:prstGeom>
          <a:noFill/>
          <a:ln w="9525">
            <a:noFill/>
            <a:miter lim="800000"/>
            <a:headEnd/>
            <a:tailEnd/>
          </a:ln>
        </p:spPr>
        <p:txBody>
          <a:bodyPr wrap="square">
            <a:spAutoFit/>
          </a:bodyPr>
          <a:lstStyle/>
          <a:p>
            <a:pPr>
              <a:spcBef>
                <a:spcPts val="0"/>
              </a:spcBef>
            </a:pPr>
            <a:r>
              <a:rPr lang="en-US" sz="2000" b="1" dirty="0"/>
              <a:t>Unlocking Ultra-Cold Cooling: A Unique Magnetic Material for Next-Generation </a:t>
            </a:r>
          </a:p>
          <a:p>
            <a:pPr>
              <a:spcBef>
                <a:spcPts val="0"/>
              </a:spcBef>
            </a:pPr>
            <a:r>
              <a:rPr lang="en-US" sz="2000" b="1" dirty="0"/>
              <a:t>Refrigeration</a:t>
            </a:r>
            <a:endParaRPr lang="en-US" sz="600" b="1" dirty="0"/>
          </a:p>
          <a:p>
            <a:pPr>
              <a:spcBef>
                <a:spcPts val="0"/>
              </a:spcBef>
            </a:pPr>
            <a:r>
              <a:rPr lang="en-US" sz="1100" b="0" i="0" u="none" strike="noStrike" dirty="0">
                <a:solidFill>
                  <a:srgbClr val="000000"/>
                </a:solidFill>
                <a:effectLst/>
                <a:latin typeface="+mj-lt"/>
              </a:rPr>
              <a:t>A.S. Manvell,</a:t>
            </a:r>
            <a:r>
              <a:rPr lang="en-US" sz="1100" b="0" i="0" u="none" strike="noStrike" baseline="30000" dirty="0">
                <a:solidFill>
                  <a:srgbClr val="000000"/>
                </a:solidFill>
                <a:effectLst/>
                <a:latin typeface="+mj-lt"/>
              </a:rPr>
              <a:t>1</a:t>
            </a:r>
            <a:r>
              <a:rPr lang="en-US" sz="1100" b="0" i="0" u="none" strike="noStrike" dirty="0">
                <a:solidFill>
                  <a:srgbClr val="000000"/>
                </a:solidFill>
                <a:effectLst/>
                <a:latin typeface="+mj-lt"/>
              </a:rPr>
              <a:t> M.A. Dunstan,</a:t>
            </a:r>
            <a:r>
              <a:rPr lang="en-US" sz="1100" b="0" i="0" u="none" strike="noStrike" baseline="30000" dirty="0">
                <a:solidFill>
                  <a:srgbClr val="000000"/>
                </a:solidFill>
                <a:effectLst/>
                <a:latin typeface="+mj-lt"/>
              </a:rPr>
              <a:t>1</a:t>
            </a:r>
            <a:r>
              <a:rPr lang="en-US" sz="1100" b="0" i="0" u="none" strike="noStrike" dirty="0">
                <a:solidFill>
                  <a:srgbClr val="000000"/>
                </a:solidFill>
                <a:effectLst/>
                <a:latin typeface="+mj-lt"/>
              </a:rPr>
              <a:t> D. Gracia,</a:t>
            </a:r>
            <a:r>
              <a:rPr lang="en-US" sz="1100" b="0" i="0" u="none" strike="noStrike" baseline="30000" dirty="0">
                <a:solidFill>
                  <a:srgbClr val="000000"/>
                </a:solidFill>
                <a:effectLst/>
                <a:latin typeface="+mj-lt"/>
              </a:rPr>
              <a:t>2</a:t>
            </a:r>
            <a:r>
              <a:rPr lang="en-US" sz="1100" b="0" i="0" u="none" strike="noStrike" dirty="0">
                <a:solidFill>
                  <a:srgbClr val="000000"/>
                </a:solidFill>
                <a:effectLst/>
                <a:latin typeface="+mj-lt"/>
              </a:rPr>
              <a:t> J. Hrubý,</a:t>
            </a:r>
            <a:r>
              <a:rPr lang="en-US" sz="1100" b="0" i="0" u="none" strike="noStrike" baseline="30000" dirty="0">
                <a:solidFill>
                  <a:srgbClr val="000000"/>
                </a:solidFill>
                <a:effectLst/>
                <a:latin typeface="+mj-lt"/>
              </a:rPr>
              <a:t>3</a:t>
            </a:r>
            <a:r>
              <a:rPr lang="en-US" sz="1100" b="0" i="0" u="none" strike="noStrike" dirty="0">
                <a:solidFill>
                  <a:srgbClr val="000000"/>
                </a:solidFill>
                <a:effectLst/>
                <a:latin typeface="+mj-lt"/>
              </a:rPr>
              <a:t> M. Kubus,</a:t>
            </a:r>
            <a:r>
              <a:rPr lang="en-US" sz="1100" b="0" i="0" u="none" strike="noStrike" baseline="30000" dirty="0">
                <a:solidFill>
                  <a:srgbClr val="000000"/>
                </a:solidFill>
                <a:effectLst/>
                <a:latin typeface="+mj-lt"/>
              </a:rPr>
              <a:t>1</a:t>
            </a:r>
            <a:r>
              <a:rPr lang="en-US" sz="1100" b="0" i="0" u="none" strike="noStrike" dirty="0">
                <a:solidFill>
                  <a:srgbClr val="000000"/>
                </a:solidFill>
                <a:effectLst/>
                <a:latin typeface="+mj-lt"/>
              </a:rPr>
              <a:t> J.N. McPherson,</a:t>
            </a:r>
            <a:r>
              <a:rPr lang="en-US" sz="1100" b="0" i="0" u="none" strike="noStrike" baseline="30000" dirty="0">
                <a:solidFill>
                  <a:srgbClr val="000000"/>
                </a:solidFill>
                <a:effectLst/>
                <a:latin typeface="+mj-lt"/>
              </a:rPr>
              <a:t>1</a:t>
            </a:r>
            <a:r>
              <a:rPr lang="en-US" sz="1100" b="0" i="0" u="none" strike="noStrike" dirty="0">
                <a:solidFill>
                  <a:srgbClr val="000000"/>
                </a:solidFill>
                <a:effectLst/>
                <a:latin typeface="+mj-lt"/>
              </a:rPr>
              <a:t> E. Palacios,</a:t>
            </a:r>
            <a:r>
              <a:rPr lang="en-US" sz="1100" b="0" i="0" u="none" strike="noStrike" baseline="30000" dirty="0">
                <a:solidFill>
                  <a:srgbClr val="000000"/>
                </a:solidFill>
                <a:effectLst/>
                <a:latin typeface="+mj-lt"/>
              </a:rPr>
              <a:t>2</a:t>
            </a:r>
            <a:r>
              <a:rPr lang="en-US" sz="1100" b="0" i="0" u="none" strike="noStrike" dirty="0">
                <a:solidFill>
                  <a:srgbClr val="000000"/>
                </a:solidFill>
                <a:effectLst/>
                <a:latin typeface="+mj-lt"/>
              </a:rPr>
              <a:t> H. Weihe,</a:t>
            </a:r>
            <a:r>
              <a:rPr lang="en-US" sz="1100" b="0" i="0" u="none" strike="noStrike" baseline="30000" dirty="0">
                <a:solidFill>
                  <a:srgbClr val="000000"/>
                </a:solidFill>
                <a:effectLst/>
                <a:latin typeface="+mj-lt"/>
              </a:rPr>
              <a:t>4</a:t>
            </a:r>
            <a:r>
              <a:rPr lang="en-US" sz="1100" b="0" i="0" u="none" strike="noStrike" dirty="0">
                <a:solidFill>
                  <a:srgbClr val="000000"/>
                </a:solidFill>
                <a:effectLst/>
                <a:latin typeface="+mj-lt"/>
              </a:rPr>
              <a:t> S. Hill,</a:t>
            </a:r>
            <a:r>
              <a:rPr lang="en-US" sz="1100" b="0" i="0" u="none" strike="noStrike" baseline="30000" dirty="0">
                <a:solidFill>
                  <a:srgbClr val="000000"/>
                </a:solidFill>
                <a:effectLst/>
                <a:latin typeface="+mj-lt"/>
              </a:rPr>
              <a:t>3</a:t>
            </a:r>
            <a:r>
              <a:rPr lang="en-US" sz="1100" b="0" i="0" u="none" strike="noStrike" dirty="0">
                <a:solidFill>
                  <a:srgbClr val="000000"/>
                </a:solidFill>
                <a:effectLst/>
                <a:latin typeface="+mj-lt"/>
              </a:rPr>
              <a:t> J. Schnack,</a:t>
            </a:r>
            <a:r>
              <a:rPr lang="en-US" sz="1100" b="0" i="0" u="none" strike="noStrike" baseline="30000" dirty="0">
                <a:solidFill>
                  <a:srgbClr val="000000"/>
                </a:solidFill>
                <a:effectLst/>
                <a:latin typeface="+mj-lt"/>
              </a:rPr>
              <a:t>5</a:t>
            </a:r>
            <a:r>
              <a:rPr lang="en-US" sz="1100" b="0" i="0" u="none" strike="noStrike" dirty="0">
                <a:solidFill>
                  <a:srgbClr val="000000"/>
                </a:solidFill>
                <a:effectLst/>
                <a:latin typeface="+mj-lt"/>
              </a:rPr>
              <a:t> M. Evangelisti,</a:t>
            </a:r>
            <a:r>
              <a:rPr lang="en-US" sz="1100" b="0" i="0" u="none" strike="noStrike" baseline="30000" dirty="0">
                <a:solidFill>
                  <a:srgbClr val="000000"/>
                </a:solidFill>
                <a:effectLst/>
                <a:latin typeface="+mj-lt"/>
              </a:rPr>
              <a:t>2</a:t>
            </a:r>
            <a:r>
              <a:rPr lang="en-US" sz="1100" b="0" i="0" u="none" strike="noStrike" dirty="0">
                <a:solidFill>
                  <a:srgbClr val="000000"/>
                </a:solidFill>
                <a:effectLst/>
                <a:latin typeface="+mj-lt"/>
              </a:rPr>
              <a:t> K.S. Pedersen</a:t>
            </a:r>
            <a:r>
              <a:rPr lang="en-US" sz="1100" b="0" i="0" u="none" strike="noStrike" baseline="30000" dirty="0">
                <a:solidFill>
                  <a:srgbClr val="000000"/>
                </a:solidFill>
                <a:effectLst/>
                <a:latin typeface="+mj-lt"/>
              </a:rPr>
              <a:t>1</a:t>
            </a:r>
            <a:r>
              <a:rPr lang="en-US" sz="1100" dirty="0">
                <a:latin typeface="+mj-lt"/>
              </a:rPr>
              <a:t> </a:t>
            </a:r>
          </a:p>
          <a:p>
            <a:pPr>
              <a:spcBef>
                <a:spcPts val="0"/>
              </a:spcBef>
            </a:pPr>
            <a:r>
              <a:rPr lang="en-US" sz="1050" b="1" spc="-10" dirty="0">
                <a:solidFill>
                  <a:srgbClr val="0033CC"/>
                </a:solidFill>
                <a:latin typeface="+mj-lt"/>
              </a:rPr>
              <a:t>1. TU Denmark, Denmark; 2. </a:t>
            </a:r>
            <a:r>
              <a:rPr lang="en-US" sz="1050" b="1" u="none" strike="noStrike" spc="-10" dirty="0">
                <a:solidFill>
                  <a:srgbClr val="0033CC"/>
                </a:solidFill>
                <a:effectLst/>
                <a:latin typeface="+mj-lt"/>
              </a:rPr>
              <a:t>CSIC &amp; Universidad de Zaragoza, Spain</a:t>
            </a:r>
            <a:r>
              <a:rPr lang="en-US" sz="1050" b="1" spc="-10" dirty="0">
                <a:solidFill>
                  <a:srgbClr val="0033CC"/>
                </a:solidFill>
                <a:latin typeface="+mj-lt"/>
              </a:rPr>
              <a:t>; 3. NHMFL, FSU; 4. University of Copenhagen, Denmark; 5. Universität Bielefeld, Germany</a:t>
            </a:r>
            <a:endParaRPr lang="en-US" sz="600" b="1" dirty="0">
              <a:solidFill>
                <a:srgbClr val="0033CC"/>
              </a:solidFill>
            </a:endParaRPr>
          </a:p>
          <a:p>
            <a:pPr>
              <a:spcBef>
                <a:spcPts val="0"/>
              </a:spcBef>
            </a:pPr>
            <a:r>
              <a:rPr lang="en-US" sz="1050" b="1" spc="-20" dirty="0"/>
              <a:t>Funding Grants:</a:t>
            </a:r>
            <a:r>
              <a:rPr lang="en-US" sz="1050" spc="-20" dirty="0"/>
              <a:t> K. M. </a:t>
            </a:r>
            <a:r>
              <a:rPr lang="en-US" sz="1050" spc="-20" dirty="0">
                <a:latin typeface="+mn-lt"/>
              </a:rPr>
              <a:t>Amm (NSF DMR-2128556</a:t>
            </a:r>
            <a:r>
              <a:rPr lang="en-US" sz="1050" spc="-20" dirty="0"/>
              <a:t>); K. S. Pedersen (</a:t>
            </a:r>
            <a:r>
              <a:rPr lang="en-US" sz="1050" spc="-20" dirty="0" err="1"/>
              <a:t>Villum</a:t>
            </a:r>
            <a:r>
              <a:rPr lang="en-US" sz="1050" spc="-20" dirty="0"/>
              <a:t> </a:t>
            </a:r>
            <a:r>
              <a:rPr lang="en-US" sz="1050" spc="-20" dirty="0" err="1"/>
              <a:t>Fonden</a:t>
            </a:r>
            <a:r>
              <a:rPr lang="en-US" sz="1050" spc="-20" dirty="0"/>
              <a:t>, Sapere Aude, Carlsberg Foundation); M. </a:t>
            </a:r>
            <a:r>
              <a:rPr lang="en-US" sz="1050" spc="-20" dirty="0" err="1"/>
              <a:t>Evangelisti</a:t>
            </a:r>
            <a:r>
              <a:rPr lang="en-US" sz="1050" spc="-20" dirty="0"/>
              <a:t> (European Union, </a:t>
            </a:r>
            <a:r>
              <a:rPr lang="en-US" sz="1050" spc="-20" dirty="0" err="1"/>
              <a:t>Gobierno</a:t>
            </a:r>
            <a:r>
              <a:rPr lang="en-US" sz="1050" spc="-20" dirty="0"/>
              <a:t> de Aragón)</a:t>
            </a:r>
            <a:endParaRPr lang="en-US" sz="1050" b="1" spc="-20" dirty="0">
              <a:solidFill>
                <a:srgbClr val="0033CC"/>
              </a:solidFill>
            </a:endParaRPr>
          </a:p>
        </p:txBody>
      </p:sp>
      <p:sp>
        <p:nvSpPr>
          <p:cNvPr id="16" name="Rectangle 49">
            <a:extLst>
              <a:ext uri="{FF2B5EF4-FFF2-40B4-BE49-F238E27FC236}">
                <a16:creationId xmlns:a16="http://schemas.microsoft.com/office/drawing/2014/main" id="{54CB286C-78B3-A8B9-759A-6EB90B2C1B7C}"/>
              </a:ext>
            </a:extLst>
          </p:cNvPr>
          <p:cNvSpPr>
            <a:spLocks noChangeArrowheads="1"/>
          </p:cNvSpPr>
          <p:nvPr/>
        </p:nvSpPr>
        <p:spPr bwMode="auto">
          <a:xfrm>
            <a:off x="5934076" y="1263162"/>
            <a:ext cx="6169940" cy="4485871"/>
          </a:xfrm>
          <a:prstGeom prst="rect">
            <a:avLst/>
          </a:prstGeom>
          <a:noFill/>
          <a:ln w="19050">
            <a:solidFill>
              <a:srgbClr val="0033CC"/>
            </a:solidFill>
            <a:miter lim="800000"/>
            <a:headEnd/>
            <a:tailEnd/>
          </a:ln>
        </p:spPr>
        <p:txBody>
          <a:bodyPr wrap="none" anchor="ctr"/>
          <a:lstStyle/>
          <a:p>
            <a:endParaRPr lang="en-US"/>
          </a:p>
        </p:txBody>
      </p:sp>
      <p:pic>
        <p:nvPicPr>
          <p:cNvPr id="18" name="Picture 17" descr="A close-up of a structure&#10;&#10;AI-generated content may be incorrect.">
            <a:extLst>
              <a:ext uri="{FF2B5EF4-FFF2-40B4-BE49-F238E27FC236}">
                <a16:creationId xmlns:a16="http://schemas.microsoft.com/office/drawing/2014/main" id="{85132120-12FF-AEE5-9D3F-1DC2923603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1904" y="1297596"/>
            <a:ext cx="5726913" cy="4098766"/>
          </a:xfrm>
          <a:prstGeom prst="rect">
            <a:avLst/>
          </a:prstGeom>
        </p:spPr>
      </p:pic>
      <p:sp>
        <p:nvSpPr>
          <p:cNvPr id="19" name="Text Box 28">
            <a:extLst>
              <a:ext uri="{FF2B5EF4-FFF2-40B4-BE49-F238E27FC236}">
                <a16:creationId xmlns:a16="http://schemas.microsoft.com/office/drawing/2014/main" id="{0DFAF003-155D-D4FD-B35B-459AFC95D2E9}"/>
              </a:ext>
            </a:extLst>
          </p:cNvPr>
          <p:cNvSpPr txBox="1">
            <a:spLocks noChangeArrowheads="1"/>
          </p:cNvSpPr>
          <p:nvPr/>
        </p:nvSpPr>
        <p:spPr bwMode="auto">
          <a:xfrm>
            <a:off x="22976" y="1348839"/>
            <a:ext cx="5895976" cy="3477875"/>
          </a:xfrm>
          <a:prstGeom prst="rect">
            <a:avLst/>
          </a:prstGeom>
          <a:noFill/>
          <a:ln w="9525">
            <a:noFill/>
            <a:miter lim="800000"/>
            <a:headEnd/>
            <a:tailEnd/>
          </a:ln>
        </p:spPr>
        <p:txBody>
          <a:bodyPr wrap="square">
            <a:spAutoFit/>
          </a:bodyPr>
          <a:lstStyle/>
          <a:p>
            <a:r>
              <a:rPr lang="en-US" sz="1200" b="1" dirty="0">
                <a:solidFill>
                  <a:srgbClr val="000000"/>
                </a:solidFill>
              </a:rPr>
              <a:t>What is the finding? </a:t>
            </a:r>
            <a:r>
              <a:rPr lang="en-US" sz="1200" dirty="0"/>
              <a:t>Scientists discovered that a special arrangement of europium ions connected by organic molecules could be ideal for efficient magnetic cooling at extremely low temperatures. The triangular pattern prevents the europium ions from settling into an ordered magnetic state, keeping them disordered even at near absolute zero. This unique property makes the material promising for advanced cooling technologies.</a:t>
            </a:r>
          </a:p>
          <a:p>
            <a:endParaRPr lang="en-US" sz="800" dirty="0">
              <a:solidFill>
                <a:srgbClr val="000000"/>
              </a:solidFill>
            </a:endParaRPr>
          </a:p>
          <a:p>
            <a:r>
              <a:rPr lang="en-US" sz="1200" b="1" dirty="0">
                <a:solidFill>
                  <a:srgbClr val="000000"/>
                </a:solidFill>
              </a:rPr>
              <a:t>Why is this important? </a:t>
            </a:r>
            <a:r>
              <a:rPr lang="en-US" sz="1200" dirty="0"/>
              <a:t>Scientists found that by briefly applying and then removing a magnetic field, a special material with europium ions can cool itself down. This could lead to efficient mini refrigerators for ultra-low temperatures, reducing the need for rare and costly helium-3, which is currently used for cooling below 1K.</a:t>
            </a:r>
          </a:p>
          <a:p>
            <a:endParaRPr lang="en-US" sz="800" dirty="0">
              <a:latin typeface="Arial" charset="0"/>
            </a:endParaRPr>
          </a:p>
          <a:p>
            <a:r>
              <a:rPr lang="en-US" sz="1200" b="1" dirty="0">
                <a:solidFill>
                  <a:srgbClr val="000000"/>
                </a:solidFill>
              </a:rPr>
              <a:t>Why did this research need the </a:t>
            </a:r>
            <a:r>
              <a:rPr lang="en-US" sz="1200" b="1" dirty="0" err="1">
                <a:solidFill>
                  <a:srgbClr val="000000"/>
                </a:solidFill>
              </a:rPr>
              <a:t>MagLab</a:t>
            </a:r>
            <a:r>
              <a:rPr lang="en-US" sz="1200" b="1" dirty="0">
                <a:solidFill>
                  <a:srgbClr val="000000"/>
                </a:solidFill>
              </a:rPr>
              <a:t>?</a:t>
            </a:r>
            <a:r>
              <a:rPr lang="en-US" sz="1200" dirty="0">
                <a:latin typeface="Arial" charset="0"/>
              </a:rPr>
              <a:t> </a:t>
            </a:r>
            <a:r>
              <a:rPr lang="en-US" sz="1200" dirty="0"/>
              <a:t>Scientists studied how europium ions interact in this special material, which is key to understanding its cooling ability. </a:t>
            </a:r>
            <a:r>
              <a:rPr lang="en-US" sz="1200" dirty="0">
                <a:latin typeface="Arial" charset="0"/>
              </a:rPr>
              <a:t>Electron paramagnetic resonance measurements at magnetic fields far greater than those of commercial instruments were essential for </a:t>
            </a:r>
            <a:r>
              <a:rPr lang="en-US" sz="1200" dirty="0"/>
              <a:t>measuring these interactions and discovering how europium’s magnetic poles align. This knowledge helps explain how the material achieves ultra-low-temperature cooling.</a:t>
            </a:r>
          </a:p>
          <a:p>
            <a:endParaRPr lang="en-US" sz="1200" dirty="0">
              <a:latin typeface="+mn-lt"/>
            </a:endParaRPr>
          </a:p>
        </p:txBody>
      </p:sp>
      <p:sp>
        <p:nvSpPr>
          <p:cNvPr id="21" name="TextBox 20">
            <a:extLst>
              <a:ext uri="{FF2B5EF4-FFF2-40B4-BE49-F238E27FC236}">
                <a16:creationId xmlns:a16="http://schemas.microsoft.com/office/drawing/2014/main" id="{7C52FC8F-D470-3AD4-378C-D8654F7AA5F1}"/>
              </a:ext>
            </a:extLst>
          </p:cNvPr>
          <p:cNvSpPr txBox="1"/>
          <p:nvPr/>
        </p:nvSpPr>
        <p:spPr>
          <a:xfrm>
            <a:off x="5918952" y="5361051"/>
            <a:ext cx="6141308" cy="400110"/>
          </a:xfrm>
          <a:prstGeom prst="rect">
            <a:avLst/>
          </a:prstGeom>
          <a:noFill/>
        </p:spPr>
        <p:txBody>
          <a:bodyPr wrap="square">
            <a:spAutoFit/>
          </a:bodyPr>
          <a:lstStyle/>
          <a:p>
            <a:pPr algn="just">
              <a:lnSpc>
                <a:spcPts val="1200"/>
              </a:lnSpc>
            </a:pPr>
            <a:r>
              <a:rPr lang="en-US" sz="1100" b="1" i="1" u="none" strike="noStrike" spc="-20" dirty="0">
                <a:solidFill>
                  <a:srgbClr val="222222"/>
                </a:solidFill>
                <a:effectLst/>
                <a:highlight>
                  <a:srgbClr val="FFFFFF"/>
                </a:highlight>
                <a:latin typeface="+mj-lt"/>
              </a:rPr>
              <a:t>Figure 1. </a:t>
            </a:r>
            <a:r>
              <a:rPr lang="en-US" sz="1100" i="1" spc="-20" dirty="0">
                <a:solidFill>
                  <a:srgbClr val="222222"/>
                </a:solidFill>
                <a:highlight>
                  <a:srgbClr val="FFFFFF"/>
                </a:highlight>
                <a:latin typeface="+mj-lt"/>
              </a:rPr>
              <a:t>Illustration of the triangular </a:t>
            </a:r>
            <a:r>
              <a:rPr lang="en-US" sz="1100" b="0" i="1" u="none" strike="noStrike" dirty="0">
                <a:solidFill>
                  <a:srgbClr val="151515"/>
                </a:solidFill>
                <a:effectLst/>
                <a:latin typeface="+mj-lt"/>
              </a:rPr>
              <a:t>Eu</a:t>
            </a:r>
            <a:r>
              <a:rPr lang="en-US" sz="1100" b="0" i="1" u="none" strike="noStrike" baseline="-25000" dirty="0">
                <a:solidFill>
                  <a:srgbClr val="151515"/>
                </a:solidFill>
                <a:effectLst/>
                <a:latin typeface="+mj-lt"/>
              </a:rPr>
              <a:t>0.9</a:t>
            </a:r>
            <a:r>
              <a:rPr lang="en-US" sz="1100" b="0" i="1" u="none" strike="noStrike" dirty="0">
                <a:solidFill>
                  <a:srgbClr val="151515"/>
                </a:solidFill>
                <a:effectLst/>
                <a:latin typeface="+mj-lt"/>
              </a:rPr>
              <a:t>Ba</a:t>
            </a:r>
            <a:r>
              <a:rPr lang="en-US" sz="1100" b="0" i="1" u="none" strike="noStrike" baseline="-25000" dirty="0">
                <a:solidFill>
                  <a:srgbClr val="151515"/>
                </a:solidFill>
                <a:effectLst/>
                <a:latin typeface="+mj-lt"/>
              </a:rPr>
              <a:t>0.1</a:t>
            </a:r>
            <a:r>
              <a:rPr lang="en-US" sz="1100" b="0" i="1" u="none" strike="noStrike" dirty="0">
                <a:solidFill>
                  <a:srgbClr val="151515"/>
                </a:solidFill>
                <a:effectLst/>
                <a:latin typeface="+mj-lt"/>
              </a:rPr>
              <a:t>I</a:t>
            </a:r>
            <a:r>
              <a:rPr lang="en-US" sz="1100" b="0" i="1" u="none" strike="noStrike" baseline="-25000" dirty="0">
                <a:solidFill>
                  <a:srgbClr val="151515"/>
                </a:solidFill>
                <a:effectLst/>
                <a:latin typeface="+mj-lt"/>
              </a:rPr>
              <a:t>2</a:t>
            </a:r>
            <a:r>
              <a:rPr lang="en-US" sz="1100" b="0" i="1" u="none" strike="noStrike" dirty="0">
                <a:solidFill>
                  <a:srgbClr val="151515"/>
                </a:solidFill>
                <a:effectLst/>
                <a:latin typeface="+mj-lt"/>
              </a:rPr>
              <a:t>(pyrazine)</a:t>
            </a:r>
            <a:r>
              <a:rPr lang="en-US" sz="1100" b="0" i="1" u="none" strike="noStrike" baseline="-25000" dirty="0">
                <a:solidFill>
                  <a:srgbClr val="151515"/>
                </a:solidFill>
                <a:effectLst/>
                <a:latin typeface="+mj-lt"/>
              </a:rPr>
              <a:t>3</a:t>
            </a:r>
            <a:r>
              <a:rPr lang="en-US" sz="1100" b="0" i="1" u="none" strike="noStrike" dirty="0">
                <a:solidFill>
                  <a:srgbClr val="151515"/>
                </a:solidFill>
                <a:effectLst/>
                <a:latin typeface="+mj-lt"/>
              </a:rPr>
              <a:t> network and the magnetic fields (blue lines) produced by the </a:t>
            </a:r>
            <a:r>
              <a:rPr lang="en-US" sz="1100" b="0" i="1" u="none" strike="noStrike" dirty="0" err="1">
                <a:solidFill>
                  <a:srgbClr val="151515"/>
                </a:solidFill>
                <a:effectLst/>
                <a:latin typeface="+mj-lt"/>
              </a:rPr>
              <a:t>Eu</a:t>
            </a:r>
            <a:r>
              <a:rPr lang="en-US" sz="1100" b="0" i="1" u="none" strike="noStrike" baseline="30000" dirty="0" err="1">
                <a:solidFill>
                  <a:srgbClr val="151515"/>
                </a:solidFill>
                <a:effectLst/>
                <a:latin typeface="+mj-lt"/>
              </a:rPr>
              <a:t>II</a:t>
            </a:r>
            <a:r>
              <a:rPr lang="en-US" sz="1100" b="0" i="1" u="none" strike="noStrike" dirty="0">
                <a:solidFill>
                  <a:srgbClr val="151515"/>
                </a:solidFill>
                <a:effectLst/>
                <a:latin typeface="+mj-lt"/>
              </a:rPr>
              <a:t> ions (green spheres) that are essential to the refrigeration process.</a:t>
            </a:r>
            <a:endParaRPr lang="en-US" sz="1100" i="1" spc="-20" dirty="0">
              <a:latin typeface="+mj-lt"/>
            </a:endParaRPr>
          </a:p>
        </p:txBody>
      </p:sp>
      <p:sp>
        <p:nvSpPr>
          <p:cNvPr id="5" name="Text Box 28">
            <a:extLst>
              <a:ext uri="{FF2B5EF4-FFF2-40B4-BE49-F238E27FC236}">
                <a16:creationId xmlns:a16="http://schemas.microsoft.com/office/drawing/2014/main" id="{F366144D-BBF2-F83D-E4F5-ACF862AD3835}"/>
              </a:ext>
            </a:extLst>
          </p:cNvPr>
          <p:cNvSpPr txBox="1">
            <a:spLocks noChangeArrowheads="1"/>
          </p:cNvSpPr>
          <p:nvPr/>
        </p:nvSpPr>
        <p:spPr bwMode="auto">
          <a:xfrm>
            <a:off x="0" y="5751753"/>
            <a:ext cx="12191999"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a:t>
            </a:r>
            <a:r>
              <a:rPr lang="en-US" sz="1100" dirty="0">
                <a:solidFill>
                  <a:srgbClr val="333399"/>
                </a:solidFill>
                <a:latin typeface="+mj-lt"/>
              </a:rPr>
              <a:t>Electron Magnetic Resonance (EMR) Facility – 1</a:t>
            </a:r>
            <a:r>
              <a:rPr lang="pl-PL" sz="1100" dirty="0">
                <a:solidFill>
                  <a:srgbClr val="333399"/>
                </a:solidFill>
                <a:latin typeface="+mj-lt"/>
              </a:rPr>
              <a:t>5/17 </a:t>
            </a:r>
            <a:r>
              <a:rPr lang="en-US" sz="1100" dirty="0">
                <a:solidFill>
                  <a:srgbClr val="333399"/>
                </a:solidFill>
                <a:latin typeface="+mj-lt"/>
              </a:rPr>
              <a:t>Tesla Superconducting Magnet System.</a:t>
            </a:r>
            <a:endParaRPr lang="en-US" sz="1100" dirty="0">
              <a:solidFill>
                <a:srgbClr val="333399"/>
              </a:solidFill>
            </a:endParaRPr>
          </a:p>
          <a:p>
            <a:r>
              <a:rPr lang="en-US" sz="1100" b="1" dirty="0">
                <a:solidFill>
                  <a:srgbClr val="333399"/>
                </a:solidFill>
              </a:rPr>
              <a:t>Citation: </a:t>
            </a:r>
            <a:r>
              <a:rPr lang="en-US" sz="1100" b="0" i="0" dirty="0">
                <a:solidFill>
                  <a:srgbClr val="333399"/>
                </a:solidFill>
                <a:effectLst/>
                <a:latin typeface="arial" panose="020B0604020202020204" pitchFamily="34" charset="0"/>
              </a:rPr>
              <a:t>Manvell, A.S.; Dunstan, M.A.; Gracia, D.; </a:t>
            </a:r>
            <a:r>
              <a:rPr lang="en-US" sz="1100" b="0" i="0" dirty="0" err="1">
                <a:solidFill>
                  <a:srgbClr val="333399"/>
                </a:solidFill>
                <a:effectLst/>
                <a:latin typeface="arial" panose="020B0604020202020204" pitchFamily="34" charset="0"/>
              </a:rPr>
              <a:t>Hrubý</a:t>
            </a:r>
            <a:r>
              <a:rPr lang="en-US" sz="1100" b="0" i="0" dirty="0">
                <a:solidFill>
                  <a:srgbClr val="333399"/>
                </a:solidFill>
                <a:effectLst/>
                <a:latin typeface="arial" panose="020B0604020202020204" pitchFamily="34" charset="0"/>
              </a:rPr>
              <a:t>, J.; </a:t>
            </a:r>
            <a:r>
              <a:rPr lang="en-US" sz="1100" b="0" i="0" dirty="0" err="1">
                <a:solidFill>
                  <a:srgbClr val="333399"/>
                </a:solidFill>
                <a:effectLst/>
                <a:latin typeface="arial" panose="020B0604020202020204" pitchFamily="34" charset="0"/>
              </a:rPr>
              <a:t>Kubus</a:t>
            </a:r>
            <a:r>
              <a:rPr lang="en-US" sz="1100" b="0" i="0" dirty="0">
                <a:solidFill>
                  <a:srgbClr val="333399"/>
                </a:solidFill>
                <a:effectLst/>
                <a:latin typeface="arial" panose="020B0604020202020204" pitchFamily="34" charset="0"/>
              </a:rPr>
              <a:t>, M.; McPherson, J.N.; Palacios, E.; </a:t>
            </a:r>
            <a:r>
              <a:rPr lang="en-US" sz="1100" b="0" i="0" dirty="0" err="1">
                <a:solidFill>
                  <a:srgbClr val="333399"/>
                </a:solidFill>
                <a:effectLst/>
                <a:latin typeface="arial" panose="020B0604020202020204" pitchFamily="34" charset="0"/>
              </a:rPr>
              <a:t>Weihe</a:t>
            </a:r>
            <a:r>
              <a:rPr lang="en-US" sz="1100" b="0" i="0" dirty="0">
                <a:solidFill>
                  <a:srgbClr val="333399"/>
                </a:solidFill>
                <a:effectLst/>
                <a:latin typeface="arial" panose="020B0604020202020204" pitchFamily="34" charset="0"/>
              </a:rPr>
              <a:t>, H.; Hill, S.; </a:t>
            </a:r>
            <a:r>
              <a:rPr lang="en-US" sz="1100" b="0" i="0" dirty="0" err="1">
                <a:solidFill>
                  <a:srgbClr val="333399"/>
                </a:solidFill>
                <a:effectLst/>
                <a:latin typeface="arial" panose="020B0604020202020204" pitchFamily="34" charset="0"/>
              </a:rPr>
              <a:t>Schnack</a:t>
            </a:r>
            <a:r>
              <a:rPr lang="en-US" sz="1100" b="0" i="0" dirty="0">
                <a:solidFill>
                  <a:srgbClr val="333399"/>
                </a:solidFill>
                <a:effectLst/>
                <a:latin typeface="arial" panose="020B0604020202020204" pitchFamily="34" charset="0"/>
              </a:rPr>
              <a:t>, J.; </a:t>
            </a:r>
            <a:r>
              <a:rPr lang="en-US" sz="1100" b="0" i="0" dirty="0" err="1">
                <a:solidFill>
                  <a:srgbClr val="333399"/>
                </a:solidFill>
                <a:effectLst/>
                <a:latin typeface="arial" panose="020B0604020202020204" pitchFamily="34" charset="0"/>
              </a:rPr>
              <a:t>Evangelisti</a:t>
            </a:r>
            <a:r>
              <a:rPr lang="en-US" sz="1100" b="0" i="0" dirty="0">
                <a:solidFill>
                  <a:srgbClr val="333399"/>
                </a:solidFill>
                <a:effectLst/>
                <a:latin typeface="arial" panose="020B0604020202020204" pitchFamily="34" charset="0"/>
              </a:rPr>
              <a:t>, M.; Pedersen, K.S., </a:t>
            </a:r>
            <a:r>
              <a:rPr lang="en-US" sz="1100" b="0" i="1" dirty="0">
                <a:solidFill>
                  <a:srgbClr val="333399"/>
                </a:solidFill>
                <a:effectLst/>
                <a:latin typeface="arial" panose="020B0604020202020204" pitchFamily="34" charset="0"/>
              </a:rPr>
              <a:t>A Triangular Frustrated Eu(II)–Organic Framework for Sub-Kelvin Magnetic Refrigeration,</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Journal of the American Chemical Society</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147</a:t>
            </a:r>
            <a:r>
              <a:rPr lang="en-US" sz="1100" b="0" i="0" dirty="0">
                <a:solidFill>
                  <a:srgbClr val="333399"/>
                </a:solidFill>
                <a:effectLst/>
                <a:latin typeface="arial" panose="020B0604020202020204" pitchFamily="34" charset="0"/>
              </a:rPr>
              <a:t> (9), 7597-7603 (2025) </a:t>
            </a:r>
            <a:r>
              <a:rPr lang="en-US" sz="1100" b="1" i="0" dirty="0">
                <a:solidFill>
                  <a:srgbClr val="333399"/>
                </a:solidFill>
                <a:effectLst/>
                <a:latin typeface="arial" panose="020B0604020202020204" pitchFamily="34" charset="0"/>
                <a:hlinkClick r:id="rId9">
                  <a:extLst>
                    <a:ext uri="{A12FA001-AC4F-418D-AE19-62706E023703}">
                      <ahyp:hlinkClr xmlns:ahyp="http://schemas.microsoft.com/office/drawing/2018/hyperlinkcolor" val="tx"/>
                    </a:ext>
                  </a:extLst>
                </a:hlinkClick>
              </a:rPr>
              <a:t>doi.org/10.1021/jacs.4c17003</a:t>
            </a:r>
            <a:r>
              <a:rPr lang="en-US" sz="1100" b="0" i="0" dirty="0">
                <a:solidFill>
                  <a:srgbClr val="333399"/>
                </a:solidFill>
                <a:effectLst/>
                <a:latin typeface="arial" panose="020B0604020202020204" pitchFamily="34" charset="0"/>
              </a:rPr>
              <a:t> - </a:t>
            </a:r>
            <a:r>
              <a:rPr lang="en-US" sz="1100" b="1" i="0" dirty="0">
                <a:solidFill>
                  <a:srgbClr val="333399"/>
                </a:solidFill>
                <a:effectLst/>
                <a:latin typeface="arial" panose="020B0604020202020204" pitchFamily="34" charset="0"/>
                <a:hlinkClick r:id="rId10">
                  <a:extLst>
                    <a:ext uri="{A12FA001-AC4F-418D-AE19-62706E023703}">
                      <ahyp:hlinkClr xmlns:ahyp="http://schemas.microsoft.com/office/drawing/2018/hyperlinkcolor" val="tx"/>
                    </a:ext>
                  </a:extLst>
                </a:hlinkClick>
              </a:rPr>
              <a:t>Data Set</a:t>
            </a:r>
            <a:endParaRPr lang="en-US" sz="1100" dirty="0">
              <a:solidFill>
                <a:srgbClr val="333399"/>
              </a:solidFill>
              <a:latin typeface="+mj-lt"/>
            </a:endParaRPr>
          </a:p>
        </p:txBody>
      </p:sp>
    </p:spTree>
    <p:extLst>
      <p:ext uri="{BB962C8B-B14F-4D97-AF65-F5344CB8AC3E}">
        <p14:creationId xmlns:p14="http://schemas.microsoft.com/office/powerpoint/2010/main" val="346449679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D7C9FF766FAE4A8FF2A00B6383AD9D" ma:contentTypeVersion="8" ma:contentTypeDescription="Create a new document." ma:contentTypeScope="" ma:versionID="f04df6f6ca4425cb51494530be4a18c3">
  <xsd:schema xmlns:xsd="http://www.w3.org/2001/XMLSchema" xmlns:xs="http://www.w3.org/2001/XMLSchema" xmlns:p="http://schemas.microsoft.com/office/2006/metadata/properties" xmlns:ns2="dadad298-2df9-4984-95e3-f6f23ee06f9a" targetNamespace="http://schemas.microsoft.com/office/2006/metadata/properties" ma:root="true" ma:fieldsID="0dd9682a818d3cfd7044c361b6158e56" ns2:_="">
    <xsd:import namespace="dadad298-2df9-4984-95e3-f6f23ee06f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ad298-2df9-4984-95e3-f6f23ee06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B06607-F230-4BF8-96D2-9147FE891250}">
  <ds:schemaRefs>
    <ds:schemaRef ds:uri="http://schemas.microsoft.com/office/2006/metadata/properties"/>
    <ds:schemaRef ds:uri="http://schemas.microsoft.com/office/2006/documentManagement/types"/>
    <ds:schemaRef ds:uri="http://www.w3.org/XML/1998/namespace"/>
    <ds:schemaRef ds:uri="http://purl.org/dc/elements/1.1/"/>
    <ds:schemaRef ds:uri="dadad298-2df9-4984-95e3-f6f23ee06f9a"/>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0970E66-06F7-4592-983E-68A1441A3784}">
  <ds:schemaRefs>
    <ds:schemaRef ds:uri="http://schemas.microsoft.com/sharepoint/v3/contenttype/forms"/>
  </ds:schemaRefs>
</ds:datastoreItem>
</file>

<file path=customXml/itemProps3.xml><?xml version="1.0" encoding="utf-8"?>
<ds:datastoreItem xmlns:ds="http://schemas.openxmlformats.org/officeDocument/2006/customXml" ds:itemID="{8B97CA4D-F656-46B2-8A61-D150B7F95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ad298-2df9-4984-95e3-f6f23ee06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7149</TotalTime>
  <Words>1154</Words>
  <Application>Microsoft Office PowerPoint</Application>
  <PresentationFormat>Widescreen</PresentationFormat>
  <Paragraphs>32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Kathleen Amm</cp:lastModifiedBy>
  <cp:revision>151</cp:revision>
  <cp:lastPrinted>2019-07-16T13:07:28Z</cp:lastPrinted>
  <dcterms:created xsi:type="dcterms:W3CDTF">2004-08-07T03:10:56Z</dcterms:created>
  <dcterms:modified xsi:type="dcterms:W3CDTF">2025-04-09T13:30:24Z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0x010100ABD7C9FF766FAE4A8FF2A00B6383AD9D</vt:lpwstr>
  </property>
</Properties>
</file>