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2" r:id="rId5"/>
    <p:sldId id="263"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4F4184"/>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84972" autoAdjust="0"/>
  </p:normalViewPr>
  <p:slideViewPr>
    <p:cSldViewPr snapToGrid="0">
      <p:cViewPr varScale="1">
        <p:scale>
          <a:sx n="136" d="100"/>
          <a:sy n="136" d="100"/>
        </p:scale>
        <p:origin x="115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E2C53-7E2B-2D97-9C27-B0F775B6AFBB}"/>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C8482D4D-0E04-03BE-9092-28907B2DE187}"/>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FC1B2F75-BCA3-C579-68BD-A8E2483739E6}"/>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87BC5293-859A-491D-5A54-EF10A7D150B6}"/>
              </a:ext>
            </a:extLst>
          </p:cNvPr>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72329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doi.org/10.1016/j.msea.2023.14509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oleObject" Target="../embeddings/oleObject1.bin"/><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hyperlink" Target="https://doi.org/10.1016/j.msea.2023.1450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22669" y="1139362"/>
            <a:ext cx="6029324" cy="4893647"/>
          </a:xfrm>
          <a:prstGeom prst="rect">
            <a:avLst/>
          </a:prstGeom>
          <a:noFill/>
          <a:ln w="9525">
            <a:noFill/>
            <a:miter lim="800000"/>
            <a:headEnd/>
            <a:tailEnd/>
          </a:ln>
        </p:spPr>
        <p:txBody>
          <a:bodyPr wrap="square">
            <a:spAutoFit/>
          </a:bodyPr>
          <a:lstStyle/>
          <a:p>
            <a:pPr algn="just"/>
            <a:r>
              <a:rPr lang="en-US" sz="1200" dirty="0"/>
              <a:t>The high-magnetic fields that the </a:t>
            </a:r>
            <a:r>
              <a:rPr lang="en-US" sz="1200" dirty="0" err="1"/>
              <a:t>MagLab</a:t>
            </a:r>
            <a:r>
              <a:rPr lang="en-US" sz="1200" dirty="0"/>
              <a:t> has created for our users are not available in any other institute in this country.  Because our users must have reliable, uninterrupted access to these fields at all times, the maintenance of our magnets is an absolute priority.  This is especially true for the short-pulsed magnets that are our users’ workhorses.  In addition to these short-pulsed magnets, the MagLab has several other types, including the 100T pulsed and the 60T Controlled Waveform (CW) magnets.  Because the generator in Los Alamos is now under repair, these 100T and 60T CW magnets are not currently available. This has led to even greater demand being placed on the short-pulsed magnets that do not need the generator. To address the strong demand and to keep the required conductors from running out, we rapidly developed </a:t>
            </a:r>
            <a:r>
              <a:rPr lang="en-US" sz="1200" dirty="0" err="1"/>
              <a:t>CuCrZr</a:t>
            </a:r>
            <a:r>
              <a:rPr lang="en-US" sz="1200" dirty="0"/>
              <a:t> conductors with improved qualities and increased yields.</a:t>
            </a:r>
          </a:p>
          <a:p>
            <a:pPr algn="just">
              <a:tabLst>
                <a:tab pos="230188" algn="l"/>
              </a:tabLst>
            </a:pPr>
            <a:r>
              <a:rPr lang="en-US" sz="1200" dirty="0">
                <a:solidFill>
                  <a:srgbClr val="000000"/>
                </a:solidFill>
              </a:rPr>
              <a:t>	In this study, we enhanced both hardness and electrical conductivity in solution-treated Cu-Cr-Zr conductors.  After cold deformation, hardness increased by ~100%, and electrical conductivity increased by 24%.  We further demonstrated that post-deformation aging increased hardness by another 27%~38% while bringing electrical conductivity up an additional 80%.  We attributed our simultaneous enhancement of hardness and conductivity to the generation of deformation-induced, disc-shaped, and semi-coherent precipitates with thicknesses less than a nanometer.  Aging-induced precipitates remained only a couple of nanometers thick, but their Cr content was relatively greater than that of deformation-induced precipitates (see figure).</a:t>
            </a:r>
          </a:p>
          <a:p>
            <a:pPr algn="just" defTabSz="230188"/>
            <a:r>
              <a:rPr lang="en-US" sz="1200" dirty="0"/>
              <a:t>	In collaboration with our vendors, we used the above fabrication conditions to manufacture conductors for the 65T short-pulsed magnets.  The first 65T pulsed magnet using these conductors, with their improved design, delivered 1577 shots, of which 972 were 60T or higher.  (By comparison, 65T magnets made from older conductors and following the older design delivered only 500 shots on average at &gt;60 T). </a:t>
            </a:r>
            <a:endParaRPr lang="en-US" sz="1200" dirty="0">
              <a:latin typeface="Arial" charset="0"/>
            </a:endParaRPr>
          </a:p>
        </p:txBody>
      </p:sp>
      <p:sp>
        <p:nvSpPr>
          <p:cNvPr id="1034" name="Rectangle 49"/>
          <p:cNvSpPr>
            <a:spLocks noChangeArrowheads="1"/>
          </p:cNvSpPr>
          <p:nvPr/>
        </p:nvSpPr>
        <p:spPr bwMode="auto">
          <a:xfrm>
            <a:off x="6026608" y="1329114"/>
            <a:ext cx="6077407" cy="4450584"/>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31299" y="5898082"/>
            <a:ext cx="5961293" cy="430887"/>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Facilities for wire drawing, winding, inspection, and microstructure examination</a:t>
            </a:r>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826E6F83-E929-A9FB-F632-005BDD9589B7}"/>
              </a:ext>
            </a:extLst>
          </p:cNvPr>
          <p:cNvSpPr>
            <a:spLocks noChangeShapeType="1"/>
          </p:cNvSpPr>
          <p:nvPr/>
        </p:nvSpPr>
        <p:spPr bwMode="auto">
          <a:xfrm>
            <a:off x="-2716" y="1125321"/>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073DBA76-EFBA-9A40-632D-CC64E9E99EF0}"/>
              </a:ext>
            </a:extLst>
          </p:cNvPr>
          <p:cNvPicPr>
            <a:picLocks noChangeAspect="1"/>
          </p:cNvPicPr>
          <p:nvPr/>
        </p:nvPicPr>
        <p:blipFill>
          <a:blip r:embed="rId3" cstate="print"/>
          <a:stretch>
            <a:fillRect/>
          </a:stretch>
        </p:blipFill>
        <p:spPr>
          <a:xfrm>
            <a:off x="10099268" y="78134"/>
            <a:ext cx="1017188" cy="1023315"/>
          </a:xfrm>
          <a:prstGeom prst="rect">
            <a:avLst/>
          </a:prstGeom>
        </p:spPr>
      </p:pic>
      <p:sp>
        <p:nvSpPr>
          <p:cNvPr id="5" name="Text Box 62">
            <a:extLst>
              <a:ext uri="{FF2B5EF4-FFF2-40B4-BE49-F238E27FC236}">
                <a16:creationId xmlns:a16="http://schemas.microsoft.com/office/drawing/2014/main" id="{4F3855BC-9859-AD65-89F8-1AB1CD01B1D7}"/>
              </a:ext>
            </a:extLst>
          </p:cNvPr>
          <p:cNvSpPr txBox="1">
            <a:spLocks noChangeArrowheads="1"/>
          </p:cNvSpPr>
          <p:nvPr/>
        </p:nvSpPr>
        <p:spPr bwMode="auto">
          <a:xfrm>
            <a:off x="138604" y="74994"/>
            <a:ext cx="9521072" cy="984885"/>
          </a:xfrm>
          <a:prstGeom prst="rect">
            <a:avLst/>
          </a:prstGeom>
          <a:noFill/>
          <a:ln w="9525">
            <a:noFill/>
            <a:miter lim="800000"/>
            <a:headEnd/>
            <a:tailEnd/>
          </a:ln>
        </p:spPr>
        <p:txBody>
          <a:bodyPr wrap="square">
            <a:spAutoFit/>
          </a:bodyPr>
          <a:lstStyle/>
          <a:p>
            <a:pPr>
              <a:spcBef>
                <a:spcPts val="0"/>
              </a:spcBef>
            </a:pPr>
            <a:r>
              <a:rPr lang="en-US" sz="2000" b="1" dirty="0"/>
              <a:t>Development of long length, high strength conductors </a:t>
            </a:r>
            <a:endParaRPr lang="en-US" sz="600" dirty="0"/>
          </a:p>
          <a:p>
            <a:pPr>
              <a:spcBef>
                <a:spcPts val="0"/>
              </a:spcBef>
            </a:pPr>
            <a:r>
              <a:rPr lang="en-US" sz="1100" dirty="0"/>
              <a:t>R. Niu </a:t>
            </a:r>
            <a:r>
              <a:rPr lang="en-US" sz="1100" baseline="30000" dirty="0"/>
              <a:t>1</a:t>
            </a:r>
            <a:r>
              <a:rPr lang="en-US" sz="1100" dirty="0"/>
              <a:t>, V. Toplosky </a:t>
            </a:r>
            <a:r>
              <a:rPr lang="en-US" sz="1100" baseline="30000" dirty="0"/>
              <a:t>1</a:t>
            </a:r>
            <a:r>
              <a:rPr lang="en-US" sz="1100" dirty="0"/>
              <a:t>, W. Starch </a:t>
            </a:r>
            <a:r>
              <a:rPr lang="en-US" sz="1100" baseline="30000" dirty="0"/>
              <a:t>1</a:t>
            </a:r>
            <a:r>
              <a:rPr lang="en-US" sz="1100" dirty="0"/>
              <a:t>, T. Adkins </a:t>
            </a:r>
            <a:r>
              <a:rPr lang="en-US" sz="1100" baseline="30000" dirty="0"/>
              <a:t>1</a:t>
            </a:r>
            <a:r>
              <a:rPr lang="en-US" sz="1100" dirty="0"/>
              <a:t>, I. Dixon, J.W. Levitan </a:t>
            </a:r>
            <a:r>
              <a:rPr lang="en-US" sz="1100" baseline="30000" dirty="0"/>
              <a:t>1</a:t>
            </a:r>
            <a:r>
              <a:rPr lang="en-US" sz="1100" dirty="0"/>
              <a:t>, J. Lu </a:t>
            </a:r>
            <a:r>
              <a:rPr lang="en-US" sz="1100" baseline="30000" dirty="0"/>
              <a:t>1</a:t>
            </a:r>
            <a:r>
              <a:rPr lang="en-US" sz="1100" dirty="0"/>
              <a:t>, D. N. Nguyen </a:t>
            </a:r>
            <a:r>
              <a:rPr lang="en-US" sz="1100" baseline="30000" dirty="0"/>
              <a:t>2</a:t>
            </a:r>
            <a:r>
              <a:rPr lang="en-US" sz="1100" dirty="0"/>
              <a:t>, and K. Han</a:t>
            </a:r>
            <a:r>
              <a:rPr lang="en-US" sz="1100" baseline="30000" dirty="0"/>
              <a:t> 1</a:t>
            </a:r>
            <a:r>
              <a:rPr lang="en-US" sz="1100" dirty="0"/>
              <a:t> </a:t>
            </a:r>
          </a:p>
          <a:p>
            <a:pPr>
              <a:spcBef>
                <a:spcPts val="0"/>
              </a:spcBef>
            </a:pPr>
            <a:r>
              <a:rPr lang="en-US" sz="1050" b="1" dirty="0">
                <a:solidFill>
                  <a:srgbClr val="0033CC"/>
                </a:solidFill>
              </a:rPr>
              <a:t>1. Florida State University; 2. Los Alamos National Laboratory</a:t>
            </a:r>
          </a:p>
          <a:p>
            <a:pPr>
              <a:spcBef>
                <a:spcPts val="0"/>
              </a:spcBef>
            </a:pPr>
            <a:r>
              <a:rPr lang="en-US" sz="600" b="1" dirty="0">
                <a:solidFill>
                  <a:srgbClr val="0033CC"/>
                </a:solidFill>
              </a:rPr>
              <a:t> </a:t>
            </a:r>
          </a:p>
          <a:p>
            <a:pPr>
              <a:spcBef>
                <a:spcPts val="0"/>
              </a:spcBef>
            </a:pPr>
            <a:r>
              <a:rPr lang="en-US" sz="1050" b="1" dirty="0"/>
              <a:t>Funding Grants:</a:t>
            </a:r>
            <a:r>
              <a:rPr lang="en-US" sz="1050" dirty="0"/>
              <a:t> K. M. </a:t>
            </a:r>
            <a:r>
              <a:rPr lang="en-US" sz="1050" dirty="0">
                <a:latin typeface="+mn-lt"/>
              </a:rPr>
              <a:t>Amm (NSF DMR-2128556</a:t>
            </a:r>
            <a:r>
              <a:rPr lang="en-US" sz="1050" dirty="0"/>
              <a:t>)</a:t>
            </a:r>
            <a:endParaRPr lang="en-US" sz="1050" b="1" dirty="0">
              <a:solidFill>
                <a:srgbClr val="0033CC"/>
              </a:solidFill>
            </a:endParaRPr>
          </a:p>
        </p:txBody>
      </p:sp>
      <p:pic>
        <p:nvPicPr>
          <p:cNvPr id="6" name="Picture 5" descr="JustM_purple.jpg">
            <a:extLst>
              <a:ext uri="{FF2B5EF4-FFF2-40B4-BE49-F238E27FC236}">
                <a16:creationId xmlns:a16="http://schemas.microsoft.com/office/drawing/2014/main" id="{C11CBDA2-F765-4007-66C0-A3B7269D48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7" name="Rectangle 6">
            <a:extLst>
              <a:ext uri="{FF2B5EF4-FFF2-40B4-BE49-F238E27FC236}">
                <a16:creationId xmlns:a16="http://schemas.microsoft.com/office/drawing/2014/main" id="{2BB3E8B7-873A-4BFE-401B-2B2DDF22C370}"/>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C3DA825-2EEF-ECD9-AEF5-D75CD1D1DD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6E3BC0DE-9B55-6F73-D6FC-F4CCBBEBAAC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6C6C8A8F-A0DB-5D9C-AB30-2568234F95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14" name="Picture 13" descr="A black and white image of a black planet&#10;&#10;AI-generated content may be incorrect.">
            <a:extLst>
              <a:ext uri="{FF2B5EF4-FFF2-40B4-BE49-F238E27FC236}">
                <a16:creationId xmlns:a16="http://schemas.microsoft.com/office/drawing/2014/main" id="{2548C568-44F1-93FD-7DFA-814EDF3836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6609" y="1341914"/>
            <a:ext cx="6180206" cy="2087086"/>
          </a:xfrm>
          <a:prstGeom prst="rect">
            <a:avLst/>
          </a:prstGeom>
        </p:spPr>
      </p:pic>
      <p:sp>
        <p:nvSpPr>
          <p:cNvPr id="17" name="TextBox 16">
            <a:extLst>
              <a:ext uri="{FF2B5EF4-FFF2-40B4-BE49-F238E27FC236}">
                <a16:creationId xmlns:a16="http://schemas.microsoft.com/office/drawing/2014/main" id="{B366C5D3-67B0-024A-72BD-FEE022F0C5BB}"/>
              </a:ext>
            </a:extLst>
          </p:cNvPr>
          <p:cNvSpPr txBox="1"/>
          <p:nvPr/>
        </p:nvSpPr>
        <p:spPr>
          <a:xfrm>
            <a:off x="6026608" y="3490386"/>
            <a:ext cx="6142723" cy="2308324"/>
          </a:xfrm>
          <a:prstGeom prst="rect">
            <a:avLst/>
          </a:prstGeom>
          <a:noFill/>
        </p:spPr>
        <p:txBody>
          <a:bodyPr wrap="square">
            <a:spAutoFit/>
          </a:bodyPr>
          <a:lstStyle/>
          <a:p>
            <a:pPr marL="0" lvl="1" algn="just"/>
            <a:r>
              <a:rPr lang="en-US" sz="1200" b="1" i="1" dirty="0">
                <a:latin typeface="+mn-lt"/>
              </a:rPr>
              <a:t>Figure:</a:t>
            </a:r>
            <a:r>
              <a:rPr lang="en-US" sz="1200" i="1" dirty="0">
                <a:latin typeface="+mn-lt"/>
              </a:rPr>
              <a:t> </a:t>
            </a:r>
            <a:r>
              <a:rPr lang="en-US" sz="1200" b="0" i="1" dirty="0">
                <a:solidFill>
                  <a:srgbClr val="242424"/>
                </a:solidFill>
                <a:effectLst/>
                <a:latin typeface="+mn-lt"/>
              </a:rPr>
              <a:t>Longitudinal cross-section of the microstructure in a Cu-Cr-Zr conductor. This unique microstructure allows the conductors to be drawn to a large strain (up to 2.9). The conductors were drawn to various cross-sectional areas in long lengths for use in short pulsed magnets, the 60T CW magnet, and the 100T magnet.</a:t>
            </a:r>
            <a:r>
              <a:rPr lang="en-US" sz="1200" i="1" dirty="0">
                <a:latin typeface="+mn-lt"/>
              </a:rPr>
              <a:t>  a. An </a:t>
            </a:r>
            <a:r>
              <a:rPr lang="en-US" sz="1200" i="1" dirty="0">
                <a:solidFill>
                  <a:srgbClr val="242424"/>
                </a:solidFill>
                <a:latin typeface="+mn-lt"/>
              </a:rPr>
              <a:t>i</a:t>
            </a:r>
            <a:r>
              <a:rPr lang="en-US" sz="1200" b="0" i="1" dirty="0">
                <a:solidFill>
                  <a:srgbClr val="242424"/>
                </a:solidFill>
                <a:effectLst/>
                <a:latin typeface="+mn-lt"/>
              </a:rPr>
              <a:t>mage showing Moiré fringes (MFs) resulting from Cr nanosized strengthening particles. Some MFs appear as dot arrays (indicated by a long arrow), while others appear as parallel lines (indicated by a short arrow).</a:t>
            </a:r>
            <a:r>
              <a:rPr lang="en-US" sz="1200" i="1" dirty="0">
                <a:latin typeface="+mn-lt"/>
              </a:rPr>
              <a:t>  b. </a:t>
            </a:r>
            <a:r>
              <a:rPr lang="en-US" sz="1200" b="0" i="1" dirty="0">
                <a:solidFill>
                  <a:srgbClr val="242424"/>
                </a:solidFill>
                <a:effectLst/>
                <a:latin typeface="+mn-lt"/>
              </a:rPr>
              <a:t>Selected area diffraction pattern, showing </a:t>
            </a:r>
            <a:r>
              <a:rPr lang="en-US" sz="1200" i="1" dirty="0">
                <a:solidFill>
                  <a:srgbClr val="242424"/>
                </a:solidFill>
                <a:latin typeface="+mn-lt"/>
              </a:rPr>
              <a:t>particle</a:t>
            </a:r>
            <a:r>
              <a:rPr lang="en-US" sz="1200" b="0" i="1" dirty="0">
                <a:solidFill>
                  <a:srgbClr val="242424"/>
                </a:solidFill>
                <a:effectLst/>
                <a:latin typeface="+mn-lt"/>
              </a:rPr>
              <a:t>s in a cube-on-cube orientation relationship with the Cu matrix [(100) Cr // (100) Cu and [011] Cr // [011] Cu]. The inset shows an intensity profile of the diffraction spots from either the Cu matrix or Cr nanoparticles (indicated by P). </a:t>
            </a:r>
            <a:r>
              <a:rPr lang="en-US" sz="1200" i="1" dirty="0">
                <a:latin typeface="+mn-lt"/>
              </a:rPr>
              <a:t>c. </a:t>
            </a:r>
            <a:r>
              <a:rPr lang="en-US" sz="1200" b="0" i="1" dirty="0">
                <a:solidFill>
                  <a:srgbClr val="242424"/>
                </a:solidFill>
                <a:effectLst/>
                <a:latin typeface="+mn-lt"/>
              </a:rPr>
              <a:t>Atomic resolution HAADF image showing atomic columns (indicated by white arrows) of a </a:t>
            </a:r>
            <a:r>
              <a:rPr lang="en-US" sz="1200" i="1" dirty="0">
                <a:solidFill>
                  <a:srgbClr val="242424"/>
                </a:solidFill>
                <a:latin typeface="+mn-lt"/>
              </a:rPr>
              <a:t>strengthening particle</a:t>
            </a:r>
            <a:r>
              <a:rPr lang="en-US" sz="1200" b="0" i="1" dirty="0">
                <a:solidFill>
                  <a:srgbClr val="242424"/>
                </a:solidFill>
                <a:effectLst/>
                <a:latin typeface="+mn-lt"/>
              </a:rPr>
              <a:t> forming a semi-coherent interface with the matrix (see citation).</a:t>
            </a:r>
            <a:endParaRPr lang="en-US" sz="1200" i="1" dirty="0">
              <a:latin typeface="+mn-lt"/>
            </a:endParaRPr>
          </a:p>
        </p:txBody>
      </p:sp>
      <p:sp>
        <p:nvSpPr>
          <p:cNvPr id="19" name="TextBox 18">
            <a:extLst>
              <a:ext uri="{FF2B5EF4-FFF2-40B4-BE49-F238E27FC236}">
                <a16:creationId xmlns:a16="http://schemas.microsoft.com/office/drawing/2014/main" id="{DF0744B6-3F60-B877-23B1-3B5E3589C851}"/>
              </a:ext>
            </a:extLst>
          </p:cNvPr>
          <p:cNvSpPr txBox="1"/>
          <p:nvPr/>
        </p:nvSpPr>
        <p:spPr>
          <a:xfrm>
            <a:off x="5977895" y="5774971"/>
            <a:ext cx="6109518" cy="553998"/>
          </a:xfrm>
          <a:prstGeom prst="rect">
            <a:avLst/>
          </a:prstGeom>
          <a:noFill/>
        </p:spPr>
        <p:txBody>
          <a:bodyPr wrap="square">
            <a:spAutoFit/>
          </a:bodyPr>
          <a:lstStyle/>
          <a:p>
            <a:r>
              <a:rPr lang="en-US" sz="1000" b="1" dirty="0">
                <a:solidFill>
                  <a:srgbClr val="333399"/>
                </a:solidFill>
              </a:rPr>
              <a:t>Citation: </a:t>
            </a:r>
            <a:r>
              <a:rPr lang="en-US" sz="1000" b="0" i="0" dirty="0">
                <a:solidFill>
                  <a:srgbClr val="333399"/>
                </a:solidFill>
                <a:effectLst/>
                <a:latin typeface="arial" panose="020B0604020202020204" pitchFamily="34" charset="0"/>
              </a:rPr>
              <a:t>Niu, R.; Han, K.; Lu, J.; Levitan, J.W.; Toplosky, V.J., </a:t>
            </a:r>
            <a:r>
              <a:rPr lang="en-US" sz="1000" b="0" i="1" dirty="0">
                <a:solidFill>
                  <a:srgbClr val="333399"/>
                </a:solidFill>
                <a:effectLst/>
                <a:latin typeface="arial" panose="020B0604020202020204" pitchFamily="34" charset="0"/>
              </a:rPr>
              <a:t>Deformation induced precipitation in </a:t>
            </a:r>
            <a:r>
              <a:rPr lang="en-US" sz="1000" b="0" i="1" dirty="0" err="1">
                <a:solidFill>
                  <a:srgbClr val="333399"/>
                </a:solidFill>
                <a:effectLst/>
                <a:latin typeface="arial" panose="020B0604020202020204" pitchFamily="34" charset="0"/>
              </a:rPr>
              <a:t>CuCrZr</a:t>
            </a:r>
            <a:r>
              <a:rPr lang="en-US" sz="1000" b="0" i="1" dirty="0">
                <a:solidFill>
                  <a:srgbClr val="333399"/>
                </a:solidFill>
                <a:effectLst/>
                <a:latin typeface="arial" panose="020B0604020202020204" pitchFamily="34" charset="0"/>
              </a:rPr>
              <a:t> composites,</a:t>
            </a:r>
            <a:r>
              <a:rPr lang="en-US" sz="1000" b="0" i="0" dirty="0">
                <a:solidFill>
                  <a:srgbClr val="333399"/>
                </a:solidFill>
                <a:effectLst/>
                <a:latin typeface="arial" panose="020B0604020202020204" pitchFamily="34" charset="0"/>
              </a:rPr>
              <a:t> Materials Science and Engineering A, </a:t>
            </a:r>
            <a:r>
              <a:rPr lang="en-US" sz="1000" b="1" i="0" dirty="0">
                <a:solidFill>
                  <a:srgbClr val="333399"/>
                </a:solidFill>
                <a:effectLst/>
                <a:latin typeface="arial" panose="020B0604020202020204" pitchFamily="34" charset="0"/>
              </a:rPr>
              <a:t>875</a:t>
            </a:r>
            <a:r>
              <a:rPr lang="en-US" sz="1000" b="0" i="0" dirty="0">
                <a:solidFill>
                  <a:srgbClr val="333399"/>
                </a:solidFill>
                <a:effectLst/>
                <a:latin typeface="arial" panose="020B0604020202020204" pitchFamily="34" charset="0"/>
              </a:rPr>
              <a:t> (6), 145092 (2023) </a:t>
            </a:r>
            <a:r>
              <a:rPr lang="en-US" sz="1000" b="1" i="0" dirty="0">
                <a:solidFill>
                  <a:srgbClr val="333399"/>
                </a:solidFill>
                <a:effectLst/>
                <a:latin typeface="arial" panose="020B0604020202020204" pitchFamily="34" charset="0"/>
                <a:hlinkClick r:id="rId9">
                  <a:extLst>
                    <a:ext uri="{A12FA001-AC4F-418D-AE19-62706E023703}">
                      <ahyp:hlinkClr xmlns:ahyp="http://schemas.microsoft.com/office/drawing/2018/hyperlinkcolor" val="tx"/>
                    </a:ext>
                  </a:extLst>
                </a:hlinkClick>
              </a:rPr>
              <a:t>doi.org/10.1016/j.msea.2023.145092</a:t>
            </a:r>
            <a:endParaRPr lang="en-US" sz="1000" dirty="0">
              <a:solidFill>
                <a:srgbClr val="333399"/>
              </a:solidFill>
            </a:endParaRPr>
          </a:p>
        </p:txBody>
      </p:sp>
    </p:spTree>
    <p:extLst>
      <p:ext uri="{BB962C8B-B14F-4D97-AF65-F5344CB8AC3E}">
        <p14:creationId xmlns:p14="http://schemas.microsoft.com/office/powerpoint/2010/main" val="156376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8C3B-3607-662E-EE0E-B457498DB38E}"/>
            </a:ext>
          </a:extLst>
        </p:cNvPr>
        <p:cNvGrpSpPr/>
        <p:nvPr/>
      </p:nvGrpSpPr>
      <p:grpSpPr>
        <a:xfrm>
          <a:off x="0" y="0"/>
          <a:ext cx="0" cy="0"/>
          <a:chOff x="0" y="0"/>
          <a:chExt cx="0" cy="0"/>
        </a:xfrm>
      </p:grpSpPr>
      <p:sp>
        <p:nvSpPr>
          <p:cNvPr id="1027" name="Rectangle 5">
            <a:extLst>
              <a:ext uri="{FF2B5EF4-FFF2-40B4-BE49-F238E27FC236}">
                <a16:creationId xmlns:a16="http://schemas.microsoft.com/office/drawing/2014/main" id="{05B77759-846E-1E18-8ECE-CF0DB3380249}"/>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a:extLst>
              <a:ext uri="{FF2B5EF4-FFF2-40B4-BE49-F238E27FC236}">
                <a16:creationId xmlns:a16="http://schemas.microsoft.com/office/drawing/2014/main" id="{C7B321A4-5A33-5434-82AA-408C7AF90063}"/>
              </a:ext>
            </a:extLst>
          </p:cNvPr>
          <p:cNvSpPr txBox="1">
            <a:spLocks noChangeArrowheads="1"/>
          </p:cNvSpPr>
          <p:nvPr/>
        </p:nvSpPr>
        <p:spPr bwMode="auto">
          <a:xfrm>
            <a:off x="81646" y="1308821"/>
            <a:ext cx="5710916" cy="4154984"/>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t>Creating strong, high-quality materials in long lengths without defects is </a:t>
            </a:r>
            <a:r>
              <a:rPr lang="en-US" sz="1200" dirty="0">
                <a:latin typeface="+mn-lt"/>
              </a:rPr>
              <a:t>difficult, but critically important for use in pulsed magnets at the </a:t>
            </a:r>
            <a:r>
              <a:rPr lang="en-US" sz="1200" dirty="0" err="1">
                <a:latin typeface="+mn-lt"/>
              </a:rPr>
              <a:t>MagLab</a:t>
            </a:r>
            <a:r>
              <a:rPr lang="en-US" sz="1200" dirty="0">
                <a:latin typeface="+mn-lt"/>
              </a:rPr>
              <a:t>. </a:t>
            </a:r>
            <a:r>
              <a:rPr lang="en-US" sz="1200" dirty="0" err="1">
                <a:latin typeface="+mn-lt"/>
              </a:rPr>
              <a:t>MagLab</a:t>
            </a:r>
            <a:r>
              <a:rPr lang="en-US" sz="1200" dirty="0">
                <a:latin typeface="+mn-lt"/>
              </a:rPr>
              <a:t> researchers found a way to improve the process by </a:t>
            </a:r>
            <a:r>
              <a:rPr lang="en-US" sz="1200" dirty="0">
                <a:latin typeface="Arial" charset="0"/>
              </a:rPr>
              <a:t>selecting the right chemistry and improving fabrication procedures</a:t>
            </a:r>
            <a:r>
              <a:rPr lang="en-US" sz="1200" dirty="0">
                <a:latin typeface="+mn-lt"/>
              </a:rPr>
              <a:t>. They successfully made Copper Chromium Zirconium (Cu-Cr-Zr) conductors up to 600 meters long with no defects, maintaining their strength at both room and extremely cold temperatures. </a:t>
            </a:r>
          </a:p>
          <a:p>
            <a:pPr algn="just"/>
            <a:endParaRPr lang="en-US" sz="1200" b="1" dirty="0">
              <a:solidFill>
                <a:srgbClr val="000000"/>
              </a:solidFill>
              <a:latin typeface="+mn-lt"/>
            </a:endParaRPr>
          </a:p>
          <a:p>
            <a:pPr algn="just"/>
            <a:r>
              <a:rPr lang="en-US" sz="1200" b="1" dirty="0">
                <a:solidFill>
                  <a:srgbClr val="000000"/>
                </a:solidFill>
                <a:latin typeface="+mn-lt"/>
              </a:rPr>
              <a:t>Why is this important? </a:t>
            </a:r>
            <a:r>
              <a:rPr lang="en-US" sz="1200" dirty="0">
                <a:solidFill>
                  <a:srgbClr val="000000"/>
                </a:solidFill>
                <a:latin typeface="+mn-lt"/>
              </a:rPr>
              <a:t>L</a:t>
            </a:r>
            <a:r>
              <a:rPr lang="en-US" sz="1200" dirty="0">
                <a:latin typeface="+mn-lt"/>
              </a:rPr>
              <a:t>ong-length conductors developed at the lab have led to major advancements, including increasing the number of pulses available in short-pulsed magnets, winding coils for a duplex magnet that generates over 75T,  completing a key coil for the 60T </a:t>
            </a:r>
            <a:r>
              <a:rPr lang="en-US" sz="1200" dirty="0"/>
              <a:t>continuous-wave magnet, and starting production of a 100T magnet coil without layer-to-layer joints. These longer conductors lower costs, reduce weak points, and improve overall performance.</a:t>
            </a:r>
          </a:p>
          <a:p>
            <a:pPr algn="just"/>
            <a:endParaRPr lang="en-US" sz="1200" dirty="0">
              <a:solidFill>
                <a:srgbClr val="000000"/>
              </a:solidFill>
            </a:endParaRPr>
          </a:p>
          <a:p>
            <a:endParaRPr lang="en-US" sz="1200" dirty="0"/>
          </a:p>
          <a:p>
            <a:pPr algn="just"/>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b="1" dirty="0">
                <a:solidFill>
                  <a:srgbClr val="000000"/>
                </a:solidFill>
                <a:latin typeface="Arial" charset="0"/>
              </a:rPr>
              <a:t> </a:t>
            </a:r>
            <a:r>
              <a:rPr lang="en-US" sz="1200" dirty="0"/>
              <a:t>The </a:t>
            </a:r>
            <a:r>
              <a:rPr lang="en-US" sz="1200" dirty="0" err="1"/>
              <a:t>MagLab</a:t>
            </a:r>
            <a:r>
              <a:rPr lang="en-US" sz="1200" dirty="0"/>
              <a:t> has special tools to study conductor materials at every scale, from tiny atoms to full-sized wires. It has powerful microscopes, unique cold-temperature testing machines, and custom equipment for making and inspecting strong conductors. A team of experts, including metallurgists, engineers, and materials scientists, use these tools to develop and improve advanced materials.</a:t>
            </a:r>
          </a:p>
          <a:p>
            <a:pPr algn="just"/>
            <a:endParaRPr lang="en-US" sz="1200" dirty="0">
              <a:latin typeface="Arial" charset="0"/>
            </a:endParaRPr>
          </a:p>
        </p:txBody>
      </p:sp>
      <p:sp>
        <p:nvSpPr>
          <p:cNvPr id="1029" name="Line 42">
            <a:extLst>
              <a:ext uri="{FF2B5EF4-FFF2-40B4-BE49-F238E27FC236}">
                <a16:creationId xmlns:a16="http://schemas.microsoft.com/office/drawing/2014/main" id="{5FF19DFE-D4B6-A1A5-B861-F597ED3779A7}"/>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sp>
        <p:nvSpPr>
          <p:cNvPr id="1034" name="Rectangle 49">
            <a:extLst>
              <a:ext uri="{FF2B5EF4-FFF2-40B4-BE49-F238E27FC236}">
                <a16:creationId xmlns:a16="http://schemas.microsoft.com/office/drawing/2014/main" id="{3C5C0D31-7690-29E2-F6EA-4FFF7F4803A4}"/>
              </a:ext>
            </a:extLst>
          </p:cNvPr>
          <p:cNvSpPr>
            <a:spLocks noChangeArrowheads="1"/>
          </p:cNvSpPr>
          <p:nvPr/>
        </p:nvSpPr>
        <p:spPr bwMode="auto">
          <a:xfrm>
            <a:off x="5934076" y="1316050"/>
            <a:ext cx="6169940" cy="4465943"/>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a:extLst>
              <a:ext uri="{FF2B5EF4-FFF2-40B4-BE49-F238E27FC236}">
                <a16:creationId xmlns:a16="http://schemas.microsoft.com/office/drawing/2014/main" id="{CC0A8065-9D08-A282-1790-F71D5DCB84BB}"/>
              </a:ext>
            </a:extLst>
          </p:cNvPr>
          <p:cNvPicPr>
            <a:picLocks noChangeAspect="1"/>
          </p:cNvPicPr>
          <p:nvPr/>
        </p:nvPicPr>
        <p:blipFill>
          <a:blip r:embed="rId3" cstate="print"/>
          <a:stretch>
            <a:fillRect/>
          </a:stretch>
        </p:blipFill>
        <p:spPr>
          <a:xfrm>
            <a:off x="10099268" y="78134"/>
            <a:ext cx="1017188" cy="1023315"/>
          </a:xfrm>
          <a:prstGeom prst="rect">
            <a:avLst/>
          </a:prstGeom>
        </p:spPr>
      </p:pic>
      <p:sp>
        <p:nvSpPr>
          <p:cNvPr id="13" name="Text Box 62">
            <a:extLst>
              <a:ext uri="{FF2B5EF4-FFF2-40B4-BE49-F238E27FC236}">
                <a16:creationId xmlns:a16="http://schemas.microsoft.com/office/drawing/2014/main" id="{7960D5DC-FF14-3FA9-BA80-362D3C51503F}"/>
              </a:ext>
            </a:extLst>
          </p:cNvPr>
          <p:cNvSpPr txBox="1">
            <a:spLocks noChangeArrowheads="1"/>
          </p:cNvSpPr>
          <p:nvPr/>
        </p:nvSpPr>
        <p:spPr bwMode="auto">
          <a:xfrm>
            <a:off x="138604" y="58665"/>
            <a:ext cx="9521072" cy="1123384"/>
          </a:xfrm>
          <a:prstGeom prst="rect">
            <a:avLst/>
          </a:prstGeom>
          <a:noFill/>
          <a:ln w="9525">
            <a:noFill/>
            <a:miter lim="800000"/>
            <a:headEnd/>
            <a:tailEnd/>
          </a:ln>
        </p:spPr>
        <p:txBody>
          <a:bodyPr wrap="square">
            <a:spAutoFit/>
          </a:bodyPr>
          <a:lstStyle/>
          <a:p>
            <a:pPr>
              <a:spcBef>
                <a:spcPts val="0"/>
              </a:spcBef>
            </a:pPr>
            <a:r>
              <a:rPr lang="en-US" sz="2000" b="1" dirty="0"/>
              <a:t>Long length, high strength conductors  </a:t>
            </a:r>
          </a:p>
          <a:p>
            <a:pPr>
              <a:spcBef>
                <a:spcPts val="0"/>
              </a:spcBef>
            </a:pPr>
            <a:endParaRPr lang="en-US" sz="600" dirty="0"/>
          </a:p>
          <a:p>
            <a:pPr>
              <a:spcBef>
                <a:spcPts val="0"/>
              </a:spcBef>
            </a:pPr>
            <a:r>
              <a:rPr lang="en-US" sz="1200" dirty="0"/>
              <a:t>R. Niu </a:t>
            </a:r>
            <a:r>
              <a:rPr lang="en-US" sz="1200" baseline="30000" dirty="0"/>
              <a:t>1</a:t>
            </a:r>
            <a:r>
              <a:rPr lang="en-US" sz="1200" dirty="0"/>
              <a:t>, V. Toplosky </a:t>
            </a:r>
            <a:r>
              <a:rPr lang="en-US" sz="1200" baseline="30000" dirty="0"/>
              <a:t>1</a:t>
            </a:r>
            <a:r>
              <a:rPr lang="en-US" sz="1200" dirty="0"/>
              <a:t>, W. Starch </a:t>
            </a:r>
            <a:r>
              <a:rPr lang="en-US" sz="1200" baseline="30000" dirty="0"/>
              <a:t>1</a:t>
            </a:r>
            <a:r>
              <a:rPr lang="en-US" sz="1200" dirty="0"/>
              <a:t>, T. Adkins </a:t>
            </a:r>
            <a:r>
              <a:rPr lang="en-US" sz="1200" baseline="30000" dirty="0"/>
              <a:t>1</a:t>
            </a:r>
            <a:r>
              <a:rPr lang="en-US" sz="1200" dirty="0"/>
              <a:t>, I. Dixon, J.W. Levitan </a:t>
            </a:r>
            <a:r>
              <a:rPr lang="en-US" sz="1200" baseline="30000" dirty="0"/>
              <a:t>1</a:t>
            </a:r>
            <a:r>
              <a:rPr lang="en-US" sz="1200" dirty="0"/>
              <a:t>, J. Lu </a:t>
            </a:r>
            <a:r>
              <a:rPr lang="en-US" sz="1200" baseline="30000" dirty="0"/>
              <a:t>1</a:t>
            </a:r>
            <a:r>
              <a:rPr lang="en-US" sz="1200" dirty="0"/>
              <a:t>, D. N. Nguyen </a:t>
            </a:r>
            <a:r>
              <a:rPr lang="en-US" sz="1200" baseline="30000" dirty="0"/>
              <a:t>2</a:t>
            </a:r>
            <a:r>
              <a:rPr lang="en-US" sz="1200" dirty="0"/>
              <a:t>, and K. Han</a:t>
            </a:r>
            <a:r>
              <a:rPr lang="en-US" sz="1200" baseline="30000" dirty="0"/>
              <a:t> 1</a:t>
            </a:r>
            <a:r>
              <a:rPr lang="en-US" sz="1200" dirty="0"/>
              <a:t> </a:t>
            </a:r>
          </a:p>
          <a:p>
            <a:pPr>
              <a:spcBef>
                <a:spcPts val="0"/>
              </a:spcBef>
            </a:pPr>
            <a:r>
              <a:rPr lang="en-US" sz="1100" b="1" dirty="0">
                <a:solidFill>
                  <a:srgbClr val="0033CC"/>
                </a:solidFill>
              </a:rPr>
              <a:t>1. Florida State University; 2. Los Alamos National Laboratory</a:t>
            </a:r>
          </a:p>
          <a:p>
            <a:pPr>
              <a:spcBef>
                <a:spcPts val="0"/>
              </a:spcBef>
            </a:pPr>
            <a:r>
              <a:rPr lang="en-US" sz="700" b="1" dirty="0">
                <a:solidFill>
                  <a:srgbClr val="0033CC"/>
                </a:solidFill>
              </a:rPr>
              <a:t> </a:t>
            </a:r>
          </a:p>
          <a:p>
            <a:pPr>
              <a:spcBef>
                <a:spcPts val="0"/>
              </a:spcBef>
            </a:pPr>
            <a:r>
              <a:rPr lang="en-US" sz="1100" b="1" dirty="0"/>
              <a:t>Funding Grants:</a:t>
            </a:r>
            <a:r>
              <a:rPr lang="en-US" sz="1100" dirty="0"/>
              <a:t> K. M. </a:t>
            </a:r>
            <a:r>
              <a:rPr lang="en-US" sz="1100" dirty="0">
                <a:latin typeface="+mn-lt"/>
              </a:rPr>
              <a:t>Amm (NSF DMR-2128556</a:t>
            </a:r>
            <a:r>
              <a:rPr lang="en-US" sz="1100" dirty="0"/>
              <a:t>)</a:t>
            </a:r>
            <a:endParaRPr lang="en-US" sz="1100" b="1" dirty="0">
              <a:solidFill>
                <a:srgbClr val="0033CC"/>
              </a:solidFill>
            </a:endParaRPr>
          </a:p>
        </p:txBody>
      </p:sp>
      <p:pic>
        <p:nvPicPr>
          <p:cNvPr id="14" name="Picture 13" descr="JustM_purple.jpg">
            <a:extLst>
              <a:ext uri="{FF2B5EF4-FFF2-40B4-BE49-F238E27FC236}">
                <a16:creationId xmlns:a16="http://schemas.microsoft.com/office/drawing/2014/main" id="{6245F6A0-42D9-427E-4DA7-51A291C6A6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11" name="Rectangle 10">
            <a:extLst>
              <a:ext uri="{FF2B5EF4-FFF2-40B4-BE49-F238E27FC236}">
                <a16:creationId xmlns:a16="http://schemas.microsoft.com/office/drawing/2014/main" id="{B48ABBEE-BEBE-C15C-977A-1FD94107F60C}"/>
              </a:ext>
            </a:extLst>
          </p:cNvPr>
          <p:cNvSpPr/>
          <p:nvPr/>
        </p:nvSpPr>
        <p:spPr>
          <a:xfrm>
            <a:off x="5909849" y="4909954"/>
            <a:ext cx="1590673" cy="861774"/>
          </a:xfrm>
          <a:prstGeom prst="rect">
            <a:avLst/>
          </a:prstGeom>
        </p:spPr>
        <p:txBody>
          <a:bodyPr wrap="square">
            <a:spAutoFit/>
          </a:bodyPr>
          <a:lstStyle/>
          <a:p>
            <a:pPr marL="0" lvl="1" algn="just"/>
            <a:r>
              <a:rPr lang="en-US" sz="1000" i="1" dirty="0"/>
              <a:t>The completed coil 7 for the 60T CW magnet, which used two layers of the newly developed conductors.</a:t>
            </a:r>
          </a:p>
        </p:txBody>
      </p:sp>
      <p:sp>
        <p:nvSpPr>
          <p:cNvPr id="2" name="AutoShape 2">
            <a:extLst>
              <a:ext uri="{FF2B5EF4-FFF2-40B4-BE49-F238E27FC236}">
                <a16:creationId xmlns:a16="http://schemas.microsoft.com/office/drawing/2014/main" id="{527E12C8-D7A2-FCBD-BA5B-74CAE3108A53}"/>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C2ED8FE2-0B75-74A9-BCAE-BF9A868F360A}"/>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6B654E8-CBFD-364E-DBB9-F1FB509612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56CE41DD-D61B-3E1A-6D82-1F45609C39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C82F5B88-8DEE-5A00-4EDB-77460046B0F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15" name="Picture 14" descr="A large round metal cylinder&#10;&#10;AI-generated content may be incorrect.">
            <a:extLst>
              <a:ext uri="{FF2B5EF4-FFF2-40B4-BE49-F238E27FC236}">
                <a16:creationId xmlns:a16="http://schemas.microsoft.com/office/drawing/2014/main" id="{C831365A-10C9-9DA5-F488-8DB0C59316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2727" y="1332728"/>
            <a:ext cx="1535679" cy="3571748"/>
          </a:xfrm>
          <a:prstGeom prst="rect">
            <a:avLst/>
          </a:prstGeom>
        </p:spPr>
      </p:pic>
      <p:sp>
        <p:nvSpPr>
          <p:cNvPr id="16" name="Text Box 28">
            <a:extLst>
              <a:ext uri="{FF2B5EF4-FFF2-40B4-BE49-F238E27FC236}">
                <a16:creationId xmlns:a16="http://schemas.microsoft.com/office/drawing/2014/main" id="{FEDD2B64-3F1C-A106-3F34-8854BD4BA527}"/>
              </a:ext>
            </a:extLst>
          </p:cNvPr>
          <p:cNvSpPr txBox="1">
            <a:spLocks noChangeArrowheads="1"/>
          </p:cNvSpPr>
          <p:nvPr/>
        </p:nvSpPr>
        <p:spPr bwMode="auto">
          <a:xfrm>
            <a:off x="81646" y="5784713"/>
            <a:ext cx="10874828"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Facilities for wire drawing, winding, inspection, and microstructure examination</a:t>
            </a:r>
          </a:p>
          <a:p>
            <a:r>
              <a:rPr lang="en-US" sz="1100" b="1" dirty="0">
                <a:solidFill>
                  <a:srgbClr val="333399"/>
                </a:solidFill>
              </a:rPr>
              <a:t>Citation: </a:t>
            </a:r>
            <a:r>
              <a:rPr lang="en-US" sz="1100" b="0" i="0" dirty="0">
                <a:solidFill>
                  <a:srgbClr val="333399"/>
                </a:solidFill>
                <a:effectLst/>
                <a:latin typeface="arial" panose="020B0604020202020204" pitchFamily="34" charset="0"/>
              </a:rPr>
              <a:t>Niu, R.; Han, K.; Lu, J.; Levitan, J.W.; Toplosky, V.J., </a:t>
            </a:r>
            <a:r>
              <a:rPr lang="en-US" sz="1100" b="0" i="1" dirty="0">
                <a:solidFill>
                  <a:srgbClr val="333399"/>
                </a:solidFill>
                <a:effectLst/>
                <a:latin typeface="arial" panose="020B0604020202020204" pitchFamily="34" charset="0"/>
              </a:rPr>
              <a:t>Deformation induced precipitation in </a:t>
            </a:r>
            <a:r>
              <a:rPr lang="en-US" sz="1100" b="0" i="1" dirty="0" err="1">
                <a:solidFill>
                  <a:srgbClr val="333399"/>
                </a:solidFill>
                <a:effectLst/>
                <a:latin typeface="arial" panose="020B0604020202020204" pitchFamily="34" charset="0"/>
              </a:rPr>
              <a:t>CuCrZr</a:t>
            </a:r>
            <a:r>
              <a:rPr lang="en-US" sz="1100" b="0" i="1" dirty="0">
                <a:solidFill>
                  <a:srgbClr val="333399"/>
                </a:solidFill>
                <a:effectLst/>
                <a:latin typeface="arial" panose="020B0604020202020204" pitchFamily="34" charset="0"/>
              </a:rPr>
              <a:t> composites,</a:t>
            </a:r>
            <a:r>
              <a:rPr lang="en-US" sz="1100" b="0" i="0" dirty="0">
                <a:solidFill>
                  <a:srgbClr val="333399"/>
                </a:solidFill>
                <a:effectLst/>
                <a:latin typeface="arial" panose="020B0604020202020204" pitchFamily="34" charset="0"/>
              </a:rPr>
              <a:t> Materials Science and Engineering A, </a:t>
            </a:r>
            <a:r>
              <a:rPr lang="en-US" sz="1100" b="1" i="0" dirty="0">
                <a:solidFill>
                  <a:srgbClr val="333399"/>
                </a:solidFill>
                <a:effectLst/>
                <a:latin typeface="arial" panose="020B0604020202020204" pitchFamily="34" charset="0"/>
              </a:rPr>
              <a:t>875</a:t>
            </a:r>
            <a:r>
              <a:rPr lang="en-US" sz="1100" b="0" i="0" dirty="0">
                <a:solidFill>
                  <a:srgbClr val="333399"/>
                </a:solidFill>
                <a:effectLst/>
                <a:latin typeface="arial" panose="020B0604020202020204" pitchFamily="34" charset="0"/>
              </a:rPr>
              <a:t> (6), 145092 (2023) </a:t>
            </a:r>
            <a:r>
              <a:rPr lang="en-US" sz="1100" b="1" i="0" dirty="0">
                <a:solidFill>
                  <a:srgbClr val="333399"/>
                </a:solidFill>
                <a:effectLst/>
                <a:latin typeface="arial" panose="020B0604020202020204" pitchFamily="34" charset="0"/>
                <a:hlinkClick r:id="rId9">
                  <a:extLst>
                    <a:ext uri="{A12FA001-AC4F-418D-AE19-62706E023703}">
                      <ahyp:hlinkClr xmlns:ahyp="http://schemas.microsoft.com/office/drawing/2018/hyperlinkcolor" val="tx"/>
                    </a:ext>
                  </a:extLst>
                </a:hlinkClick>
              </a:rPr>
              <a:t>doi.org/10.1016/j.msea.2023.145092</a:t>
            </a:r>
            <a:endParaRPr lang="en-US" sz="1200" dirty="0">
              <a:solidFill>
                <a:srgbClr val="333399"/>
              </a:solidFill>
            </a:endParaRPr>
          </a:p>
        </p:txBody>
      </p:sp>
      <p:pic>
        <p:nvPicPr>
          <p:cNvPr id="10" name="Picture 9" descr="A large round machine with a copper coil&#10;&#10;AI-generated content may be incorrect.">
            <a:extLst>
              <a:ext uri="{FF2B5EF4-FFF2-40B4-BE49-F238E27FC236}">
                <a16:creationId xmlns:a16="http://schemas.microsoft.com/office/drawing/2014/main" id="{4F9C38E1-D868-FF0E-DA77-06EAF372CD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65781" y="3258480"/>
            <a:ext cx="4478756" cy="2174336"/>
          </a:xfrm>
          <a:prstGeom prst="rect">
            <a:avLst/>
          </a:prstGeom>
        </p:spPr>
      </p:pic>
      <p:sp>
        <p:nvSpPr>
          <p:cNvPr id="17" name="Rectangle 16">
            <a:extLst>
              <a:ext uri="{FF2B5EF4-FFF2-40B4-BE49-F238E27FC236}">
                <a16:creationId xmlns:a16="http://schemas.microsoft.com/office/drawing/2014/main" id="{3DCCA64F-4EF7-A0A2-1A5C-67DCEC5C2EDF}"/>
              </a:ext>
            </a:extLst>
          </p:cNvPr>
          <p:cNvSpPr/>
          <p:nvPr/>
        </p:nvSpPr>
        <p:spPr>
          <a:xfrm>
            <a:off x="7449260" y="2685942"/>
            <a:ext cx="4613999" cy="553998"/>
          </a:xfrm>
          <a:prstGeom prst="rect">
            <a:avLst/>
          </a:prstGeom>
        </p:spPr>
        <p:txBody>
          <a:bodyPr wrap="square">
            <a:spAutoFit/>
          </a:bodyPr>
          <a:lstStyle/>
          <a:p>
            <a:pPr marL="0" lvl="1" algn="just"/>
            <a:r>
              <a:rPr lang="en-US" sz="1000" i="1" dirty="0"/>
              <a:t>The winding of coil 3 for the 100T magnet, which requires four layers of conductors. The newly developed long-length conductor, exceeding 600 meters, makes it possible to avoid joints between layers.</a:t>
            </a:r>
          </a:p>
        </p:txBody>
      </p:sp>
      <p:graphicFrame>
        <p:nvGraphicFramePr>
          <p:cNvPr id="18" name="Object 17">
            <a:extLst>
              <a:ext uri="{FF2B5EF4-FFF2-40B4-BE49-F238E27FC236}">
                <a16:creationId xmlns:a16="http://schemas.microsoft.com/office/drawing/2014/main" id="{0EF99E90-E145-6A81-D0AC-50574E02A856}"/>
              </a:ext>
            </a:extLst>
          </p:cNvPr>
          <p:cNvGraphicFramePr>
            <a:graphicFrameLocks noChangeAspect="1"/>
          </p:cNvGraphicFramePr>
          <p:nvPr/>
        </p:nvGraphicFramePr>
        <p:xfrm>
          <a:off x="7547060" y="1338674"/>
          <a:ext cx="4516199" cy="1385476"/>
        </p:xfrm>
        <a:graphic>
          <a:graphicData uri="http://schemas.openxmlformats.org/presentationml/2006/ole">
            <mc:AlternateContent xmlns:mc="http://schemas.openxmlformats.org/markup-compatibility/2006">
              <mc:Choice xmlns:v="urn:schemas-microsoft-com:vml" Requires="v">
                <p:oleObj r:id="rId11" imgW="9226858" imgH="2831006" progId="">
                  <p:embed/>
                </p:oleObj>
              </mc:Choice>
              <mc:Fallback>
                <p:oleObj r:id="rId11" imgW="9226858" imgH="2831006" progId="">
                  <p:embed/>
                  <p:pic>
                    <p:nvPicPr>
                      <p:cNvPr id="18" name="Object 17">
                        <a:extLst>
                          <a:ext uri="{FF2B5EF4-FFF2-40B4-BE49-F238E27FC236}">
                            <a16:creationId xmlns:a16="http://schemas.microsoft.com/office/drawing/2014/main" id="{A430F9AB-6613-7389-C011-3D6AE0818C91}"/>
                          </a:ext>
                        </a:extLst>
                      </p:cNvPr>
                      <p:cNvPicPr/>
                      <p:nvPr/>
                    </p:nvPicPr>
                    <p:blipFill>
                      <a:blip r:embed="rId12"/>
                      <a:stretch>
                        <a:fillRect/>
                      </a:stretch>
                    </p:blipFill>
                    <p:spPr>
                      <a:xfrm>
                        <a:off x="7547060" y="1338674"/>
                        <a:ext cx="4516199" cy="1385476"/>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71D569D3-94EA-2999-BB4E-8E9BC3362604}"/>
              </a:ext>
            </a:extLst>
          </p:cNvPr>
          <p:cNvSpPr/>
          <p:nvPr/>
        </p:nvSpPr>
        <p:spPr>
          <a:xfrm>
            <a:off x="7627041" y="5387361"/>
            <a:ext cx="4516199" cy="400110"/>
          </a:xfrm>
          <a:prstGeom prst="rect">
            <a:avLst/>
          </a:prstGeom>
        </p:spPr>
        <p:txBody>
          <a:bodyPr wrap="square">
            <a:spAutoFit/>
          </a:bodyPr>
          <a:lstStyle/>
          <a:p>
            <a:pPr marL="0" lvl="1" algn="just"/>
            <a:r>
              <a:rPr lang="en-US" sz="1000" i="1" dirty="0"/>
              <a:t>The winding of outer coil for a duplex pulsed magnet. The newly developed conductor makes this magnet to target to 85T without generator.</a:t>
            </a:r>
          </a:p>
        </p:txBody>
      </p:sp>
    </p:spTree>
    <p:extLst>
      <p:ext uri="{BB962C8B-B14F-4D97-AF65-F5344CB8AC3E}">
        <p14:creationId xmlns:p14="http://schemas.microsoft.com/office/powerpoint/2010/main" val="33762755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8" ma:contentTypeDescription="Create a new document." ma:contentTypeScope="" ma:versionID="f04df6f6ca4425cb51494530be4a18c3">
  <xsd:schema xmlns:xsd="http://www.w3.org/2001/XMLSchema" xmlns:xs="http://www.w3.org/2001/XMLSchema" xmlns:p="http://schemas.microsoft.com/office/2006/metadata/properties" xmlns:ns2="dadad298-2df9-4984-95e3-f6f23ee06f9a" targetNamespace="http://schemas.microsoft.com/office/2006/metadata/properties" ma:root="true" ma:fieldsID="0dd9682a818d3cfd7044c361b6158e56" ns2:_="">
    <xsd:import namespace="dadad298-2df9-4984-95e3-f6f23ee06f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6A7AC2-23B0-4FE6-9D89-CFA9D5D6C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3.xml><?xml version="1.0" encoding="utf-8"?>
<ds:datastoreItem xmlns:ds="http://schemas.openxmlformats.org/officeDocument/2006/customXml" ds:itemID="{92B06607-F230-4BF8-96D2-9147FE891250}">
  <ds:schemaRef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elements/1.1/"/>
    <ds:schemaRef ds:uri="dadad298-2df9-4984-95e3-f6f23ee06f9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9519</TotalTime>
  <Words>1156</Words>
  <Application>Microsoft Office PowerPoint</Application>
  <PresentationFormat>Widescreen</PresentationFormat>
  <Paragraphs>30</Paragraphs>
  <Slides>2</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2</vt:i4>
      </vt:variant>
    </vt:vector>
  </HeadingPairs>
  <TitlesOfParts>
    <vt:vector size="5" baseType="lpstr">
      <vt:lpstr>arial</vt: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Kathleen Amm</cp:lastModifiedBy>
  <cp:revision>154</cp:revision>
  <cp:lastPrinted>2025-03-04T16:16:14Z</cp:lastPrinted>
  <dcterms:created xsi:type="dcterms:W3CDTF">2004-08-07T03:10:56Z</dcterms:created>
  <dcterms:modified xsi:type="dcterms:W3CDTF">2025-04-09T13:31:08Z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ies>
</file>