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3" r:id="rId5"/>
    <p:sldId id="262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184"/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6" autoAdjust="0"/>
    <p:restoredTop sz="77856" autoAdjust="0"/>
  </p:normalViewPr>
  <p:slideViewPr>
    <p:cSldViewPr snapToGrid="0">
      <p:cViewPr varScale="1">
        <p:scale>
          <a:sx n="125" d="100"/>
          <a:sy n="125" d="100"/>
        </p:scale>
        <p:origin x="1316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D2387-3DE1-CC6E-1E1F-36BB4D927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88228BC-F684-4E9C-ACDF-5BF2E73AF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AE0A339-B379-A700-2A56-BC310925D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A650681-FAA9-F8A2-755B-5605B210B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1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974EB-21A2-9525-4C32-760549751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>
            <a:extLst>
              <a:ext uri="{FF2B5EF4-FFF2-40B4-BE49-F238E27FC236}">
                <a16:creationId xmlns:a16="http://schemas.microsoft.com/office/drawing/2014/main" id="{586DAE58-DBF5-DB2C-5C53-B2B826D2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628173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>
            <a:extLst>
              <a:ext uri="{FF2B5EF4-FFF2-40B4-BE49-F238E27FC236}">
                <a16:creationId xmlns:a16="http://schemas.microsoft.com/office/drawing/2014/main" id="{D5DFA625-BD34-AEE7-A19A-222B06FF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7" y="1217611"/>
            <a:ext cx="589597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cs typeface="ITC Avant Garde Pro Md"/>
              </a:rPr>
              <a:t>More than </a:t>
            </a:r>
            <a:r>
              <a:rPr lang="en-US" sz="1200" b="1" dirty="0">
                <a:latin typeface="+mj-lt"/>
                <a:cs typeface="ITC Avant Garde Pro Md"/>
              </a:rPr>
              <a:t>10,000 visitors of all ages </a:t>
            </a:r>
            <a:r>
              <a:rPr lang="en-US" sz="1200" dirty="0">
                <a:latin typeface="+mj-lt"/>
                <a:cs typeface="ITC Avant Garde Pro Md"/>
              </a:rPr>
              <a:t>came from across the region to be in their </a:t>
            </a:r>
            <a:r>
              <a:rPr lang="en-US" sz="1200" dirty="0" err="1">
                <a:latin typeface="+mj-lt"/>
                <a:cs typeface="ITC Avant Garde Pro Md"/>
              </a:rPr>
              <a:t>MagLab</a:t>
            </a:r>
            <a:r>
              <a:rPr lang="en-US" sz="1200" dirty="0">
                <a:latin typeface="+mj-lt"/>
                <a:cs typeface="ITC Avant Garde Pro Md"/>
              </a:rPr>
              <a:t> Era at our 30</a:t>
            </a:r>
            <a:r>
              <a:rPr lang="en-US" sz="1200" baseline="30000" dirty="0">
                <a:latin typeface="+mj-lt"/>
                <a:cs typeface="ITC Avant Garde Pro Md"/>
              </a:rPr>
              <a:t>th</a:t>
            </a:r>
            <a:r>
              <a:rPr lang="en-US" sz="1200" dirty="0">
                <a:latin typeface="+mj-lt"/>
                <a:cs typeface="ITC Avant Garde Pro Md"/>
              </a:rPr>
              <a:t> Open House on February 22, 2025. </a:t>
            </a:r>
          </a:p>
          <a:p>
            <a:endParaRPr lang="en-US" sz="1200" dirty="0">
              <a:latin typeface="+mj-lt"/>
              <a:cs typeface="ITC Avant Garde Pro Md"/>
            </a:endParaRPr>
          </a:p>
          <a:p>
            <a:r>
              <a:rPr lang="en-US" sz="1200" dirty="0">
                <a:latin typeface="+mj-lt"/>
                <a:cs typeface="ITC Avant Garde Pro Md"/>
              </a:rPr>
              <a:t>This year’s ERAS theme celebrated the past, present and future of the </a:t>
            </a:r>
            <a:r>
              <a:rPr lang="en-US" sz="1200" dirty="0" err="1">
                <a:latin typeface="+mj-lt"/>
                <a:cs typeface="ITC Avant Garde Pro Md"/>
              </a:rPr>
              <a:t>MagLab</a:t>
            </a:r>
            <a:r>
              <a:rPr lang="en-US" sz="1200" dirty="0">
                <a:latin typeface="+mj-lt"/>
                <a:cs typeface="ITC Avant Garde Pro Md"/>
              </a:rPr>
              <a:t> with hands-on activities and demonstrations and featured some special anniversary and Eras-themed activities including a </a:t>
            </a:r>
            <a:r>
              <a:rPr lang="en-US" sz="1200" b="1" dirty="0">
                <a:latin typeface="+mj-lt"/>
                <a:cs typeface="ITC Avant Garde Pro Md"/>
              </a:rPr>
              <a:t>Quantum Dance Party</a:t>
            </a:r>
            <a:r>
              <a:rPr lang="en-US" sz="1200" dirty="0">
                <a:latin typeface="+mj-lt"/>
                <a:cs typeface="ITC Avant Garde Pro Md"/>
              </a:rPr>
              <a:t> at the world’s strongest </a:t>
            </a:r>
            <a:r>
              <a:rPr lang="en-US" sz="1200" b="1" dirty="0">
                <a:latin typeface="+mj-lt"/>
                <a:cs typeface="ITC Avant Garde Pro Md"/>
              </a:rPr>
              <a:t>45 T Magnet</a:t>
            </a:r>
            <a:r>
              <a:rPr lang="en-US" sz="1200" dirty="0">
                <a:latin typeface="+mj-lt"/>
                <a:cs typeface="ITC Avant Garde Pro Md"/>
              </a:rPr>
              <a:t> where participants compared binary computing with simple 1 and 0 dance moves to quantum computing with freestyle dances, an exploration of </a:t>
            </a:r>
            <a:r>
              <a:rPr lang="en-US" sz="1200" b="1" dirty="0">
                <a:latin typeface="+mj-lt"/>
                <a:cs typeface="ITC Avant Garde Pro Md"/>
              </a:rPr>
              <a:t>Capacitors through Time</a:t>
            </a:r>
            <a:r>
              <a:rPr lang="en-US" sz="1200" dirty="0">
                <a:latin typeface="+mj-lt"/>
                <a:cs typeface="ITC Avant Garde Pro Md"/>
              </a:rPr>
              <a:t>, a </a:t>
            </a:r>
            <a:r>
              <a:rPr lang="en-US" sz="1200" b="1" dirty="0">
                <a:latin typeface="+mj-lt"/>
                <a:cs typeface="ITC Avant Garde Pro Md"/>
              </a:rPr>
              <a:t>Bitter Disk of Fortune </a:t>
            </a:r>
            <a:r>
              <a:rPr lang="en-US" sz="1200" dirty="0">
                <a:latin typeface="+mj-lt"/>
                <a:cs typeface="ITC Avant Garde Pro Md"/>
              </a:rPr>
              <a:t>activity to learn about magnet-making, a </a:t>
            </a:r>
            <a:r>
              <a:rPr lang="en-US" sz="1200" b="1" dirty="0">
                <a:latin typeface="+mj-lt"/>
                <a:cs typeface="ITC Avant Garde Pro Md"/>
              </a:rPr>
              <a:t>Magnetic Personalities</a:t>
            </a:r>
            <a:r>
              <a:rPr lang="en-US" sz="1200" dirty="0">
                <a:latin typeface="+mj-lt"/>
                <a:cs typeface="ITC Avant Garde Pro Md"/>
              </a:rPr>
              <a:t> Game where visitors created custom Wooly Willy-style magnetic games </a:t>
            </a:r>
            <a:r>
              <a:rPr lang="en-US" sz="1200" b="0" i="0" dirty="0">
                <a:solidFill>
                  <a:srgbClr val="2C2A29"/>
                </a:solidFill>
                <a:effectLst/>
                <a:latin typeface="+mj-lt"/>
              </a:rPr>
              <a:t>or go on a scavenger hunt around the lab, collecting beads to make a </a:t>
            </a:r>
            <a:r>
              <a:rPr lang="en-US" sz="1200" b="1" i="0" dirty="0" err="1">
                <a:solidFill>
                  <a:srgbClr val="2C2A29"/>
                </a:solidFill>
                <a:effectLst/>
                <a:latin typeface="+mj-lt"/>
              </a:rPr>
              <a:t>MagLab</a:t>
            </a:r>
            <a:r>
              <a:rPr lang="en-US" sz="1200" b="1" i="0" dirty="0">
                <a:solidFill>
                  <a:srgbClr val="2C2A29"/>
                </a:solidFill>
                <a:effectLst/>
                <a:latin typeface="+mj-lt"/>
              </a:rPr>
              <a:t> Friendship </a:t>
            </a:r>
            <a:r>
              <a:rPr lang="en-US" sz="1200" b="1" dirty="0">
                <a:solidFill>
                  <a:srgbClr val="2C2A29"/>
                </a:solidFill>
                <a:latin typeface="+mj-lt"/>
              </a:rPr>
              <a:t>B</a:t>
            </a:r>
            <a:r>
              <a:rPr lang="en-US" sz="1200" b="1" i="0" dirty="0">
                <a:solidFill>
                  <a:srgbClr val="2C2A29"/>
                </a:solidFill>
                <a:effectLst/>
                <a:latin typeface="+mj-lt"/>
              </a:rPr>
              <a:t>racelet</a:t>
            </a:r>
            <a:r>
              <a:rPr lang="en-US" sz="1200" b="0" i="0" dirty="0">
                <a:solidFill>
                  <a:srgbClr val="2C2A29"/>
                </a:solidFill>
                <a:effectLst/>
                <a:latin typeface="+mj-lt"/>
              </a:rPr>
              <a:t>.</a:t>
            </a:r>
            <a:endParaRPr lang="en-US" sz="1200" dirty="0">
              <a:latin typeface="+mj-lt"/>
              <a:cs typeface="ITC Avant Garde Pro Md"/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1200" dirty="0">
                <a:latin typeface="Arial" charset="0"/>
              </a:rPr>
              <a:t>Events like Open House are an important way for visitors of all ages to connect with the </a:t>
            </a:r>
            <a:r>
              <a:rPr lang="en-US" sz="1200" dirty="0" err="1">
                <a:latin typeface="Arial" charset="0"/>
              </a:rPr>
              <a:t>MagLab</a:t>
            </a:r>
            <a:r>
              <a:rPr lang="en-US" sz="1200" dirty="0">
                <a:latin typeface="Arial" charset="0"/>
              </a:rPr>
              <a:t> by meeting our researchers, exploring our unique lab spaces, and experiencing the fun of hands-on science. Events are particularly good at exciting and inspiring visitors. Preliminary 2025 Open House survey data shows that about </a:t>
            </a:r>
            <a:r>
              <a:rPr lang="en-US" sz="1200" b="1" dirty="0">
                <a:latin typeface="Arial" charset="0"/>
              </a:rPr>
              <a:t>half of Open House visitors had never been to the lab before the event</a:t>
            </a:r>
            <a:r>
              <a:rPr lang="en-US" sz="1200" dirty="0">
                <a:latin typeface="Arial" charset="0"/>
              </a:rPr>
              <a:t> and that </a:t>
            </a:r>
            <a:r>
              <a:rPr lang="en-US" sz="1200" b="1" dirty="0">
                <a:latin typeface="Arial" charset="0"/>
              </a:rPr>
              <a:t>88% agreed or strongly agreed that the event helped them better understand the science at the </a:t>
            </a:r>
            <a:r>
              <a:rPr lang="en-US" sz="1200" b="1" dirty="0" err="1">
                <a:latin typeface="Arial" charset="0"/>
              </a:rPr>
              <a:t>MagLab</a:t>
            </a:r>
            <a:r>
              <a:rPr lang="en-US" sz="1200" b="1" dirty="0">
                <a:latin typeface="Arial" charset="0"/>
              </a:rPr>
              <a:t> and how it benefits our community.  </a:t>
            </a:r>
          </a:p>
          <a:p>
            <a:endParaRPr lang="en-US" sz="800" dirty="0">
              <a:latin typeface="Arial" charset="0"/>
            </a:endParaRPr>
          </a:p>
          <a:p>
            <a:pPr algn="just"/>
            <a:r>
              <a:rPr lang="en-US" sz="1200" dirty="0">
                <a:latin typeface="Arial" charset="0"/>
              </a:rPr>
              <a:t>Open House is a one-of-a-kind event that brings together the energy and fun of a science festival inside of a world-unique research laboratory. This special combination and the participation from about 200 </a:t>
            </a:r>
            <a:r>
              <a:rPr lang="en-US" sz="1200" dirty="0" err="1">
                <a:latin typeface="Arial" charset="0"/>
              </a:rPr>
              <a:t>MagLab</a:t>
            </a:r>
            <a:r>
              <a:rPr lang="en-US" sz="1200" dirty="0">
                <a:latin typeface="Arial" charset="0"/>
              </a:rPr>
              <a:t> scientists, students and staff is what makes Open House possible. </a:t>
            </a:r>
            <a:endParaRPr lang="en-US" sz="1200" dirty="0">
              <a:latin typeface="+mn-lt"/>
            </a:endParaRPr>
          </a:p>
        </p:txBody>
      </p:sp>
      <p:sp>
        <p:nvSpPr>
          <p:cNvPr id="1034" name="Rectangle 49">
            <a:extLst>
              <a:ext uri="{FF2B5EF4-FFF2-40B4-BE49-F238E27FC236}">
                <a16:creationId xmlns:a16="http://schemas.microsoft.com/office/drawing/2014/main" id="{D685FD2E-723F-6064-A894-4F4DD453F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6" y="1329114"/>
            <a:ext cx="6169940" cy="436545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E0CA82BF-F328-EA7C-F399-51BB99DA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078620"/>
            <a:ext cx="121919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Open House features every FSU-based </a:t>
            </a:r>
            <a:r>
              <a:rPr lang="en-US" sz="1100" dirty="0" err="1">
                <a:solidFill>
                  <a:srgbClr val="333399"/>
                </a:solidFill>
              </a:rPr>
              <a:t>MagLab</a:t>
            </a:r>
            <a:r>
              <a:rPr lang="en-US" sz="1100" dirty="0">
                <a:solidFill>
                  <a:srgbClr val="333399"/>
                </a:solidFill>
              </a:rPr>
              <a:t> Facility and is run by the lab’s Public Affairs Team with immense support from Facilities &amp; Safety</a:t>
            </a:r>
          </a:p>
          <a:p>
            <a:endParaRPr lang="en-US" sz="1100" dirty="0">
              <a:solidFill>
                <a:srgbClr val="333399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290E612-3329-2240-F696-F6E2A24F1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575" y="32783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42">
            <a:extLst>
              <a:ext uri="{FF2B5EF4-FFF2-40B4-BE49-F238E27FC236}">
                <a16:creationId xmlns:a16="http://schemas.microsoft.com/office/drawing/2014/main" id="{075F622C-ED06-79CE-592D-BE535151B36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63437"/>
            <a:ext cx="12192000" cy="28082"/>
          </a:xfrm>
          <a:prstGeom prst="line">
            <a:avLst/>
          </a:prstGeom>
          <a:noFill/>
          <a:ln w="44450" cmpd="sng">
            <a:solidFill>
              <a:srgbClr val="4F4184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SF logo.jpg">
            <a:extLst>
              <a:ext uri="{FF2B5EF4-FFF2-40B4-BE49-F238E27FC236}">
                <a16:creationId xmlns:a16="http://schemas.microsoft.com/office/drawing/2014/main" id="{9133AB93-DFB9-A738-1E09-4800F7C9ED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9268" y="78134"/>
            <a:ext cx="1017188" cy="1023315"/>
          </a:xfrm>
          <a:prstGeom prst="rect">
            <a:avLst/>
          </a:prstGeom>
        </p:spPr>
      </p:pic>
      <p:sp>
        <p:nvSpPr>
          <p:cNvPr id="5" name="Text Box 62">
            <a:extLst>
              <a:ext uri="{FF2B5EF4-FFF2-40B4-BE49-F238E27FC236}">
                <a16:creationId xmlns:a16="http://schemas.microsoft.com/office/drawing/2014/main" id="{09B8123E-9E86-119B-439F-E6DF45DD2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7" y="157518"/>
            <a:ext cx="9521072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b="1" dirty="0"/>
              <a:t>In our </a:t>
            </a:r>
            <a:r>
              <a:rPr lang="en-US" sz="2500" b="1" dirty="0" err="1"/>
              <a:t>MagLab</a:t>
            </a:r>
            <a:r>
              <a:rPr lang="en-US" sz="2500" b="1" dirty="0"/>
              <a:t> Era: The </a:t>
            </a:r>
            <a:r>
              <a:rPr lang="en-US" sz="2500" b="1" dirty="0" err="1"/>
              <a:t>MagLab’s</a:t>
            </a:r>
            <a:r>
              <a:rPr lang="en-US" sz="2500" b="1" dirty="0"/>
              <a:t> 30th Open House Event</a:t>
            </a:r>
          </a:p>
          <a:p>
            <a:pPr>
              <a:spcBef>
                <a:spcPts val="0"/>
              </a:spcBef>
            </a:pPr>
            <a:endParaRPr lang="en-US" sz="400" dirty="0"/>
          </a:p>
          <a:p>
            <a:pPr>
              <a:spcBef>
                <a:spcPts val="0"/>
              </a:spcBef>
            </a:pPr>
            <a:r>
              <a:rPr lang="en-US" sz="600" b="1" dirty="0">
                <a:solidFill>
                  <a:srgbClr val="0033CC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K. M. </a:t>
            </a:r>
            <a:r>
              <a:rPr lang="en-US" sz="1050" dirty="0">
                <a:latin typeface="+mn-lt"/>
              </a:rPr>
              <a:t>Amm (NSF DMR-2128556</a:t>
            </a:r>
            <a:r>
              <a:rPr lang="en-US" sz="1050" dirty="0"/>
              <a:t>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6" name="Picture 5" descr="JustM_purple.jpg">
            <a:extLst>
              <a:ext uri="{FF2B5EF4-FFF2-40B4-BE49-F238E27FC236}">
                <a16:creationId xmlns:a16="http://schemas.microsoft.com/office/drawing/2014/main" id="{ECB2D4AA-3817-4B86-402D-A13548CC2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821" y="199813"/>
            <a:ext cx="672842" cy="801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8AD445-6CD9-0480-19B2-091626A00F90}"/>
              </a:ext>
            </a:extLst>
          </p:cNvPr>
          <p:cNvSpPr/>
          <p:nvPr/>
        </p:nvSpPr>
        <p:spPr>
          <a:xfrm>
            <a:off x="1" y="6390355"/>
            <a:ext cx="12192000" cy="467646"/>
          </a:xfrm>
          <a:prstGeom prst="rect">
            <a:avLst/>
          </a:prstGeom>
          <a:solidFill>
            <a:srgbClr val="4F4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EE451-DC58-F5B1-B910-70A689C647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496" y="6498355"/>
            <a:ext cx="1374323" cy="24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FB58A1-6362-747C-0E70-79B775BA42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522" y="6501998"/>
            <a:ext cx="1410540" cy="275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380D11-6AF7-9C5F-B48F-775EB1FC7A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170" y="6393075"/>
            <a:ext cx="2073230" cy="467646"/>
          </a:xfrm>
          <a:prstGeom prst="rect">
            <a:avLst/>
          </a:prstGeom>
        </p:spPr>
      </p:pic>
      <p:pic>
        <p:nvPicPr>
          <p:cNvPr id="13" name="Picture 12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406BF6E0-2099-79AB-CB8A-A6187802451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51752" y="4065585"/>
            <a:ext cx="2001486" cy="1604622"/>
          </a:xfrm>
          <a:prstGeom prst="rect">
            <a:avLst/>
          </a:prstGeom>
        </p:spPr>
      </p:pic>
      <p:pic>
        <p:nvPicPr>
          <p:cNvPr id="16" name="Picture 15" descr="Two hands with bracelets&#10;&#10;Description automatically generated">
            <a:extLst>
              <a:ext uri="{FF2B5EF4-FFF2-40B4-BE49-F238E27FC236}">
                <a16:creationId xmlns:a16="http://schemas.microsoft.com/office/drawing/2014/main" id="{3CFD20CC-689B-6765-7B25-851D57BEAA4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766" y="1352528"/>
            <a:ext cx="1277760" cy="598610"/>
          </a:xfrm>
          <a:prstGeom prst="rect">
            <a:avLst/>
          </a:prstGeom>
        </p:spPr>
      </p:pic>
      <p:pic>
        <p:nvPicPr>
          <p:cNvPr id="18" name="Picture 17" descr="A young child wearing colorful glasses and a watch&#10;&#10;Description automatically generated">
            <a:extLst>
              <a:ext uri="{FF2B5EF4-FFF2-40B4-BE49-F238E27FC236}">
                <a16:creationId xmlns:a16="http://schemas.microsoft.com/office/drawing/2014/main" id="{27F5247D-F669-F2A4-DF45-9BD4BE77A93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444" y="1343359"/>
            <a:ext cx="534050" cy="725848"/>
          </a:xfrm>
          <a:prstGeom prst="rect">
            <a:avLst/>
          </a:prstGeom>
        </p:spPr>
      </p:pic>
      <p:pic>
        <p:nvPicPr>
          <p:cNvPr id="22" name="Picture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60B8827-9C55-3A7E-24F0-8871B830DA9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29" y="1343359"/>
            <a:ext cx="2218681" cy="1486118"/>
          </a:xfrm>
          <a:prstGeom prst="rect">
            <a:avLst/>
          </a:prstGeom>
        </p:spPr>
      </p:pic>
      <p:pic>
        <p:nvPicPr>
          <p:cNvPr id="24" name="Picture 23" descr="A group of people looking at a target&#10;&#10;Description automatically generated">
            <a:extLst>
              <a:ext uri="{FF2B5EF4-FFF2-40B4-BE49-F238E27FC236}">
                <a16:creationId xmlns:a16="http://schemas.microsoft.com/office/drawing/2014/main" id="{857252FA-5D37-A40B-622D-84BE9CD783E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014" y="2001649"/>
            <a:ext cx="1265512" cy="834045"/>
          </a:xfrm>
          <a:prstGeom prst="rect">
            <a:avLst/>
          </a:prstGeom>
        </p:spPr>
      </p:pic>
      <p:pic>
        <p:nvPicPr>
          <p:cNvPr id="26" name="Picture 25" descr="A child holding a card&#10;&#10;Description automatically generated">
            <a:extLst>
              <a:ext uri="{FF2B5EF4-FFF2-40B4-BE49-F238E27FC236}">
                <a16:creationId xmlns:a16="http://schemas.microsoft.com/office/drawing/2014/main" id="{6BD55646-B51C-FEBD-0D3A-78520552FCC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763" y="3740166"/>
            <a:ext cx="1280956" cy="1176701"/>
          </a:xfrm>
          <a:prstGeom prst="rect">
            <a:avLst/>
          </a:prstGeom>
        </p:spPr>
      </p:pic>
      <p:pic>
        <p:nvPicPr>
          <p:cNvPr id="28" name="Picture 27" descr="A group of people outside&#10;&#10;Description automatically generated">
            <a:extLst>
              <a:ext uri="{FF2B5EF4-FFF2-40B4-BE49-F238E27FC236}">
                <a16:creationId xmlns:a16="http://schemas.microsoft.com/office/drawing/2014/main" id="{D0EC33AB-07AE-EB24-2E99-66B28BA6B7B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0"/>
          <a:stretch/>
        </p:blipFill>
        <p:spPr>
          <a:xfrm>
            <a:off x="5934076" y="2693147"/>
            <a:ext cx="2011905" cy="1322494"/>
          </a:xfrm>
          <a:prstGeom prst="rect">
            <a:avLst/>
          </a:prstGeom>
        </p:spPr>
      </p:pic>
      <p:pic>
        <p:nvPicPr>
          <p:cNvPr id="30" name="Picture 29" descr="A group of children holding signs&#10;&#10;Description automatically generated">
            <a:extLst>
              <a:ext uri="{FF2B5EF4-FFF2-40B4-BE49-F238E27FC236}">
                <a16:creationId xmlns:a16="http://schemas.microsoft.com/office/drawing/2014/main" id="{765A9DF1-A4CC-53F3-23DD-78D526AF1475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293" y="1342750"/>
            <a:ext cx="1966943" cy="1298336"/>
          </a:xfrm>
          <a:prstGeom prst="rect">
            <a:avLst/>
          </a:prstGeom>
        </p:spPr>
      </p:pic>
      <p:pic>
        <p:nvPicPr>
          <p:cNvPr id="34" name="Picture 3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F9644A0-285F-13A2-7FCA-4CB9F21F759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979" y="2874778"/>
            <a:ext cx="1265511" cy="834045"/>
          </a:xfrm>
          <a:prstGeom prst="rect">
            <a:avLst/>
          </a:prstGeom>
        </p:spPr>
      </p:pic>
      <p:pic>
        <p:nvPicPr>
          <p:cNvPr id="38" name="Picture 37" descr="A group of people at a table&#10;&#10;Description automatically generated">
            <a:extLst>
              <a:ext uri="{FF2B5EF4-FFF2-40B4-BE49-F238E27FC236}">
                <a16:creationId xmlns:a16="http://schemas.microsoft.com/office/drawing/2014/main" id="{306BDF51-4C36-7B31-BBB4-CC478A47249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891" y="3618026"/>
            <a:ext cx="2767077" cy="2063989"/>
          </a:xfrm>
          <a:prstGeom prst="rect">
            <a:avLst/>
          </a:prstGeom>
        </p:spPr>
      </p:pic>
      <p:pic>
        <p:nvPicPr>
          <p:cNvPr id="40" name="Picture 39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46506A8C-951C-FB5A-67FF-E5037558D50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010" y="2862104"/>
            <a:ext cx="800257" cy="725041"/>
          </a:xfrm>
          <a:prstGeom prst="rect">
            <a:avLst/>
          </a:prstGeom>
        </p:spPr>
      </p:pic>
      <p:pic>
        <p:nvPicPr>
          <p:cNvPr id="42" name="Picture 41" descr="A group of children playing with a machine&#10;&#10;Description automatically generated">
            <a:extLst>
              <a:ext uri="{FF2B5EF4-FFF2-40B4-BE49-F238E27FC236}">
                <a16:creationId xmlns:a16="http://schemas.microsoft.com/office/drawing/2014/main" id="{47D30FDC-9A61-6639-3F5C-0AC775C3B5C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0976" y="2083453"/>
            <a:ext cx="529518" cy="725042"/>
          </a:xfrm>
          <a:prstGeom prst="rect">
            <a:avLst/>
          </a:prstGeom>
        </p:spPr>
      </p:pic>
      <p:pic>
        <p:nvPicPr>
          <p:cNvPr id="44" name="Picture 43" descr="A child holding a flower&#10;&#10;Description automatically generated">
            <a:extLst>
              <a:ext uri="{FF2B5EF4-FFF2-40B4-BE49-F238E27FC236}">
                <a16:creationId xmlns:a16="http://schemas.microsoft.com/office/drawing/2014/main" id="{A9F7F1D1-A4E2-D8D4-F2CD-55C3C42ABC4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221" y="2862103"/>
            <a:ext cx="844196" cy="727450"/>
          </a:xfrm>
          <a:prstGeom prst="rect">
            <a:avLst/>
          </a:prstGeom>
        </p:spPr>
      </p:pic>
      <p:pic>
        <p:nvPicPr>
          <p:cNvPr id="46" name="Picture 45" descr="A child in a white coat drawing on a cardboard box&#10;&#10;Description automatically generated">
            <a:extLst>
              <a:ext uri="{FF2B5EF4-FFF2-40B4-BE49-F238E27FC236}">
                <a16:creationId xmlns:a16="http://schemas.microsoft.com/office/drawing/2014/main" id="{C9AD9110-A581-D556-8C4A-F734FBEE531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88" y="2852489"/>
            <a:ext cx="1087563" cy="725042"/>
          </a:xfrm>
          <a:prstGeom prst="rect">
            <a:avLst/>
          </a:prstGeom>
        </p:spPr>
      </p:pic>
      <p:pic>
        <p:nvPicPr>
          <p:cNvPr id="48" name="Picture 47" descr="A group of people eating yogurt&#10;&#10;Description automatically generated">
            <a:extLst>
              <a:ext uri="{FF2B5EF4-FFF2-40B4-BE49-F238E27FC236}">
                <a16:creationId xmlns:a16="http://schemas.microsoft.com/office/drawing/2014/main" id="{F0F86710-0C73-C8A0-19F2-BC7D7394849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8" y="4948209"/>
            <a:ext cx="1294781" cy="729089"/>
          </a:xfrm>
          <a:prstGeom prst="rect">
            <a:avLst/>
          </a:prstGeom>
        </p:spPr>
      </p:pic>
      <p:sp>
        <p:nvSpPr>
          <p:cNvPr id="11" name="Text Box 28">
            <a:extLst>
              <a:ext uri="{FF2B5EF4-FFF2-40B4-BE49-F238E27FC236}">
                <a16:creationId xmlns:a16="http://schemas.microsoft.com/office/drawing/2014/main" id="{86A880CD-EECF-60CD-D624-AA7CFF669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5661020"/>
            <a:ext cx="61926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333399"/>
                </a:solidFill>
              </a:rPr>
              <a:t>Photos from the 2025 Open House. </a:t>
            </a:r>
          </a:p>
          <a:p>
            <a:endParaRPr lang="en-US" sz="11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2308225" y="628173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65317" y="1217611"/>
            <a:ext cx="58959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>
                <a:latin typeface="+mj-lt"/>
                <a:cs typeface="ITC Avant Garde Pro Md"/>
              </a:rPr>
              <a:t>More than </a:t>
            </a:r>
            <a:r>
              <a:rPr lang="en-US" sz="1200" b="1" dirty="0">
                <a:latin typeface="+mj-lt"/>
                <a:cs typeface="ITC Avant Garde Pro Md"/>
              </a:rPr>
              <a:t>10,000 visitors of all ages </a:t>
            </a:r>
            <a:r>
              <a:rPr lang="en-US" sz="1200" dirty="0">
                <a:latin typeface="+mj-lt"/>
                <a:cs typeface="ITC Avant Garde Pro Md"/>
              </a:rPr>
              <a:t>came from across the region to be in their </a:t>
            </a:r>
            <a:r>
              <a:rPr lang="en-US" sz="1200" dirty="0" err="1">
                <a:latin typeface="+mj-lt"/>
                <a:cs typeface="ITC Avant Garde Pro Md"/>
              </a:rPr>
              <a:t>MagLab</a:t>
            </a:r>
            <a:r>
              <a:rPr lang="en-US" sz="1200" dirty="0">
                <a:latin typeface="+mj-lt"/>
                <a:cs typeface="ITC Avant Garde Pro Md"/>
              </a:rPr>
              <a:t> Era at our 30</a:t>
            </a:r>
            <a:r>
              <a:rPr lang="en-US" sz="1200" baseline="30000" dirty="0">
                <a:latin typeface="+mj-lt"/>
                <a:cs typeface="ITC Avant Garde Pro Md"/>
              </a:rPr>
              <a:t>th</a:t>
            </a:r>
            <a:r>
              <a:rPr lang="en-US" sz="1200" dirty="0">
                <a:latin typeface="+mj-lt"/>
                <a:cs typeface="ITC Avant Garde Pro Md"/>
              </a:rPr>
              <a:t> Open House on February 22, 2025. </a:t>
            </a:r>
          </a:p>
          <a:p>
            <a:endParaRPr lang="en-US" sz="1200" dirty="0">
              <a:latin typeface="+mj-lt"/>
              <a:cs typeface="ITC Avant Garde Pro Md"/>
            </a:endParaRPr>
          </a:p>
          <a:p>
            <a:r>
              <a:rPr lang="en-US" sz="1200" dirty="0">
                <a:latin typeface="+mj-lt"/>
                <a:cs typeface="ITC Avant Garde Pro Md"/>
              </a:rPr>
              <a:t>This year’s ERAS theme celebrated the past, present and future of the </a:t>
            </a:r>
            <a:r>
              <a:rPr lang="en-US" sz="1200" dirty="0" err="1">
                <a:latin typeface="+mj-lt"/>
                <a:cs typeface="ITC Avant Garde Pro Md"/>
              </a:rPr>
              <a:t>MagLab</a:t>
            </a:r>
            <a:r>
              <a:rPr lang="en-US" sz="1200" dirty="0">
                <a:latin typeface="+mj-lt"/>
                <a:cs typeface="ITC Avant Garde Pro Md"/>
              </a:rPr>
              <a:t> with hands-on activities and demonstrations including some special anniversary and Eras-themed activities including a </a:t>
            </a:r>
            <a:r>
              <a:rPr lang="en-US" sz="1200" b="1" dirty="0">
                <a:latin typeface="+mj-lt"/>
                <a:cs typeface="ITC Avant Garde Pro Md"/>
              </a:rPr>
              <a:t>Quantum Dance Party</a:t>
            </a:r>
            <a:r>
              <a:rPr lang="en-US" sz="1200" dirty="0">
                <a:latin typeface="+mj-lt"/>
                <a:cs typeface="ITC Avant Garde Pro Md"/>
              </a:rPr>
              <a:t> at the world’s strongest </a:t>
            </a:r>
            <a:r>
              <a:rPr lang="en-US" sz="1200" b="1" dirty="0">
                <a:latin typeface="+mj-lt"/>
                <a:cs typeface="ITC Avant Garde Pro Md"/>
              </a:rPr>
              <a:t>45 T Magnet</a:t>
            </a:r>
            <a:r>
              <a:rPr lang="en-US" sz="1200" dirty="0">
                <a:latin typeface="+mj-lt"/>
                <a:cs typeface="ITC Avant Garde Pro Md"/>
              </a:rPr>
              <a:t> where participants compared binary computing with simple 1 and 0 dance moves to quantum computing with freestyle dances, an exploration of </a:t>
            </a:r>
            <a:r>
              <a:rPr lang="en-US" sz="1200" b="1" dirty="0">
                <a:latin typeface="+mj-lt"/>
                <a:cs typeface="ITC Avant Garde Pro Md"/>
              </a:rPr>
              <a:t>Capacitors through Time</a:t>
            </a:r>
            <a:r>
              <a:rPr lang="en-US" sz="1200" dirty="0">
                <a:latin typeface="+mj-lt"/>
                <a:cs typeface="ITC Avant Garde Pro Md"/>
              </a:rPr>
              <a:t>, a </a:t>
            </a:r>
            <a:r>
              <a:rPr lang="en-US" sz="1200" b="1" dirty="0">
                <a:latin typeface="+mj-lt"/>
                <a:cs typeface="ITC Avant Garde Pro Md"/>
              </a:rPr>
              <a:t>Bitter Disk of Fortune </a:t>
            </a:r>
            <a:r>
              <a:rPr lang="en-US" sz="1200" dirty="0">
                <a:latin typeface="+mj-lt"/>
                <a:cs typeface="ITC Avant Garde Pro Md"/>
              </a:rPr>
              <a:t>activity to learn about magnet-making, a </a:t>
            </a:r>
            <a:r>
              <a:rPr lang="en-US" sz="1200" b="1" dirty="0">
                <a:latin typeface="+mj-lt"/>
                <a:cs typeface="ITC Avant Garde Pro Md"/>
              </a:rPr>
              <a:t>Magnetic Personalities</a:t>
            </a:r>
            <a:r>
              <a:rPr lang="en-US" sz="1200" dirty="0">
                <a:latin typeface="+mj-lt"/>
                <a:cs typeface="ITC Avant Garde Pro Md"/>
              </a:rPr>
              <a:t> Game where visitors created custom Wooly Willy-style magnetic games </a:t>
            </a:r>
            <a:r>
              <a:rPr lang="en-US" sz="1200" b="0" i="0" dirty="0">
                <a:solidFill>
                  <a:srgbClr val="2C2A29"/>
                </a:solidFill>
                <a:effectLst/>
                <a:latin typeface="+mj-lt"/>
              </a:rPr>
              <a:t>or go on a scavenger hunt around the lab, collecting beads to make a </a:t>
            </a:r>
            <a:r>
              <a:rPr lang="en-US" sz="1200" b="1" i="0" dirty="0" err="1">
                <a:solidFill>
                  <a:srgbClr val="2C2A29"/>
                </a:solidFill>
                <a:effectLst/>
                <a:latin typeface="+mj-lt"/>
              </a:rPr>
              <a:t>MagLab</a:t>
            </a:r>
            <a:r>
              <a:rPr lang="en-US" sz="1200" b="1" i="0" dirty="0">
                <a:solidFill>
                  <a:srgbClr val="2C2A29"/>
                </a:solidFill>
                <a:effectLst/>
                <a:latin typeface="+mj-lt"/>
              </a:rPr>
              <a:t> Friendship </a:t>
            </a:r>
            <a:r>
              <a:rPr lang="en-US" sz="1200" b="1" dirty="0">
                <a:solidFill>
                  <a:srgbClr val="2C2A29"/>
                </a:solidFill>
                <a:latin typeface="+mj-lt"/>
              </a:rPr>
              <a:t>B</a:t>
            </a:r>
            <a:r>
              <a:rPr lang="en-US" sz="1200" b="1" i="0" dirty="0">
                <a:solidFill>
                  <a:srgbClr val="2C2A29"/>
                </a:solidFill>
                <a:effectLst/>
                <a:latin typeface="+mj-lt"/>
              </a:rPr>
              <a:t>racelet</a:t>
            </a:r>
            <a:r>
              <a:rPr lang="en-US" sz="1200" b="0" i="0" dirty="0">
                <a:solidFill>
                  <a:srgbClr val="2C2A29"/>
                </a:solidFill>
                <a:effectLst/>
                <a:latin typeface="+mj-lt"/>
              </a:rPr>
              <a:t>.</a:t>
            </a:r>
            <a:endParaRPr lang="en-US" sz="1200" dirty="0">
              <a:latin typeface="+mj-lt"/>
              <a:cs typeface="ITC Avant Garde Pro Md"/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>
                <a:latin typeface="Arial" charset="0"/>
              </a:rPr>
              <a:t>Events like Open House are an important way for visitors of all ages to connect with the </a:t>
            </a:r>
            <a:r>
              <a:rPr lang="en-US" sz="1200" dirty="0" err="1">
                <a:latin typeface="Arial" charset="0"/>
              </a:rPr>
              <a:t>MagLab</a:t>
            </a:r>
            <a:r>
              <a:rPr lang="en-US" sz="1200" dirty="0">
                <a:latin typeface="Arial" charset="0"/>
              </a:rPr>
              <a:t> by meeting our researchers, exploring our unique lab spaces, and experiencing the fun of hands-on science. Events are particularly good at exciting and inspiring visitors. Preliminary 2025 Open House survey data shows that about </a:t>
            </a:r>
            <a:r>
              <a:rPr lang="en-US" sz="1200" b="1" dirty="0">
                <a:latin typeface="Arial" charset="0"/>
              </a:rPr>
              <a:t>half of Open House visitors had never been to the lab before the event</a:t>
            </a:r>
            <a:r>
              <a:rPr lang="en-US" sz="1200" dirty="0">
                <a:latin typeface="Arial" charset="0"/>
              </a:rPr>
              <a:t> and that </a:t>
            </a:r>
            <a:r>
              <a:rPr lang="en-US" sz="1200" b="1" dirty="0">
                <a:latin typeface="Arial" charset="0"/>
              </a:rPr>
              <a:t>88% agreed or strongly agreed that the event helped them better understand the science at the </a:t>
            </a:r>
            <a:r>
              <a:rPr lang="en-US" sz="1200" b="1" dirty="0" err="1">
                <a:latin typeface="Arial" charset="0"/>
              </a:rPr>
              <a:t>MagLab</a:t>
            </a:r>
            <a:r>
              <a:rPr lang="en-US" sz="1200" b="1" dirty="0">
                <a:latin typeface="Arial" charset="0"/>
              </a:rPr>
              <a:t> and how it benefits our community.  </a:t>
            </a:r>
          </a:p>
          <a:p>
            <a:endParaRPr lang="en-US" sz="800" dirty="0">
              <a:latin typeface="Arial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Open House is a one-of-a-kind event that brings together the energy and fun of a science festival inside of a world-unique research laboratory. This special combination and the participation from about 200 </a:t>
            </a:r>
            <a:r>
              <a:rPr lang="en-US" sz="1200" dirty="0" err="1">
                <a:latin typeface="Arial" charset="0"/>
              </a:rPr>
              <a:t>MagLab</a:t>
            </a:r>
            <a:r>
              <a:rPr lang="en-US" sz="1200" dirty="0">
                <a:latin typeface="Arial" charset="0"/>
              </a:rPr>
              <a:t> scientists, students and staff is what makes Open House possible. </a:t>
            </a:r>
            <a:endParaRPr lang="en-US" sz="1200" dirty="0">
              <a:latin typeface="+mn-lt"/>
            </a:endParaRP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5934076" y="1329114"/>
            <a:ext cx="6169940" cy="436545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" y="6160265"/>
            <a:ext cx="121919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Open House features every FSU-based </a:t>
            </a:r>
            <a:r>
              <a:rPr lang="en-US" sz="1100" dirty="0" err="1">
                <a:solidFill>
                  <a:srgbClr val="333399"/>
                </a:solidFill>
              </a:rPr>
              <a:t>MagLab</a:t>
            </a:r>
            <a:r>
              <a:rPr lang="en-US" sz="1100" dirty="0">
                <a:solidFill>
                  <a:srgbClr val="333399"/>
                </a:solidFill>
              </a:rPr>
              <a:t> Facility and is run by the lab’s Public Affairs Team with immense support from Facilities &amp; Safety</a:t>
            </a:r>
          </a:p>
          <a:p>
            <a:endParaRPr lang="en-US" sz="1100" dirty="0">
              <a:solidFill>
                <a:srgbClr val="333399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4D5DAA7-ACA5-4300-AB3C-9A2A1C32E8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575" y="327831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42">
            <a:extLst>
              <a:ext uri="{FF2B5EF4-FFF2-40B4-BE49-F238E27FC236}">
                <a16:creationId xmlns:a16="http://schemas.microsoft.com/office/drawing/2014/main" id="{826E6F83-E929-A9FB-F632-005BDD958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63437"/>
            <a:ext cx="12192000" cy="28082"/>
          </a:xfrm>
          <a:prstGeom prst="line">
            <a:avLst/>
          </a:prstGeom>
          <a:noFill/>
          <a:ln w="44450" cmpd="sng">
            <a:solidFill>
              <a:srgbClr val="4F4184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NSF logo.jpg">
            <a:extLst>
              <a:ext uri="{FF2B5EF4-FFF2-40B4-BE49-F238E27FC236}">
                <a16:creationId xmlns:a16="http://schemas.microsoft.com/office/drawing/2014/main" id="{073DBA76-EFBA-9A40-632D-CC64E9E99E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9268" y="78134"/>
            <a:ext cx="1017188" cy="1023315"/>
          </a:xfrm>
          <a:prstGeom prst="rect">
            <a:avLst/>
          </a:prstGeom>
        </p:spPr>
      </p:pic>
      <p:sp>
        <p:nvSpPr>
          <p:cNvPr id="5" name="Text Box 62">
            <a:extLst>
              <a:ext uri="{FF2B5EF4-FFF2-40B4-BE49-F238E27FC236}">
                <a16:creationId xmlns:a16="http://schemas.microsoft.com/office/drawing/2014/main" id="{4F3855BC-9859-AD65-89F8-1AB1CD01B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7" y="157518"/>
            <a:ext cx="9521072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b="1" dirty="0"/>
              <a:t>In our </a:t>
            </a:r>
            <a:r>
              <a:rPr lang="en-US" sz="2500" b="1" dirty="0" err="1"/>
              <a:t>MagLab</a:t>
            </a:r>
            <a:r>
              <a:rPr lang="en-US" sz="2500" b="1" dirty="0"/>
              <a:t> Era: The </a:t>
            </a:r>
            <a:r>
              <a:rPr lang="en-US" sz="2500" b="1" dirty="0" err="1"/>
              <a:t>MagLab’s</a:t>
            </a:r>
            <a:r>
              <a:rPr lang="en-US" sz="2500" b="1" dirty="0"/>
              <a:t> 30th Open House Event</a:t>
            </a:r>
          </a:p>
          <a:p>
            <a:pPr>
              <a:spcBef>
                <a:spcPts val="0"/>
              </a:spcBef>
            </a:pPr>
            <a:endParaRPr lang="en-US" sz="400" dirty="0"/>
          </a:p>
          <a:p>
            <a:pPr>
              <a:spcBef>
                <a:spcPts val="0"/>
              </a:spcBef>
            </a:pPr>
            <a:r>
              <a:rPr lang="en-US" sz="600" b="1" dirty="0">
                <a:solidFill>
                  <a:srgbClr val="0033CC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K. M. </a:t>
            </a:r>
            <a:r>
              <a:rPr lang="en-US" sz="1050" dirty="0">
                <a:latin typeface="+mn-lt"/>
              </a:rPr>
              <a:t>Amm (NSF DMR-2128556</a:t>
            </a:r>
            <a:r>
              <a:rPr lang="en-US" sz="1050" dirty="0"/>
              <a:t>)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6" name="Picture 5" descr="JustM_purple.jpg">
            <a:extLst>
              <a:ext uri="{FF2B5EF4-FFF2-40B4-BE49-F238E27FC236}">
                <a16:creationId xmlns:a16="http://schemas.microsoft.com/office/drawing/2014/main" id="{C11CBDA2-F765-4007-66C0-A3B7269D4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821" y="199813"/>
            <a:ext cx="672842" cy="801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3E8B7-873A-4BFE-401B-2B2DDF22C370}"/>
              </a:ext>
            </a:extLst>
          </p:cNvPr>
          <p:cNvSpPr/>
          <p:nvPr/>
        </p:nvSpPr>
        <p:spPr>
          <a:xfrm>
            <a:off x="1" y="6390355"/>
            <a:ext cx="12192000" cy="467646"/>
          </a:xfrm>
          <a:prstGeom prst="rect">
            <a:avLst/>
          </a:prstGeom>
          <a:solidFill>
            <a:srgbClr val="4F4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3DA825-2EEF-ECD9-AEF5-D75CD1D1DD5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496" y="6498355"/>
            <a:ext cx="1374323" cy="24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BC0DE-9B55-6F73-D6FC-F4CCBBEBAA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522" y="6501998"/>
            <a:ext cx="1410540" cy="275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C8A8F-A0DB-5D9C-AB30-2568234F95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170" y="6393075"/>
            <a:ext cx="2073230" cy="467646"/>
          </a:xfrm>
          <a:prstGeom prst="rect">
            <a:avLst/>
          </a:prstGeom>
        </p:spPr>
      </p:pic>
      <p:pic>
        <p:nvPicPr>
          <p:cNvPr id="13" name="Picture 12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82969493-F11B-0C5A-A64F-0CE6D6E9EA8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51752" y="4065585"/>
            <a:ext cx="2001486" cy="1604622"/>
          </a:xfrm>
          <a:prstGeom prst="rect">
            <a:avLst/>
          </a:prstGeom>
        </p:spPr>
      </p:pic>
      <p:pic>
        <p:nvPicPr>
          <p:cNvPr id="16" name="Picture 15" descr="Two hands with bracelets&#10;&#10;Description automatically generated">
            <a:extLst>
              <a:ext uri="{FF2B5EF4-FFF2-40B4-BE49-F238E27FC236}">
                <a16:creationId xmlns:a16="http://schemas.microsoft.com/office/drawing/2014/main" id="{C0BA1310-EB9C-E8D2-DA2A-8E92F96ED5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766" y="1352528"/>
            <a:ext cx="1277760" cy="598610"/>
          </a:xfrm>
          <a:prstGeom prst="rect">
            <a:avLst/>
          </a:prstGeom>
        </p:spPr>
      </p:pic>
      <p:pic>
        <p:nvPicPr>
          <p:cNvPr id="18" name="Picture 17" descr="A young child wearing colorful glasses and a watch&#10;&#10;Description automatically generated">
            <a:extLst>
              <a:ext uri="{FF2B5EF4-FFF2-40B4-BE49-F238E27FC236}">
                <a16:creationId xmlns:a16="http://schemas.microsoft.com/office/drawing/2014/main" id="{7BEEDE11-AC92-9E1D-BAF6-2EA84D3BDD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6444" y="1343359"/>
            <a:ext cx="534050" cy="725848"/>
          </a:xfrm>
          <a:prstGeom prst="rect">
            <a:avLst/>
          </a:prstGeom>
        </p:spPr>
      </p:pic>
      <p:pic>
        <p:nvPicPr>
          <p:cNvPr id="22" name="Picture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19DB4C35-5F30-B932-681C-C67C848E4FE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829" y="1343359"/>
            <a:ext cx="2218681" cy="1486118"/>
          </a:xfrm>
          <a:prstGeom prst="rect">
            <a:avLst/>
          </a:prstGeom>
        </p:spPr>
      </p:pic>
      <p:pic>
        <p:nvPicPr>
          <p:cNvPr id="24" name="Picture 23" descr="A group of people looking at a target&#10;&#10;Description automatically generated">
            <a:extLst>
              <a:ext uri="{FF2B5EF4-FFF2-40B4-BE49-F238E27FC236}">
                <a16:creationId xmlns:a16="http://schemas.microsoft.com/office/drawing/2014/main" id="{DD73030B-8695-81AF-1619-EF8830A7FE0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014" y="2001649"/>
            <a:ext cx="1265512" cy="834045"/>
          </a:xfrm>
          <a:prstGeom prst="rect">
            <a:avLst/>
          </a:prstGeom>
        </p:spPr>
      </p:pic>
      <p:pic>
        <p:nvPicPr>
          <p:cNvPr id="26" name="Picture 25" descr="A child holding a card&#10;&#10;Description automatically generated">
            <a:extLst>
              <a:ext uri="{FF2B5EF4-FFF2-40B4-BE49-F238E27FC236}">
                <a16:creationId xmlns:a16="http://schemas.microsoft.com/office/drawing/2014/main" id="{6680295E-1B8E-8917-E4B4-72A3370A11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0763" y="3740166"/>
            <a:ext cx="1280956" cy="1176701"/>
          </a:xfrm>
          <a:prstGeom prst="rect">
            <a:avLst/>
          </a:prstGeom>
        </p:spPr>
      </p:pic>
      <p:pic>
        <p:nvPicPr>
          <p:cNvPr id="28" name="Picture 27" descr="A group of people outside&#10;&#10;Description automatically generated">
            <a:extLst>
              <a:ext uri="{FF2B5EF4-FFF2-40B4-BE49-F238E27FC236}">
                <a16:creationId xmlns:a16="http://schemas.microsoft.com/office/drawing/2014/main" id="{601A3238-F55B-9CEB-900E-47BE7940917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0"/>
          <a:stretch/>
        </p:blipFill>
        <p:spPr>
          <a:xfrm>
            <a:off x="5934076" y="2693147"/>
            <a:ext cx="2011905" cy="1322494"/>
          </a:xfrm>
          <a:prstGeom prst="rect">
            <a:avLst/>
          </a:prstGeom>
        </p:spPr>
      </p:pic>
      <p:pic>
        <p:nvPicPr>
          <p:cNvPr id="30" name="Picture 29" descr="A group of children holding signs&#10;&#10;Description automatically generated">
            <a:extLst>
              <a:ext uri="{FF2B5EF4-FFF2-40B4-BE49-F238E27FC236}">
                <a16:creationId xmlns:a16="http://schemas.microsoft.com/office/drawing/2014/main" id="{ACA30AF3-581E-7840-8130-4A3C7202DFC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293" y="1342750"/>
            <a:ext cx="1966943" cy="1298336"/>
          </a:xfrm>
          <a:prstGeom prst="rect">
            <a:avLst/>
          </a:prstGeom>
        </p:spPr>
      </p:pic>
      <p:pic>
        <p:nvPicPr>
          <p:cNvPr id="34" name="Picture 3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904AEF5-D1A5-4165-6217-CFB24758650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979" y="2874778"/>
            <a:ext cx="1265511" cy="834045"/>
          </a:xfrm>
          <a:prstGeom prst="rect">
            <a:avLst/>
          </a:prstGeom>
        </p:spPr>
      </p:pic>
      <p:pic>
        <p:nvPicPr>
          <p:cNvPr id="38" name="Picture 37" descr="A group of people at a table&#10;&#10;Description automatically generated">
            <a:extLst>
              <a:ext uri="{FF2B5EF4-FFF2-40B4-BE49-F238E27FC236}">
                <a16:creationId xmlns:a16="http://schemas.microsoft.com/office/drawing/2014/main" id="{EB1EB859-D6E8-6936-AE00-D3A788C2CE9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891" y="3618026"/>
            <a:ext cx="2767077" cy="2063989"/>
          </a:xfrm>
          <a:prstGeom prst="rect">
            <a:avLst/>
          </a:prstGeom>
        </p:spPr>
      </p:pic>
      <p:pic>
        <p:nvPicPr>
          <p:cNvPr id="40" name="Picture 39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CE8F3B6-CC77-CF1E-77F9-4F94518877C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010" y="2862104"/>
            <a:ext cx="800257" cy="725041"/>
          </a:xfrm>
          <a:prstGeom prst="rect">
            <a:avLst/>
          </a:prstGeom>
        </p:spPr>
      </p:pic>
      <p:pic>
        <p:nvPicPr>
          <p:cNvPr id="42" name="Picture 41" descr="A group of children playing with a machine&#10;&#10;Description automatically generated">
            <a:extLst>
              <a:ext uri="{FF2B5EF4-FFF2-40B4-BE49-F238E27FC236}">
                <a16:creationId xmlns:a16="http://schemas.microsoft.com/office/drawing/2014/main" id="{6B8C57E3-5EB4-896F-6718-C8C618E5EDDA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0976" y="2083453"/>
            <a:ext cx="529518" cy="725042"/>
          </a:xfrm>
          <a:prstGeom prst="rect">
            <a:avLst/>
          </a:prstGeom>
        </p:spPr>
      </p:pic>
      <p:pic>
        <p:nvPicPr>
          <p:cNvPr id="44" name="Picture 43" descr="A child holding a flower&#10;&#10;Description automatically generated">
            <a:extLst>
              <a:ext uri="{FF2B5EF4-FFF2-40B4-BE49-F238E27FC236}">
                <a16:creationId xmlns:a16="http://schemas.microsoft.com/office/drawing/2014/main" id="{57896762-18FA-38B6-3A87-D6321739628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221" y="2862103"/>
            <a:ext cx="844196" cy="727450"/>
          </a:xfrm>
          <a:prstGeom prst="rect">
            <a:avLst/>
          </a:prstGeom>
        </p:spPr>
      </p:pic>
      <p:pic>
        <p:nvPicPr>
          <p:cNvPr id="46" name="Picture 45" descr="A child in a white coat drawing on a cardboard box&#10;&#10;Description automatically generated">
            <a:extLst>
              <a:ext uri="{FF2B5EF4-FFF2-40B4-BE49-F238E27FC236}">
                <a16:creationId xmlns:a16="http://schemas.microsoft.com/office/drawing/2014/main" id="{60898DBF-073B-65E0-2B9A-64647A32E89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0188" y="2852489"/>
            <a:ext cx="1087563" cy="725042"/>
          </a:xfrm>
          <a:prstGeom prst="rect">
            <a:avLst/>
          </a:prstGeom>
        </p:spPr>
      </p:pic>
      <p:pic>
        <p:nvPicPr>
          <p:cNvPr id="48" name="Picture 47" descr="A group of people eating yogurt&#10;&#10;Description automatically generated">
            <a:extLst>
              <a:ext uri="{FF2B5EF4-FFF2-40B4-BE49-F238E27FC236}">
                <a16:creationId xmlns:a16="http://schemas.microsoft.com/office/drawing/2014/main" id="{DE9CB92C-1BFA-9A2D-D1F9-AD0AAC74B0EC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8" y="4948209"/>
            <a:ext cx="1294781" cy="729089"/>
          </a:xfrm>
          <a:prstGeom prst="rect">
            <a:avLst/>
          </a:prstGeom>
        </p:spPr>
      </p:pic>
      <p:sp>
        <p:nvSpPr>
          <p:cNvPr id="11" name="Text Box 28">
            <a:extLst>
              <a:ext uri="{FF2B5EF4-FFF2-40B4-BE49-F238E27FC236}">
                <a16:creationId xmlns:a16="http://schemas.microsoft.com/office/drawing/2014/main" id="{276F8FD4-1868-EE24-594A-4C09C468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5661020"/>
            <a:ext cx="61926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333399"/>
                </a:solidFill>
              </a:rPr>
              <a:t>Photos from the 2025 Open House. </a:t>
            </a:r>
          </a:p>
          <a:p>
            <a:endParaRPr lang="en-US" sz="11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685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D7C9FF766FAE4A8FF2A00B6383AD9D" ma:contentTypeVersion="12" ma:contentTypeDescription="Create a new document." ma:contentTypeScope="" ma:versionID="c1bb03d0412c63de865172ce9555c3c3">
  <xsd:schema xmlns:xsd="http://www.w3.org/2001/XMLSchema" xmlns:xs="http://www.w3.org/2001/XMLSchema" xmlns:p="http://schemas.microsoft.com/office/2006/metadata/properties" xmlns:ns2="dadad298-2df9-4984-95e3-f6f23ee06f9a" xmlns:ns3="755122fe-b241-49e1-afdb-07c82d1e2775" targetNamespace="http://schemas.microsoft.com/office/2006/metadata/properties" ma:root="true" ma:fieldsID="ae7daf34445b364570638c2d4ae2c1ad" ns2:_="" ns3:_="">
    <xsd:import namespace="dadad298-2df9-4984-95e3-f6f23ee06f9a"/>
    <xsd:import namespace="755122fe-b241-49e1-afdb-07c82d1e2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ad298-2df9-4984-95e3-f6f23ee06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122fe-b241-49e1-afdb-07c82d1e277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993c2d3-ffbe-4835-8fdd-8300bd9f248c}" ma:internalName="TaxCatchAll" ma:showField="CatchAllData" ma:web="755122fe-b241-49e1-afdb-07c82d1e2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5122fe-b241-49e1-afdb-07c82d1e2775" xsi:nil="true"/>
    <lcf76f155ced4ddcb4097134ff3c332f xmlns="dadad298-2df9-4984-95e3-f6f23ee06f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8EC3B8-1F79-494B-BD1D-788E56907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ad298-2df9-4984-95e3-f6f23ee06f9a"/>
    <ds:schemaRef ds:uri="755122fe-b241-49e1-afdb-07c82d1e2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970E66-06F7-4592-983E-68A1441A3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B06607-F230-4BF8-96D2-9147FE891250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dadad298-2df9-4984-95e3-f6f23ee06f9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755122fe-b241-49e1-afdb-07c82d1e27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10510</TotalTime>
  <Words>695</Words>
  <Application>Microsoft Office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Kathleen Amm</cp:lastModifiedBy>
  <cp:revision>141</cp:revision>
  <cp:lastPrinted>2019-07-16T13:07:28Z</cp:lastPrinted>
  <dcterms:created xsi:type="dcterms:W3CDTF">2004-08-07T03:10:56Z</dcterms:created>
  <dcterms:modified xsi:type="dcterms:W3CDTF">2025-04-09T13:31:36Z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0x010100ABD7C9FF766FAE4A8FF2A00B6383AD9D</vt:lpwstr>
  </property>
</Properties>
</file>