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D3EEF4-90D2-0B91-7CF0-AE3310082569}" name="Wolf,Eli C" initials="EW" userId="S::eli.wolf@ufl.edu::cae4515b-b970-4933-9c11-20e01f04499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9" autoAdjust="0"/>
    <p:restoredTop sz="96218" autoAdjust="0"/>
  </p:normalViewPr>
  <p:slideViewPr>
    <p:cSldViewPr snapToGrid="0">
      <p:cViewPr varScale="1">
        <p:scale>
          <a:sx n="87" d="100"/>
          <a:sy n="87" d="100"/>
        </p:scale>
        <p:origin x="550" y="5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3C46C-8A4C-EEBD-A74C-A63CD95510F2}"/>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64CED219-6DE8-6913-EBD4-B928DFAD71EA}"/>
              </a:ext>
            </a:extLst>
          </p:cNvPr>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a:extLst>
              <a:ext uri="{FF2B5EF4-FFF2-40B4-BE49-F238E27FC236}">
                <a16:creationId xmlns:a16="http://schemas.microsoft.com/office/drawing/2014/main" id="{AE26DDB9-DA53-263A-ED3D-84E64D41ED3A}"/>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48AFDC8F-D210-C567-ACE4-205D915A0C69}"/>
              </a:ext>
            </a:extLst>
          </p:cNvPr>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61047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hyperlink" Target="https://doi.org/10.1021/acschembio.4c00686"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hyperlink" Target="https://doi.org/10.1021/acschembio.4c0068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126" y="1258023"/>
            <a:ext cx="6017014" cy="4385816"/>
          </a:xfrm>
          <a:prstGeom prst="rect">
            <a:avLst/>
          </a:prstGeom>
          <a:noFill/>
          <a:ln w="9525">
            <a:noFill/>
            <a:miter lim="800000"/>
            <a:headEnd/>
            <a:tailEnd/>
          </a:ln>
        </p:spPr>
        <p:txBody>
          <a:bodyPr wrap="square">
            <a:spAutoFit/>
          </a:bodyPr>
          <a:lstStyle/>
          <a:p>
            <a:r>
              <a:rPr lang="en-US" sz="1200" dirty="0"/>
              <a:t>Over 4,000 proteins not targeted by current drugs have been identified as potential therapeutic targets, many of which are G protein-coupled receptors (GPCRs). Conventional drug screening methods rely on labeled ligands that are expensive or not commercially available, limiting which proteins can be studied. Additionally, these methods overlook lower affinity molecules that provide leads for ultimately developing drug-like compounds.</a:t>
            </a:r>
          </a:p>
          <a:p>
            <a:r>
              <a:rPr lang="en-US" sz="700" dirty="0"/>
              <a:t> </a:t>
            </a:r>
            <a:endParaRPr lang="en-US" sz="1100" dirty="0"/>
          </a:p>
          <a:p>
            <a:r>
              <a:rPr lang="en-US" sz="1200" dirty="0"/>
              <a:t>This study demonstrated a proof-of-concept application of high-resolution magic angle spinning nuclear magnetic resonance (HRMAS NMR) spectroscopy for screening for small molecules that bind the human A</a:t>
            </a:r>
            <a:r>
              <a:rPr lang="en-US" sz="1200" baseline="-25000" dirty="0"/>
              <a:t>2A</a:t>
            </a:r>
            <a:r>
              <a:rPr lang="en-US" sz="1200" dirty="0"/>
              <a:t> adenosine receptor (A</a:t>
            </a:r>
            <a:r>
              <a:rPr lang="en-US" sz="1200" baseline="-25000" dirty="0"/>
              <a:t>2A</a:t>
            </a:r>
            <a:r>
              <a:rPr lang="en-US" sz="1200" dirty="0"/>
              <a:t>AR), a GCPR target for Parkinson’s disease and several cancers. Researchers developed a novel workflow to prepare plasma membranes enriched with A</a:t>
            </a:r>
            <a:r>
              <a:rPr lang="en-US" sz="1200" baseline="-25000" dirty="0"/>
              <a:t>2A</a:t>
            </a:r>
            <a:r>
              <a:rPr lang="en-US" sz="1200" dirty="0"/>
              <a:t>AR without the need for detergent purification, which is often required in conventional experiments. This improved the sensitivity of NMR experiments while maintaining a native-like cellular environment of the plasma membrane.  Researchers then used known investigational molecules such as caffeine to validate their approach before applying their method to identify novel chemical scaffolds that interact with the receptor and serve as starting points for new drug discovery.</a:t>
            </a:r>
          </a:p>
          <a:p>
            <a:r>
              <a:rPr lang="en-US" sz="800" dirty="0"/>
              <a:t> </a:t>
            </a:r>
            <a:endParaRPr lang="en-US" sz="1100" dirty="0"/>
          </a:p>
          <a:p>
            <a:r>
              <a:rPr lang="en-US" sz="1200" dirty="0"/>
              <a:t>Beyond GCPRs, HRMAS NMR could be applied to lipid-based nanoparticles, biodegradable polymeric nanoparticles, protein-excipient interactions, and antigen-adjuvant binding in drug formulations. Additionally, the method applied in this study should be readily adapted for GPCRs and other membrane proteins expressed in mammalian cells and other cell systems, underscoring its broad applicability. </a:t>
            </a:r>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5962189" y="1457418"/>
            <a:ext cx="6169940" cy="3729113"/>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sp>
        <p:nvSpPr>
          <p:cNvPr id="13" name="Text Box 62"/>
          <p:cNvSpPr txBox="1">
            <a:spLocks noChangeArrowheads="1"/>
          </p:cNvSpPr>
          <p:nvPr/>
        </p:nvSpPr>
        <p:spPr bwMode="auto">
          <a:xfrm>
            <a:off x="0" y="11871"/>
            <a:ext cx="10385183" cy="1192634"/>
          </a:xfrm>
          <a:prstGeom prst="rect">
            <a:avLst/>
          </a:prstGeom>
          <a:noFill/>
          <a:ln w="9525">
            <a:noFill/>
            <a:miter lim="800000"/>
            <a:headEnd/>
            <a:tailEnd/>
          </a:ln>
        </p:spPr>
        <p:txBody>
          <a:bodyPr wrap="square">
            <a:spAutoFit/>
          </a:bodyPr>
          <a:lstStyle/>
          <a:p>
            <a:r>
              <a:rPr lang="en-US" sz="1400" b="1" dirty="0"/>
              <a:t>Development of an </a:t>
            </a:r>
            <a:r>
              <a:rPr lang="en-US" sz="1400" b="1" i="1" dirty="0"/>
              <a:t>In Situ</a:t>
            </a:r>
            <a:r>
              <a:rPr lang="en-US" sz="1400" b="1" dirty="0"/>
              <a:t> G Protein-Coupled Receptor Fragment Molecule Screening Approach with High-Resolution Magic Angle Spinning Nuclear Magnetic Resonance</a:t>
            </a:r>
          </a:p>
          <a:p>
            <a:pPr>
              <a:spcBef>
                <a:spcPts val="0"/>
              </a:spcBef>
            </a:pPr>
            <a:endParaRPr lang="en-US" sz="600" dirty="0"/>
          </a:p>
          <a:p>
            <a:pPr>
              <a:spcBef>
                <a:spcPts val="0"/>
              </a:spcBef>
            </a:pPr>
            <a:r>
              <a:rPr lang="en-US" sz="1050" dirty="0"/>
              <a:t>Enzo Petracco</a:t>
            </a:r>
            <a:r>
              <a:rPr lang="en-US" sz="1050" baseline="30000" dirty="0"/>
              <a:t>1</a:t>
            </a:r>
            <a:r>
              <a:rPr lang="en-US" sz="1050" dirty="0"/>
              <a:t>, Guillaume Ferré</a:t>
            </a:r>
            <a:r>
              <a:rPr lang="en-US" sz="1050" baseline="30000" dirty="0"/>
              <a:t>1</a:t>
            </a:r>
            <a:r>
              <a:rPr lang="en-US" sz="1050" dirty="0"/>
              <a:t>, Ivo Kabelka</a:t>
            </a:r>
            <a:r>
              <a:rPr lang="en-US" sz="1050" baseline="30000" dirty="0"/>
              <a:t>2</a:t>
            </a:r>
            <a:r>
              <a:rPr lang="en-US" sz="1050" dirty="0"/>
              <a:t>, Flavio Ballante</a:t>
            </a:r>
            <a:r>
              <a:rPr lang="en-US" sz="1050" baseline="30000" dirty="0"/>
              <a:t>2</a:t>
            </a:r>
            <a:r>
              <a:rPr lang="en-US" sz="1050" dirty="0"/>
              <a:t>, Jens Carlsson</a:t>
            </a:r>
            <a:r>
              <a:rPr lang="en-US" sz="1050" baseline="30000" dirty="0"/>
              <a:t>2</a:t>
            </a:r>
            <a:r>
              <a:rPr lang="en-US" sz="1050" dirty="0"/>
              <a:t>, Emma Mulry</a:t>
            </a:r>
            <a:r>
              <a:rPr lang="en-US" sz="1050" baseline="30000" dirty="0"/>
              <a:t>1</a:t>
            </a:r>
            <a:r>
              <a:rPr lang="en-US" sz="1050" dirty="0"/>
              <a:t>, Arka P. Ray</a:t>
            </a:r>
            <a:r>
              <a:rPr lang="en-US" sz="1050" baseline="30000" dirty="0"/>
              <a:t>1</a:t>
            </a:r>
            <a:r>
              <a:rPr lang="en-US" sz="1050" dirty="0"/>
              <a:t>, James Collins</a:t>
            </a:r>
            <a:r>
              <a:rPr lang="en-US" sz="1050" baseline="30000" dirty="0"/>
              <a:t>1</a:t>
            </a:r>
            <a:r>
              <a:rPr lang="en-US" sz="1050" dirty="0"/>
              <a:t>, Florent Allais</a:t>
            </a:r>
            <a:r>
              <a:rPr lang="en-US" sz="1050" baseline="30000" dirty="0"/>
              <a:t>1</a:t>
            </a:r>
            <a:r>
              <a:rPr lang="en-US" sz="1050" dirty="0"/>
              <a:t>, and Matthew T. Eddy</a:t>
            </a:r>
            <a:r>
              <a:rPr lang="en-US" sz="1050" baseline="30000" dirty="0"/>
              <a:t>1</a:t>
            </a:r>
            <a:r>
              <a:rPr lang="en-US" sz="1050" dirty="0"/>
              <a:t> </a:t>
            </a:r>
          </a:p>
          <a:p>
            <a:pPr marL="228600" indent="-228600">
              <a:spcBef>
                <a:spcPts val="0"/>
              </a:spcBef>
              <a:buAutoNum type="arabicPeriod"/>
            </a:pPr>
            <a:r>
              <a:rPr lang="en-US" sz="1050" b="1" dirty="0">
                <a:solidFill>
                  <a:srgbClr val="0033CC"/>
                </a:solidFill>
              </a:rPr>
              <a:t>University of Florida; 2. Uppsala University</a:t>
            </a: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 M.T.E. (NIH R35 GM138291); J.C. (Swedish Research Council 2021-04186 and 2021-03464; Olle </a:t>
            </a:r>
            <a:r>
              <a:rPr lang="en-US" sz="1050" dirty="0" err="1"/>
              <a:t>Engvists</a:t>
            </a:r>
            <a:r>
              <a:rPr lang="en-US" sz="1050" dirty="0"/>
              <a:t> 2910154)</a:t>
            </a:r>
            <a:endParaRPr lang="en-US" sz="1050" b="1"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pic>
        <p:nvPicPr>
          <p:cNvPr id="5" name="Main graphic">
            <a:extLst>
              <a:ext uri="{FF2B5EF4-FFF2-40B4-BE49-F238E27FC236}">
                <a16:creationId xmlns:a16="http://schemas.microsoft.com/office/drawing/2014/main" id="{ADFE74D2-A773-2C59-480E-65DAEEBC836B}"/>
              </a:ext>
            </a:extLst>
          </p:cNvPr>
          <p:cNvPicPr/>
          <p:nvPr/>
        </p:nvPicPr>
        <p:blipFill>
          <a:blip r:embed="rId8"/>
          <a:stretch/>
        </p:blipFill>
        <p:spPr>
          <a:xfrm>
            <a:off x="5981636" y="1581754"/>
            <a:ext cx="4662380" cy="3428907"/>
          </a:xfrm>
          <a:prstGeom prst="rect">
            <a:avLst/>
          </a:prstGeom>
          <a:ln>
            <a:noFill/>
          </a:ln>
        </p:spPr>
      </p:pic>
      <p:sp>
        <p:nvSpPr>
          <p:cNvPr id="8" name="TextBox 7">
            <a:extLst>
              <a:ext uri="{FF2B5EF4-FFF2-40B4-BE49-F238E27FC236}">
                <a16:creationId xmlns:a16="http://schemas.microsoft.com/office/drawing/2014/main" id="{11F14405-36E9-87F8-7CFD-8CF3FD7FED90}"/>
              </a:ext>
            </a:extLst>
          </p:cNvPr>
          <p:cNvSpPr txBox="1"/>
          <p:nvPr/>
        </p:nvSpPr>
        <p:spPr>
          <a:xfrm>
            <a:off x="10609648" y="1532232"/>
            <a:ext cx="1538127" cy="3477875"/>
          </a:xfrm>
          <a:prstGeom prst="rect">
            <a:avLst/>
          </a:prstGeom>
          <a:noFill/>
        </p:spPr>
        <p:txBody>
          <a:bodyPr wrap="square" rtlCol="0">
            <a:spAutoFit/>
          </a:bodyPr>
          <a:lstStyle/>
          <a:p>
            <a:r>
              <a:rPr lang="en-US" sz="1100" b="1" i="1" dirty="0"/>
              <a:t>Figure: </a:t>
            </a:r>
          </a:p>
          <a:p>
            <a:r>
              <a:rPr lang="en-US" sz="1100" i="1" dirty="0"/>
              <a:t>(</a:t>
            </a:r>
            <a:r>
              <a:rPr lang="en-US" sz="1100" b="1" i="1" dirty="0"/>
              <a:t>A</a:t>
            </a:r>
            <a:r>
              <a:rPr lang="en-US" sz="1100" i="1" dirty="0"/>
              <a:t>) A diagram of the HRMAS rotor, showing membranes with A2AAR and small molecules in solution.</a:t>
            </a:r>
          </a:p>
          <a:p>
            <a:r>
              <a:rPr lang="en-US" sz="1100" i="1" dirty="0"/>
              <a:t>(</a:t>
            </a:r>
            <a:r>
              <a:rPr lang="en-US" sz="1100" b="1" i="1" dirty="0"/>
              <a:t>B</a:t>
            </a:r>
            <a:r>
              <a:rPr lang="en-US" sz="1100" i="1" dirty="0"/>
              <a:t>) Optimized sample preparation workflow</a:t>
            </a:r>
          </a:p>
          <a:p>
            <a:r>
              <a:rPr lang="en-US" sz="1100" i="1" dirty="0"/>
              <a:t>(</a:t>
            </a:r>
            <a:r>
              <a:rPr lang="en-US" sz="1100" b="1" i="1" dirty="0"/>
              <a:t>C</a:t>
            </a:r>
            <a:r>
              <a:rPr lang="en-US" sz="1100" i="1" dirty="0"/>
              <a:t>) Western blot quantification of A</a:t>
            </a:r>
            <a:r>
              <a:rPr lang="en-US" sz="1100" i="1" baseline="-25000" dirty="0"/>
              <a:t>2A</a:t>
            </a:r>
            <a:r>
              <a:rPr lang="en-US" sz="1100" i="1" dirty="0"/>
              <a:t>AR that validates the workflow described in (B).</a:t>
            </a:r>
          </a:p>
          <a:p>
            <a:r>
              <a:rPr lang="en-US" sz="1100" i="1" dirty="0"/>
              <a:t>(</a:t>
            </a:r>
            <a:r>
              <a:rPr lang="en-US" sz="1100" b="1" i="1" dirty="0"/>
              <a:t>D and E</a:t>
            </a:r>
            <a:r>
              <a:rPr lang="en-US" sz="1100" i="1" dirty="0"/>
              <a:t>) Ligand binding data demonstrating that the workflow results in active protein samples.</a:t>
            </a:r>
          </a:p>
        </p:txBody>
      </p:sp>
      <p:sp>
        <p:nvSpPr>
          <p:cNvPr id="15" name="Text Box 28">
            <a:extLst>
              <a:ext uri="{FF2B5EF4-FFF2-40B4-BE49-F238E27FC236}">
                <a16:creationId xmlns:a16="http://schemas.microsoft.com/office/drawing/2014/main" id="{89C8F86D-5CEF-775A-F8B4-EC5214FA59F3}"/>
              </a:ext>
            </a:extLst>
          </p:cNvPr>
          <p:cNvSpPr txBox="1">
            <a:spLocks noChangeArrowheads="1"/>
          </p:cNvSpPr>
          <p:nvPr/>
        </p:nvSpPr>
        <p:spPr bwMode="auto">
          <a:xfrm>
            <a:off x="-35379" y="5787471"/>
            <a:ext cx="12167508"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AMRIS Facility; 800 MHz/63 mm Bruker Avance III NMR spectrometer, 4mm HRMAS HCND probe.</a:t>
            </a:r>
          </a:p>
          <a:p>
            <a:r>
              <a:rPr lang="en-US" sz="1100" b="1" dirty="0">
                <a:solidFill>
                  <a:srgbClr val="333399"/>
                </a:solidFill>
              </a:rPr>
              <a:t>Citation: </a:t>
            </a:r>
            <a:r>
              <a:rPr lang="en-US" sz="1100" b="0" i="0" dirty="0" err="1">
                <a:solidFill>
                  <a:srgbClr val="333399"/>
                </a:solidFill>
                <a:effectLst/>
                <a:latin typeface="arial"/>
              </a:rPr>
              <a:t>Petracco</a:t>
            </a:r>
            <a:r>
              <a:rPr lang="en-US" sz="1100" b="0" i="0" dirty="0">
                <a:solidFill>
                  <a:srgbClr val="333399"/>
                </a:solidFill>
                <a:effectLst/>
                <a:latin typeface="arial"/>
              </a:rPr>
              <a:t>, E.; Ferré, G.; </a:t>
            </a:r>
            <a:r>
              <a:rPr lang="en-US" sz="1100" b="0" i="0" dirty="0" err="1">
                <a:solidFill>
                  <a:srgbClr val="333399"/>
                </a:solidFill>
                <a:effectLst/>
                <a:latin typeface="arial"/>
              </a:rPr>
              <a:t>Kabelka</a:t>
            </a:r>
            <a:r>
              <a:rPr lang="en-US" sz="1100" b="0" i="0" dirty="0">
                <a:solidFill>
                  <a:srgbClr val="333399"/>
                </a:solidFill>
                <a:effectLst/>
                <a:latin typeface="arial"/>
              </a:rPr>
              <a:t>, I.; </a:t>
            </a:r>
            <a:r>
              <a:rPr lang="en-US" sz="1100" b="0" i="0" dirty="0" err="1">
                <a:solidFill>
                  <a:srgbClr val="333399"/>
                </a:solidFill>
                <a:effectLst/>
                <a:latin typeface="arial"/>
              </a:rPr>
              <a:t>Ballante</a:t>
            </a:r>
            <a:r>
              <a:rPr lang="en-US" sz="1100" b="0" i="0" dirty="0">
                <a:solidFill>
                  <a:srgbClr val="333399"/>
                </a:solidFill>
                <a:effectLst/>
                <a:latin typeface="arial"/>
              </a:rPr>
              <a:t>, F.; Carlsson, J.; Mulry, E.; Ray, A.P.; Collins, J.H.; Allais, F.; Eddy, M.T., </a:t>
            </a:r>
            <a:r>
              <a:rPr lang="en-US" sz="1100" b="0" i="1" dirty="0">
                <a:solidFill>
                  <a:srgbClr val="333399"/>
                </a:solidFill>
                <a:effectLst/>
                <a:latin typeface="arial"/>
              </a:rPr>
              <a:t>Development of an In Situ G Protein-Coupled Receptor Fragment Molecule Screening Approach with High-Resolution Magic Angle Spinning Nuclear Magnetic Resonance,</a:t>
            </a:r>
            <a:r>
              <a:rPr lang="en-US" sz="1100" b="0" i="0" dirty="0">
                <a:solidFill>
                  <a:srgbClr val="333399"/>
                </a:solidFill>
                <a:effectLst/>
                <a:latin typeface="arial"/>
              </a:rPr>
              <a:t> ACS Chemical Biology, </a:t>
            </a:r>
            <a:r>
              <a:rPr lang="en-US" sz="1100" b="1" i="0" dirty="0">
                <a:solidFill>
                  <a:srgbClr val="333399"/>
                </a:solidFill>
                <a:effectLst/>
                <a:latin typeface="arial"/>
              </a:rPr>
              <a:t>20</a:t>
            </a:r>
            <a:r>
              <a:rPr lang="en-US" sz="1100" b="0" i="0" dirty="0">
                <a:solidFill>
                  <a:srgbClr val="333399"/>
                </a:solidFill>
                <a:effectLst/>
                <a:latin typeface="arial"/>
              </a:rPr>
              <a:t> (2), 401-411 (2025) </a:t>
            </a:r>
            <a:r>
              <a:rPr lang="en-US" sz="1100" b="1" i="0" dirty="0">
                <a:solidFill>
                  <a:srgbClr val="333399"/>
                </a:solidFill>
                <a:effectLst/>
                <a:latin typeface="arial"/>
                <a:hlinkClick r:id="rId9">
                  <a:extLst>
                    <a:ext uri="{A12FA001-AC4F-418D-AE19-62706E023703}">
                      <ahyp:hlinkClr xmlns:ahyp="http://schemas.microsoft.com/office/drawing/2018/hyperlinkcolor" val="tx"/>
                    </a:ext>
                  </a:extLst>
                </a:hlinkClick>
              </a:rPr>
              <a:t>doi.org/10.1021/acschembio.4c00686</a:t>
            </a:r>
            <a:endParaRPr lang="en-US" sz="1100" b="1" dirty="0">
              <a:solidFill>
                <a:srgbClr val="333399"/>
              </a:solidFill>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243C6-D500-3E0B-D73C-6FFFEB929766}"/>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FB6D671F-FD43-7A0B-4E47-B54CF803840C}"/>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a:extLst>
              <a:ext uri="{FF2B5EF4-FFF2-40B4-BE49-F238E27FC236}">
                <a16:creationId xmlns:a16="http://schemas.microsoft.com/office/drawing/2014/main" id="{A81B0EA9-3ADD-5B79-D2A8-4C571B1FE85D}"/>
              </a:ext>
            </a:extLst>
          </p:cNvPr>
          <p:cNvSpPr txBox="1">
            <a:spLocks noChangeArrowheads="1"/>
          </p:cNvSpPr>
          <p:nvPr/>
        </p:nvSpPr>
        <p:spPr bwMode="auto">
          <a:xfrm>
            <a:off x="24492" y="1298078"/>
            <a:ext cx="5936801" cy="4524315"/>
          </a:xfrm>
          <a:prstGeom prst="rect">
            <a:avLst/>
          </a:prstGeom>
          <a:noFill/>
          <a:ln w="9525">
            <a:noFill/>
            <a:miter lim="800000"/>
            <a:headEnd/>
            <a:tailEnd/>
          </a:ln>
        </p:spPr>
        <p:txBody>
          <a:bodyPr wrap="square">
            <a:spAutoFit/>
          </a:bodyPr>
          <a:lstStyle/>
          <a:p>
            <a:r>
              <a:rPr lang="en-US" sz="1200" b="1" dirty="0">
                <a:solidFill>
                  <a:srgbClr val="000000"/>
                </a:solidFill>
              </a:rPr>
              <a:t>What is the finding? </a:t>
            </a:r>
            <a:r>
              <a:rPr lang="en-US" sz="1200" dirty="0"/>
              <a:t>Researchers developed a new way to test if a molecule binds to a protein, which helps in studying biology and developing new medicines. They first proved their method works using known molecules like caffeine and then </a:t>
            </a:r>
            <a:r>
              <a:rPr lang="en-US" sz="1200" dirty="0">
                <a:solidFill>
                  <a:srgbClr val="000000"/>
                </a:solidFill>
                <a:latin typeface="Arial" charset="0"/>
              </a:rPr>
              <a:t>applied their method to discovering new kinds of molecules that can potentially be further developed into better drugs.</a:t>
            </a:r>
            <a:endParaRPr lang="en-US" sz="1200" dirty="0"/>
          </a:p>
          <a:p>
            <a:endParaRPr lang="en-US" sz="1200" dirty="0"/>
          </a:p>
          <a:p>
            <a:endParaRPr lang="en-US" sz="800" dirty="0">
              <a:solidFill>
                <a:srgbClr val="000000"/>
              </a:solidFill>
            </a:endParaRPr>
          </a:p>
          <a:p>
            <a:r>
              <a:rPr lang="en-US" sz="1200" b="1" dirty="0">
                <a:solidFill>
                  <a:srgbClr val="000000"/>
                </a:solidFill>
              </a:rPr>
              <a:t>Why is this important? </a:t>
            </a:r>
            <a:r>
              <a:rPr lang="en-US" sz="1200" dirty="0"/>
              <a:t>Most medicines work by attaching to proteins in the body. However, over 4,000</a:t>
            </a:r>
            <a:r>
              <a:rPr lang="en-US" sz="1200" dirty="0">
                <a:solidFill>
                  <a:srgbClr val="000000"/>
                </a:solidFill>
                <a:latin typeface="Arial" charset="0"/>
              </a:rPr>
              <a:t> therapeutically-</a:t>
            </a:r>
            <a:r>
              <a:rPr lang="en-US" sz="1200" dirty="0"/>
              <a:t>important proteins have no existing drug treatments. Finding molecules that bind to these proteins is crucial for developing new medicines, but traditional methods only work for certain types of molecules. </a:t>
            </a:r>
            <a:r>
              <a:rPr lang="en-US" sz="1200" dirty="0">
                <a:solidFill>
                  <a:srgbClr val="000000"/>
                </a:solidFill>
                <a:latin typeface="Arial" charset="0"/>
              </a:rPr>
              <a:t>Finding molecules that bind to these proteins is a key part of developing new medications, but conventional methods are limited to molecules that can easily be “labeled” with radioisotopes or fluorescent compounds. </a:t>
            </a:r>
            <a:r>
              <a:rPr lang="en-US" sz="1200" dirty="0"/>
              <a:t>This new “label-free” technique allows scientists to study a much wider range of molecules, opening the door to discovering new drugs that were previously impossible to explore.</a:t>
            </a:r>
          </a:p>
          <a:p>
            <a:endParaRPr lang="en-US" sz="1200" dirty="0">
              <a:solidFill>
                <a:srgbClr val="000000"/>
              </a:solidFill>
              <a:latin typeface="Arial" charset="0"/>
            </a:endParaRPr>
          </a:p>
          <a:p>
            <a:endParaRPr lang="en-US" sz="800" dirty="0">
              <a:latin typeface="Arial" charset="0"/>
            </a:endParaRPr>
          </a:p>
          <a:p>
            <a:r>
              <a:rPr lang="en-US" sz="1200" b="1" dirty="0">
                <a:solidFill>
                  <a:srgbClr val="000000"/>
                </a:solidFill>
              </a:rPr>
              <a:t>Why did this research need the MagLab?</a:t>
            </a:r>
            <a:r>
              <a:rPr lang="en-US" sz="1200" b="1" dirty="0">
                <a:latin typeface="Arial" charset="0"/>
              </a:rPr>
              <a:t> </a:t>
            </a:r>
            <a:r>
              <a:rPr lang="en-US" sz="1200" dirty="0">
                <a:latin typeface="Arial" charset="0"/>
              </a:rPr>
              <a:t> </a:t>
            </a:r>
            <a:r>
              <a:rPr lang="en-US" sz="1200" dirty="0"/>
              <a:t>NMR spectroscopy needs powerful magnets, like those at the </a:t>
            </a:r>
            <a:r>
              <a:rPr lang="en-US" sz="1200" dirty="0" err="1"/>
              <a:t>MagLab</a:t>
            </a:r>
            <a:r>
              <a:rPr lang="en-US" sz="1200" dirty="0"/>
              <a:t>, to work. This study also used a new, special technique called High Resolution Magic Angle Spinning (HRMAS), a </a:t>
            </a:r>
            <a:r>
              <a:rPr lang="en-US" sz="1200" dirty="0">
                <a:latin typeface="Arial" charset="0"/>
              </a:rPr>
              <a:t>technique that yields much higher resolution spectra by spinning the sample inside the magnetic field at a specific angle and frequency using specially-designed equipment that is not commonly available at NMR facilities outside of the </a:t>
            </a:r>
            <a:r>
              <a:rPr lang="en-US" sz="1200" dirty="0" err="1">
                <a:latin typeface="Arial" charset="0"/>
              </a:rPr>
              <a:t>MagLab</a:t>
            </a:r>
            <a:r>
              <a:rPr lang="en-US" sz="1200" dirty="0">
                <a:latin typeface="Arial" charset="0"/>
              </a:rPr>
              <a:t>. </a:t>
            </a:r>
          </a:p>
          <a:p>
            <a:endParaRPr lang="en-US" sz="800" dirty="0">
              <a:latin typeface="Arial" charset="0"/>
            </a:endParaRPr>
          </a:p>
        </p:txBody>
      </p:sp>
      <p:sp>
        <p:nvSpPr>
          <p:cNvPr id="1034" name="Rectangle 49">
            <a:extLst>
              <a:ext uri="{FF2B5EF4-FFF2-40B4-BE49-F238E27FC236}">
                <a16:creationId xmlns:a16="http://schemas.microsoft.com/office/drawing/2014/main" id="{B9D5E7FC-A086-5927-BED4-981B7A06B01F}"/>
              </a:ext>
            </a:extLst>
          </p:cNvPr>
          <p:cNvSpPr>
            <a:spLocks noChangeArrowheads="1"/>
          </p:cNvSpPr>
          <p:nvPr/>
        </p:nvSpPr>
        <p:spPr bwMode="auto">
          <a:xfrm>
            <a:off x="5934076" y="1329114"/>
            <a:ext cx="6169940" cy="4365450"/>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7840575E-9983-8540-9F42-6CD16E2F1DDE}"/>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7AC9DB03-6B0B-E222-A720-3A561D65944D}"/>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A77F1F13-4054-4700-30DC-716A1A8C360C}"/>
              </a:ext>
            </a:extLst>
          </p:cNvPr>
          <p:cNvPicPr>
            <a:picLocks noChangeAspect="1"/>
          </p:cNvPicPr>
          <p:nvPr/>
        </p:nvPicPr>
        <p:blipFill>
          <a:blip r:embed="rId3" cstate="print"/>
          <a:stretch>
            <a:fillRect/>
          </a:stretch>
        </p:blipFill>
        <p:spPr>
          <a:xfrm>
            <a:off x="10099268" y="78134"/>
            <a:ext cx="1017188" cy="1023315"/>
          </a:xfrm>
          <a:prstGeom prst="rect">
            <a:avLst/>
          </a:prstGeom>
        </p:spPr>
      </p:pic>
      <p:pic>
        <p:nvPicPr>
          <p:cNvPr id="6" name="Picture 5" descr="JustM_purple.jpg">
            <a:extLst>
              <a:ext uri="{FF2B5EF4-FFF2-40B4-BE49-F238E27FC236}">
                <a16:creationId xmlns:a16="http://schemas.microsoft.com/office/drawing/2014/main" id="{12E95C95-903D-3E65-7C99-D8E8CF4916F9}"/>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B22CCA61-E54A-597D-CFEF-B5B21A37F5D3}"/>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E046DE25-E60B-8564-7B55-FAB0D02E396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F366B65F-6EB7-6AA0-953F-73E55902495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25ADF2B6-7B3F-3B43-B6C1-AE244175CFF1}"/>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4" name="TextBox 13">
            <a:extLst>
              <a:ext uri="{FF2B5EF4-FFF2-40B4-BE49-F238E27FC236}">
                <a16:creationId xmlns:a16="http://schemas.microsoft.com/office/drawing/2014/main" id="{8B62087F-04AD-C289-5EE4-BB7BB3867EA4}"/>
              </a:ext>
            </a:extLst>
          </p:cNvPr>
          <p:cNvSpPr txBox="1"/>
          <p:nvPr/>
        </p:nvSpPr>
        <p:spPr>
          <a:xfrm>
            <a:off x="5901386" y="4260676"/>
            <a:ext cx="6245360" cy="1446550"/>
          </a:xfrm>
          <a:prstGeom prst="rect">
            <a:avLst/>
          </a:prstGeom>
          <a:noFill/>
        </p:spPr>
        <p:txBody>
          <a:bodyPr wrap="square" rtlCol="0">
            <a:spAutoFit/>
          </a:bodyPr>
          <a:lstStyle/>
          <a:p>
            <a:r>
              <a:rPr lang="en-US" sz="1100" b="1" i="1" dirty="0"/>
              <a:t>Figure:</a:t>
            </a:r>
            <a:r>
              <a:rPr lang="en-US" sz="1100" i="1" dirty="0"/>
              <a:t> NMR data for caffeine interacting with cell membranes: (</a:t>
            </a:r>
            <a:r>
              <a:rPr lang="en-US" sz="1100" b="1" i="1" dirty="0"/>
              <a:t>A</a:t>
            </a:r>
            <a:r>
              <a:rPr lang="en-US" sz="1100" i="1" dirty="0"/>
              <a:t>) caffeine (* signals) binds to membranes containing A</a:t>
            </a:r>
            <a:r>
              <a:rPr lang="en-US" sz="1100" i="1" baseline="-25000" dirty="0"/>
              <a:t>A2</a:t>
            </a:r>
            <a:r>
              <a:rPr lang="en-US" sz="1100" i="1" dirty="0"/>
              <a:t>AR; (</a:t>
            </a:r>
            <a:r>
              <a:rPr lang="en-US" sz="1100" b="1" i="1" dirty="0"/>
              <a:t>B</a:t>
            </a:r>
            <a:r>
              <a:rPr lang="en-US" sz="1100" i="1" dirty="0"/>
              <a:t>) when A</a:t>
            </a:r>
            <a:r>
              <a:rPr lang="en-US" sz="1100" i="1" baseline="-25000" dirty="0"/>
              <a:t>A2</a:t>
            </a:r>
            <a:r>
              <a:rPr lang="en-US" sz="1100" i="1" dirty="0"/>
              <a:t>AR is absent from the membranes, no bound caffeine is detected; and (</a:t>
            </a:r>
            <a:r>
              <a:rPr lang="en-US" sz="1100" b="1" i="1" dirty="0"/>
              <a:t>C</a:t>
            </a:r>
            <a:r>
              <a:rPr lang="en-US" sz="1100" i="1" dirty="0"/>
              <a:t>) addition of ZM231385, which targets A</a:t>
            </a:r>
            <a:r>
              <a:rPr lang="en-US" sz="1100" i="1" baseline="-25000" dirty="0"/>
              <a:t>2A</a:t>
            </a:r>
            <a:r>
              <a:rPr lang="en-US" sz="1100" i="1" dirty="0"/>
              <a:t>AR, prevents caffeine from binding. (</a:t>
            </a:r>
            <a:r>
              <a:rPr lang="en-US" sz="1100" b="1" i="1" dirty="0"/>
              <a:t>D</a:t>
            </a:r>
            <a:r>
              <a:rPr lang="en-US" sz="1100" i="1" dirty="0"/>
              <a:t>) is a reference spectrum for caffeine in solution. Because we see these peaks in spectrum A, where we would expect caffeine to bind to A</a:t>
            </a:r>
            <a:r>
              <a:rPr lang="en-US" sz="1100" i="1" baseline="-25000" dirty="0"/>
              <a:t>2A</a:t>
            </a:r>
            <a:r>
              <a:rPr lang="en-US" sz="1100" i="1" dirty="0"/>
              <a:t>AR, but not spectra B or C, where binding should not occur, this validates that the technique is correctly screening for molecules binding to the protein. (</a:t>
            </a:r>
            <a:r>
              <a:rPr lang="en-US" sz="1100" b="1" i="1" dirty="0"/>
              <a:t>E</a:t>
            </a:r>
            <a:r>
              <a:rPr lang="en-US" sz="1100" i="1" dirty="0"/>
              <a:t>) is an illustration of where caffeine binds to A</a:t>
            </a:r>
            <a:r>
              <a:rPr lang="en-US" sz="1100" i="1" baseline="-25000" dirty="0"/>
              <a:t>2A</a:t>
            </a:r>
            <a:r>
              <a:rPr lang="en-US" sz="1100" i="1" dirty="0"/>
              <a:t>AR. The labeled hydrogens (</a:t>
            </a:r>
            <a:r>
              <a:rPr lang="en-US" sz="1100" i="1" dirty="0" err="1"/>
              <a:t>H</a:t>
            </a:r>
            <a:r>
              <a:rPr lang="en-US" sz="1100" i="1" baseline="30000" dirty="0" err="1"/>
              <a:t>d</a:t>
            </a:r>
            <a:r>
              <a:rPr lang="en-US" sz="1100" i="1" dirty="0"/>
              <a:t>, C</a:t>
            </a:r>
            <a:r>
              <a:rPr lang="en-US" sz="1100" i="1" baseline="30000" dirty="0"/>
              <a:t>a</a:t>
            </a:r>
            <a:r>
              <a:rPr lang="en-US" sz="1100" i="1" dirty="0"/>
              <a:t>-H</a:t>
            </a:r>
            <a:r>
              <a:rPr lang="en-US" sz="1100" i="1" baseline="-25000" dirty="0"/>
              <a:t>3</a:t>
            </a:r>
            <a:r>
              <a:rPr lang="en-US" sz="1100" i="1" dirty="0"/>
              <a:t>, C</a:t>
            </a:r>
            <a:r>
              <a:rPr lang="en-US" sz="1100" i="1" baseline="30000" dirty="0"/>
              <a:t>b</a:t>
            </a:r>
            <a:r>
              <a:rPr lang="en-US" sz="1100" i="1" dirty="0"/>
              <a:t>-H</a:t>
            </a:r>
            <a:r>
              <a:rPr lang="en-US" sz="1100" i="1" baseline="-25000" dirty="0"/>
              <a:t>3</a:t>
            </a:r>
            <a:r>
              <a:rPr lang="en-US" sz="1100" i="1" dirty="0"/>
              <a:t>, and C</a:t>
            </a:r>
            <a:r>
              <a:rPr lang="en-US" sz="1100" i="1" baseline="30000" dirty="0"/>
              <a:t>c</a:t>
            </a:r>
            <a:r>
              <a:rPr lang="en-US" sz="1100" i="1" dirty="0"/>
              <a:t>-H</a:t>
            </a:r>
            <a:r>
              <a:rPr lang="en-US" sz="1100" i="1" baseline="-25000" dirty="0"/>
              <a:t>3</a:t>
            </a:r>
            <a:r>
              <a:rPr lang="en-US" sz="1100" i="1" dirty="0"/>
              <a:t>) correspond to the signals seen in the NMR data.</a:t>
            </a:r>
          </a:p>
        </p:txBody>
      </p:sp>
      <p:sp>
        <p:nvSpPr>
          <p:cNvPr id="18" name="Text Box 62">
            <a:extLst>
              <a:ext uri="{FF2B5EF4-FFF2-40B4-BE49-F238E27FC236}">
                <a16:creationId xmlns:a16="http://schemas.microsoft.com/office/drawing/2014/main" id="{0DF7374F-1BAB-3EDC-A75E-9B4D8E1DEAB7}"/>
              </a:ext>
            </a:extLst>
          </p:cNvPr>
          <p:cNvSpPr txBox="1">
            <a:spLocks noChangeArrowheads="1"/>
          </p:cNvSpPr>
          <p:nvPr/>
        </p:nvSpPr>
        <p:spPr bwMode="auto">
          <a:xfrm>
            <a:off x="0" y="11871"/>
            <a:ext cx="10385183" cy="1069524"/>
          </a:xfrm>
          <a:prstGeom prst="rect">
            <a:avLst/>
          </a:prstGeom>
          <a:noFill/>
          <a:ln w="9525">
            <a:noFill/>
            <a:miter lim="800000"/>
            <a:headEnd/>
            <a:tailEnd/>
          </a:ln>
        </p:spPr>
        <p:txBody>
          <a:bodyPr wrap="square">
            <a:spAutoFit/>
          </a:bodyPr>
          <a:lstStyle/>
          <a:p>
            <a:r>
              <a:rPr lang="en-US" sz="2000" b="1" dirty="0"/>
              <a:t>New Screening Method Uses Advanced NMR to Discover Potential Drug Molecules</a:t>
            </a:r>
          </a:p>
          <a:p>
            <a:pPr>
              <a:spcBef>
                <a:spcPts val="0"/>
              </a:spcBef>
            </a:pPr>
            <a:endParaRPr lang="en-US" sz="600" dirty="0"/>
          </a:p>
          <a:p>
            <a:pPr>
              <a:spcBef>
                <a:spcPts val="0"/>
              </a:spcBef>
            </a:pPr>
            <a:r>
              <a:rPr lang="en-US" sz="1050" dirty="0"/>
              <a:t>Enzo Petracco</a:t>
            </a:r>
            <a:r>
              <a:rPr lang="en-US" sz="1050" baseline="30000" dirty="0"/>
              <a:t>1</a:t>
            </a:r>
            <a:r>
              <a:rPr lang="en-US" sz="1050" dirty="0"/>
              <a:t>, Guillaume Ferré</a:t>
            </a:r>
            <a:r>
              <a:rPr lang="en-US" sz="1050" baseline="30000" dirty="0"/>
              <a:t>1</a:t>
            </a:r>
            <a:r>
              <a:rPr lang="en-US" sz="1050" dirty="0"/>
              <a:t>, Ivo Kabelka</a:t>
            </a:r>
            <a:r>
              <a:rPr lang="en-US" sz="1050" baseline="30000" dirty="0"/>
              <a:t>2</a:t>
            </a:r>
            <a:r>
              <a:rPr lang="en-US" sz="1050" dirty="0"/>
              <a:t>, Flavio Ballante</a:t>
            </a:r>
            <a:r>
              <a:rPr lang="en-US" sz="1050" baseline="30000" dirty="0"/>
              <a:t>2</a:t>
            </a:r>
            <a:r>
              <a:rPr lang="en-US" sz="1050" dirty="0"/>
              <a:t>, Jens Carlsson</a:t>
            </a:r>
            <a:r>
              <a:rPr lang="en-US" sz="1050" baseline="30000" dirty="0"/>
              <a:t>2</a:t>
            </a:r>
            <a:r>
              <a:rPr lang="en-US" sz="1050" dirty="0"/>
              <a:t>, Emma Mulry</a:t>
            </a:r>
            <a:r>
              <a:rPr lang="en-US" sz="1050" baseline="30000" dirty="0"/>
              <a:t>1</a:t>
            </a:r>
            <a:r>
              <a:rPr lang="en-US" sz="1050" dirty="0"/>
              <a:t>, Arka P. Ray</a:t>
            </a:r>
            <a:r>
              <a:rPr lang="en-US" sz="1050" baseline="30000" dirty="0"/>
              <a:t>1</a:t>
            </a:r>
            <a:r>
              <a:rPr lang="en-US" sz="1050" dirty="0"/>
              <a:t>, James Collins</a:t>
            </a:r>
            <a:r>
              <a:rPr lang="en-US" sz="1050" baseline="30000" dirty="0"/>
              <a:t>1</a:t>
            </a:r>
            <a:r>
              <a:rPr lang="en-US" sz="1050" dirty="0"/>
              <a:t>, Florent Allais</a:t>
            </a:r>
            <a:r>
              <a:rPr lang="en-US" sz="1050" baseline="30000" dirty="0"/>
              <a:t>1</a:t>
            </a:r>
            <a:r>
              <a:rPr lang="en-US" sz="1050" dirty="0"/>
              <a:t>, and Matthew T. Eddy</a:t>
            </a:r>
            <a:r>
              <a:rPr lang="en-US" sz="1050" baseline="30000" dirty="0"/>
              <a:t>1</a:t>
            </a:r>
            <a:r>
              <a:rPr lang="en-US" sz="1050" dirty="0"/>
              <a:t> </a:t>
            </a:r>
          </a:p>
          <a:p>
            <a:pPr marL="228600" indent="-228600">
              <a:spcBef>
                <a:spcPts val="0"/>
              </a:spcBef>
              <a:buAutoNum type="arabicPeriod"/>
            </a:pPr>
            <a:r>
              <a:rPr lang="en-US" sz="1050" b="1" dirty="0">
                <a:solidFill>
                  <a:srgbClr val="0033CC"/>
                </a:solidFill>
              </a:rPr>
              <a:t>University of Florida; 2. Uppsala University</a:t>
            </a: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 M.T.E. (NIH R35 GM138291); J.C. (Swedish Research Council 2021-04186 and 2021-03464; Olle </a:t>
            </a:r>
            <a:r>
              <a:rPr lang="en-US" sz="1050" dirty="0" err="1"/>
              <a:t>Engvists</a:t>
            </a:r>
            <a:r>
              <a:rPr lang="en-US" sz="1050" dirty="0"/>
              <a:t> 2910154)</a:t>
            </a:r>
            <a:endParaRPr lang="en-US" sz="1050" b="1" dirty="0">
              <a:solidFill>
                <a:srgbClr val="0033CC"/>
              </a:solidFill>
            </a:endParaRPr>
          </a:p>
        </p:txBody>
      </p:sp>
      <p:grpSp>
        <p:nvGrpSpPr>
          <p:cNvPr id="11" name="Group 10">
            <a:extLst>
              <a:ext uri="{FF2B5EF4-FFF2-40B4-BE49-F238E27FC236}">
                <a16:creationId xmlns:a16="http://schemas.microsoft.com/office/drawing/2014/main" id="{3B499F2B-CAB7-DB74-C4BC-DF54DA4A9FBA}"/>
              </a:ext>
            </a:extLst>
          </p:cNvPr>
          <p:cNvGrpSpPr/>
          <p:nvPr/>
        </p:nvGrpSpPr>
        <p:grpSpPr>
          <a:xfrm>
            <a:off x="5961293" y="1353232"/>
            <a:ext cx="5469181" cy="2902798"/>
            <a:chOff x="5961293" y="1353232"/>
            <a:chExt cx="5469181" cy="2902798"/>
          </a:xfrm>
        </p:grpSpPr>
        <p:pic>
          <p:nvPicPr>
            <p:cNvPr id="17" name="Main graphic">
              <a:extLst>
                <a:ext uri="{FF2B5EF4-FFF2-40B4-BE49-F238E27FC236}">
                  <a16:creationId xmlns:a16="http://schemas.microsoft.com/office/drawing/2014/main" id="{6FC9C518-4DE9-6BFF-9B56-7C4B95FFF9A5}"/>
                </a:ext>
              </a:extLst>
            </p:cNvPr>
            <p:cNvPicPr/>
            <p:nvPr/>
          </p:nvPicPr>
          <p:blipFill>
            <a:blip r:embed="rId8"/>
            <a:stretch/>
          </p:blipFill>
          <p:spPr>
            <a:xfrm>
              <a:off x="5961293" y="1353232"/>
              <a:ext cx="5469181" cy="2902798"/>
            </a:xfrm>
            <a:prstGeom prst="rect">
              <a:avLst/>
            </a:prstGeom>
            <a:ln>
              <a:noFill/>
            </a:ln>
          </p:spPr>
        </p:pic>
        <p:sp>
          <p:nvSpPr>
            <p:cNvPr id="5" name="TextBox 4">
              <a:extLst>
                <a:ext uri="{FF2B5EF4-FFF2-40B4-BE49-F238E27FC236}">
                  <a16:creationId xmlns:a16="http://schemas.microsoft.com/office/drawing/2014/main" id="{0A301173-E6AC-B482-1918-B2F927F8612C}"/>
                </a:ext>
              </a:extLst>
            </p:cNvPr>
            <p:cNvSpPr txBox="1"/>
            <p:nvPr/>
          </p:nvSpPr>
          <p:spPr>
            <a:xfrm>
              <a:off x="6254882" y="1507779"/>
              <a:ext cx="274434" cy="369332"/>
            </a:xfrm>
            <a:prstGeom prst="rect">
              <a:avLst/>
            </a:prstGeom>
            <a:noFill/>
          </p:spPr>
          <p:txBody>
            <a:bodyPr wrap="none" rtlCol="0">
              <a:spAutoFit/>
            </a:bodyPr>
            <a:lstStyle/>
            <a:p>
              <a:r>
                <a:rPr lang="en-US" dirty="0"/>
                <a:t>*</a:t>
              </a:r>
            </a:p>
          </p:txBody>
        </p:sp>
      </p:grpSp>
      <p:sp>
        <p:nvSpPr>
          <p:cNvPr id="12" name="Text Box 28">
            <a:extLst>
              <a:ext uri="{FF2B5EF4-FFF2-40B4-BE49-F238E27FC236}">
                <a16:creationId xmlns:a16="http://schemas.microsoft.com/office/drawing/2014/main" id="{EAA58227-93EF-CEEA-ABC1-2CFD906FF48B}"/>
              </a:ext>
            </a:extLst>
          </p:cNvPr>
          <p:cNvSpPr txBox="1">
            <a:spLocks noChangeArrowheads="1"/>
          </p:cNvSpPr>
          <p:nvPr/>
        </p:nvSpPr>
        <p:spPr bwMode="auto">
          <a:xfrm>
            <a:off x="-35379" y="5786393"/>
            <a:ext cx="12167508"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AMRIS Facility; 800 MHz/63 mm Bruker Avance III NMR spectrometer, 4mm HRMAS HCND probe.</a:t>
            </a:r>
          </a:p>
          <a:p>
            <a:r>
              <a:rPr lang="en-US" sz="1100" b="1" dirty="0">
                <a:solidFill>
                  <a:srgbClr val="333399"/>
                </a:solidFill>
              </a:rPr>
              <a:t>Citation: </a:t>
            </a:r>
            <a:r>
              <a:rPr lang="en-US" sz="1100" b="0" i="0" dirty="0" err="1">
                <a:solidFill>
                  <a:srgbClr val="333399"/>
                </a:solidFill>
                <a:effectLst/>
                <a:latin typeface="arial"/>
              </a:rPr>
              <a:t>Petracco</a:t>
            </a:r>
            <a:r>
              <a:rPr lang="en-US" sz="1100" b="0" i="0" dirty="0">
                <a:solidFill>
                  <a:srgbClr val="333399"/>
                </a:solidFill>
                <a:effectLst/>
                <a:latin typeface="arial"/>
              </a:rPr>
              <a:t>, E.; Ferré, G.; </a:t>
            </a:r>
            <a:r>
              <a:rPr lang="en-US" sz="1100" b="0" i="0" dirty="0" err="1">
                <a:solidFill>
                  <a:srgbClr val="333399"/>
                </a:solidFill>
                <a:effectLst/>
                <a:latin typeface="arial"/>
              </a:rPr>
              <a:t>Kabelka</a:t>
            </a:r>
            <a:r>
              <a:rPr lang="en-US" sz="1100" b="0" i="0" dirty="0">
                <a:solidFill>
                  <a:srgbClr val="333399"/>
                </a:solidFill>
                <a:effectLst/>
                <a:latin typeface="arial"/>
              </a:rPr>
              <a:t>, I.; </a:t>
            </a:r>
            <a:r>
              <a:rPr lang="en-US" sz="1100" b="0" i="0" dirty="0" err="1">
                <a:solidFill>
                  <a:srgbClr val="333399"/>
                </a:solidFill>
                <a:effectLst/>
                <a:latin typeface="arial"/>
              </a:rPr>
              <a:t>Ballante</a:t>
            </a:r>
            <a:r>
              <a:rPr lang="en-US" sz="1100" b="0" i="0" dirty="0">
                <a:solidFill>
                  <a:srgbClr val="333399"/>
                </a:solidFill>
                <a:effectLst/>
                <a:latin typeface="arial"/>
              </a:rPr>
              <a:t>, F.; Carlsson, J.; Mulry, E.; Ray, A.P.; Collins, J.H.; Allais, F.; Eddy, M.T., </a:t>
            </a:r>
            <a:r>
              <a:rPr lang="en-US" sz="1100" b="0" i="1" dirty="0">
                <a:solidFill>
                  <a:srgbClr val="333399"/>
                </a:solidFill>
                <a:effectLst/>
                <a:latin typeface="arial"/>
              </a:rPr>
              <a:t>Development of an In Situ G Protein-Coupled Receptor Fragment Molecule Screening Approach with High-Resolution Magic Angle Spinning Nuclear Magnetic Resonance,</a:t>
            </a:r>
            <a:r>
              <a:rPr lang="en-US" sz="1100" b="0" i="0" dirty="0">
                <a:solidFill>
                  <a:srgbClr val="333399"/>
                </a:solidFill>
                <a:effectLst/>
                <a:latin typeface="arial"/>
              </a:rPr>
              <a:t> ACS Chemical Biology, </a:t>
            </a:r>
            <a:r>
              <a:rPr lang="en-US" sz="1100" b="1" i="0" dirty="0">
                <a:solidFill>
                  <a:srgbClr val="333399"/>
                </a:solidFill>
                <a:effectLst/>
                <a:latin typeface="arial"/>
              </a:rPr>
              <a:t>20</a:t>
            </a:r>
            <a:r>
              <a:rPr lang="en-US" sz="1100" b="0" i="0" dirty="0">
                <a:solidFill>
                  <a:srgbClr val="333399"/>
                </a:solidFill>
                <a:effectLst/>
                <a:latin typeface="arial"/>
              </a:rPr>
              <a:t> (2), 401-411 (2025) </a:t>
            </a:r>
            <a:r>
              <a:rPr lang="en-US" sz="1100" b="1" i="0" dirty="0">
                <a:solidFill>
                  <a:srgbClr val="333399"/>
                </a:solidFill>
                <a:effectLst/>
                <a:latin typeface="arial"/>
                <a:hlinkClick r:id="rId9">
                  <a:extLst>
                    <a:ext uri="{A12FA001-AC4F-418D-AE19-62706E023703}">
                      <ahyp:hlinkClr xmlns:ahyp="http://schemas.microsoft.com/office/drawing/2018/hyperlinkcolor" val="tx"/>
                    </a:ext>
                  </a:extLst>
                </a:hlinkClick>
              </a:rPr>
              <a:t>doi.org/10.1021/acschembio.4c00686</a:t>
            </a:r>
            <a:endParaRPr lang="en-US" sz="1100" b="1" dirty="0">
              <a:solidFill>
                <a:srgbClr val="333399"/>
              </a:solidFill>
            </a:endParaRPr>
          </a:p>
        </p:txBody>
      </p:sp>
    </p:spTree>
    <p:extLst>
      <p:ext uri="{BB962C8B-B14F-4D97-AF65-F5344CB8AC3E}">
        <p14:creationId xmlns:p14="http://schemas.microsoft.com/office/powerpoint/2010/main" val="126361177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12" ma:contentTypeDescription="Create a new document." ma:contentTypeScope="" ma:versionID="c1bb03d0412c63de865172ce9555c3c3">
  <xsd:schema xmlns:xsd="http://www.w3.org/2001/XMLSchema" xmlns:xs="http://www.w3.org/2001/XMLSchema" xmlns:p="http://schemas.microsoft.com/office/2006/metadata/properties" xmlns:ns2="dadad298-2df9-4984-95e3-f6f23ee06f9a" xmlns:ns3="755122fe-b241-49e1-afdb-07c82d1e2775" targetNamespace="http://schemas.microsoft.com/office/2006/metadata/properties" ma:root="true" ma:fieldsID="ae7daf34445b364570638c2d4ae2c1ad" ns2:_="" ns3:_="">
    <xsd:import namespace="dadad298-2df9-4984-95e3-f6f23ee06f9a"/>
    <xsd:import namespace="755122fe-b241-49e1-afdb-07c82d1e2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43b83bf-5a34-45d0-bf74-ccf9241540c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5122fe-b241-49e1-afdb-07c82d1e277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993c2d3-ffbe-4835-8fdd-8300bd9f248c}" ma:internalName="TaxCatchAll" ma:showField="CatchAllData" ma:web="755122fe-b241-49e1-afdb-07c82d1e2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55122fe-b241-49e1-afdb-07c82d1e2775" xsi:nil="true"/>
    <lcf76f155ced4ddcb4097134ff3c332f xmlns="dadad298-2df9-4984-95e3-f6f23ee06f9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5772849-CD8A-424A-9C96-93C35A3170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755122fe-b241-49e1-afdb-07c82d1e27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970E66-06F7-4592-983E-68A1441A3784}">
  <ds:schemaRefs>
    <ds:schemaRef ds:uri="http://schemas.microsoft.com/sharepoint/v3/contenttype/forms"/>
  </ds:schemaRefs>
</ds:datastoreItem>
</file>

<file path=customXml/itemProps3.xml><?xml version="1.0" encoding="utf-8"?>
<ds:datastoreItem xmlns:ds="http://schemas.openxmlformats.org/officeDocument/2006/customXml" ds:itemID="{92B06607-F230-4BF8-96D2-9147FE891250}">
  <ds:schemaRefs>
    <ds:schemaRef ds:uri="http://schemas.openxmlformats.org/package/2006/metadata/core-properties"/>
    <ds:schemaRef ds:uri="http://schemas.microsoft.com/office/2006/metadata/properties"/>
    <ds:schemaRef ds:uri="http://purl.org/dc/terms/"/>
    <ds:schemaRef ds:uri="http://purl.org/dc/elements/1.1/"/>
    <ds:schemaRef ds:uri="http://schemas.microsoft.com/office/2006/documentManagement/types"/>
    <ds:schemaRef ds:uri="http://purl.org/dc/dcmitype/"/>
    <ds:schemaRef ds:uri="dadad298-2df9-4984-95e3-f6f23ee06f9a"/>
    <ds:schemaRef ds:uri="http://schemas.microsoft.com/office/infopath/2007/PartnerControls"/>
    <ds:schemaRef ds:uri="http://www.w3.org/XML/1998/namespace"/>
    <ds:schemaRef ds:uri="755122fe-b241-49e1-afdb-07c82d1e2775"/>
  </ds:schemaRefs>
</ds:datastoreItem>
</file>

<file path=docProps/app.xml><?xml version="1.0" encoding="utf-8"?>
<Properties xmlns="http://schemas.openxmlformats.org/officeDocument/2006/extended-properties" xmlns:vt="http://schemas.openxmlformats.org/officeDocument/2006/docPropsVTypes">
  <TotalTime>7299</TotalTime>
  <Words>1251</Words>
  <Application>Microsoft Office PowerPoint</Application>
  <PresentationFormat>Widescreen</PresentationFormat>
  <Paragraphs>40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147</cp:revision>
  <cp:lastPrinted>2019-07-16T13:07:28Z</cp:lastPrinted>
  <dcterms:created xsi:type="dcterms:W3CDTF">2004-08-07T03:10:56Z</dcterms:created>
  <dcterms:modified xsi:type="dcterms:W3CDTF">2025-05-13T23:44:26Z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