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1" r:id="rId5"/>
    <p:sldId id="263"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6" autoAdjust="0"/>
    <p:restoredTop sz="95033" autoAdjust="0"/>
  </p:normalViewPr>
  <p:slideViewPr>
    <p:cSldViewPr snapToGrid="0">
      <p:cViewPr varScale="1">
        <p:scale>
          <a:sx n="91" d="100"/>
          <a:sy n="91" d="100"/>
        </p:scale>
        <p:origin x="293" y="5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2DD2B9-1179-076C-E6A9-476F46E35380}"/>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4078135F-3B48-9901-2556-40F8D3D8BF28}"/>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8A62074B-5147-FDC2-C0B0-B022B386F2D0}"/>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113D6DC6-D236-81D0-57A5-B411421EBC8C}"/>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8874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doi.org/10.1073/pnas.2421390122"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image" Target="../media/image6.jp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doi.org/10.1073/pnas.2421390122"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87983" y="1234172"/>
            <a:ext cx="6300771" cy="4339650"/>
          </a:xfrm>
          <a:prstGeom prst="rect">
            <a:avLst/>
          </a:prstGeom>
          <a:noFill/>
          <a:ln w="9525">
            <a:noFill/>
            <a:miter lim="800000"/>
            <a:headEnd/>
            <a:tailEnd/>
          </a:ln>
        </p:spPr>
        <p:txBody>
          <a:bodyPr wrap="square">
            <a:spAutoFit/>
          </a:bodyPr>
          <a:lstStyle/>
          <a:p>
            <a:pPr algn="just"/>
            <a:r>
              <a:rPr lang="en-US" sz="1200" dirty="0"/>
              <a:t>Magnetization measurements strongly suggest that the Kagome lattice Mott insulator YCu</a:t>
            </a:r>
            <a:r>
              <a:rPr lang="en-US" sz="1200" baseline="-25000" dirty="0"/>
              <a:t>3</a:t>
            </a:r>
            <a:r>
              <a:rPr lang="en-US" sz="1200" dirty="0"/>
              <a:t>(OH)</a:t>
            </a:r>
            <a:r>
              <a:rPr lang="en-US" sz="1200" baseline="-25000" dirty="0"/>
              <a:t>6</a:t>
            </a:r>
            <a:r>
              <a:rPr lang="en-US" sz="1200" dirty="0"/>
              <a:t>Br</a:t>
            </a:r>
            <a:r>
              <a:rPr lang="en-US" sz="1200" baseline="-25000" dirty="0"/>
              <a:t>2</a:t>
            </a:r>
            <a:r>
              <a:rPr lang="en-US" sz="1200" dirty="0"/>
              <a:t>[Br</a:t>
            </a:r>
            <a:r>
              <a:rPr lang="en-US" sz="1200" baseline="-25000" dirty="0"/>
              <a:t>1−y</a:t>
            </a:r>
            <a:r>
              <a:rPr lang="en-US" sz="1200" dirty="0"/>
              <a:t>(OH)</a:t>
            </a:r>
            <a:r>
              <a:rPr lang="en-US" sz="1200" baseline="-25000" dirty="0"/>
              <a:t>y</a:t>
            </a:r>
            <a:r>
              <a:rPr lang="en-US" sz="1200" dirty="0"/>
              <a:t>] (YCOB) is a quantum spin liquid. In such a system, antiferromagnetic order is suppressed by geometrical frustration and quantum fluctuations. Under these conditions, spin–charge separation of electrons can produce charge-neutral </a:t>
            </a:r>
            <a:r>
              <a:rPr lang="en-US" sz="1200" dirty="0" err="1"/>
              <a:t>spinons</a:t>
            </a:r>
            <a:r>
              <a:rPr lang="en-US" sz="1200" dirty="0"/>
              <a:t>, fermions that possess spin but no charge. Using ultrasensitive torque magnetometry, de Haas-van Alphen oscillations are observed, giving  strong evidence for both the </a:t>
            </a:r>
            <a:r>
              <a:rPr lang="en-US" sz="1200" dirty="0" err="1"/>
              <a:t>spinons</a:t>
            </a:r>
            <a:r>
              <a:rPr lang="en-US" sz="1200" dirty="0"/>
              <a:t> and an effective gauge field which allows the coupling of the applied magnetic field to these charge-neutral particles. A theoretical model of </a:t>
            </a:r>
            <a:r>
              <a:rPr lang="en-US" sz="1200" dirty="0" err="1"/>
              <a:t>spinon</a:t>
            </a:r>
            <a:r>
              <a:rPr lang="en-US" sz="1200" dirty="0"/>
              <a:t> band structure that includes Dirac nodes near the 1/9 magnetization plateau produces quantitative predictions consistent with the observed oscillations.</a:t>
            </a:r>
          </a:p>
          <a:p>
            <a:pPr algn="just">
              <a:tabLst>
                <a:tab pos="233363" algn="l"/>
              </a:tabLst>
            </a:pPr>
            <a:r>
              <a:rPr lang="en-US" sz="1200" dirty="0"/>
              <a:t>	The Figure shows several aspects of the experiments. The observation of a 1/9 plateau in the magnetization of YCOB at around 20 T (a), is a strong indication that the material is a quantum spin liquid; the data were recorded in the 75 T Duplex magnet. At fields above the 1/9 plateau, de Haas-van Alphen oscillations are seen in the second derivative of the magnetic torque with respect to field [(b), dotted lines]; their presence in several samples of YCOB and in data from  both the 60 T </a:t>
            </a:r>
            <a:r>
              <a:rPr lang="en-US" sz="1200" dirty="0" err="1"/>
              <a:t>Midpulse</a:t>
            </a:r>
            <a:r>
              <a:rPr lang="en-US" sz="1200" dirty="0"/>
              <a:t> magnet, and the 41.5 T quasistatic magnet (b), show they are an intrinsic property of YCOB. The oscillations show a complicated dependence on the orientation of the YCOB crystals (c) caused by the gauge field; angles shown are between the crystal </a:t>
            </a:r>
            <a:r>
              <a:rPr lang="en-US" sz="1200" i="1" dirty="0"/>
              <a:t>c</a:t>
            </a:r>
            <a:r>
              <a:rPr lang="en-US" sz="1200" dirty="0"/>
              <a:t> axis and the field. The temperature dependence of the oscillations (d) is consistent with the </a:t>
            </a:r>
            <a:r>
              <a:rPr lang="en-US" sz="1200" dirty="0" err="1"/>
              <a:t>spinons</a:t>
            </a:r>
            <a:r>
              <a:rPr lang="en-US" sz="1200" dirty="0"/>
              <a:t> being fermions; it agrees with the Lifshitz-</a:t>
            </a:r>
            <a:r>
              <a:rPr lang="en-US" sz="1200" dirty="0" err="1"/>
              <a:t>Kosevich</a:t>
            </a:r>
            <a:r>
              <a:rPr lang="en-US" sz="1200" dirty="0"/>
              <a:t> formula, originally derived for electrons in metals. The inset to (d) shows the bespoke torque magnetometer (designed in a collaboration between the </a:t>
            </a:r>
            <a:r>
              <a:rPr lang="en-US" sz="1200" dirty="0" err="1"/>
              <a:t>MagLab</a:t>
            </a:r>
            <a:r>
              <a:rPr lang="en-US" sz="1200" dirty="0"/>
              <a:t> and industry) employed for  measurements in both pulsed and </a:t>
            </a:r>
            <a:r>
              <a:rPr lang="en-US" sz="1200" dirty="0" err="1"/>
              <a:t>quasistatic</a:t>
            </a:r>
            <a:r>
              <a:rPr lang="en-US" sz="1200" dirty="0"/>
              <a:t> fields.</a:t>
            </a:r>
          </a:p>
        </p:txBody>
      </p:sp>
      <p:sp>
        <p:nvSpPr>
          <p:cNvPr id="1029" name="Line 42"/>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sp>
        <p:nvSpPr>
          <p:cNvPr id="1034" name="Rectangle 49"/>
          <p:cNvSpPr>
            <a:spLocks noChangeArrowheads="1"/>
          </p:cNvSpPr>
          <p:nvPr/>
        </p:nvSpPr>
        <p:spPr bwMode="auto">
          <a:xfrm>
            <a:off x="6421120" y="1230794"/>
            <a:ext cx="5682896" cy="5047029"/>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87983" y="5520492"/>
            <a:ext cx="6333137" cy="769441"/>
          </a:xfrm>
          <a:prstGeom prst="rect">
            <a:avLst/>
          </a:prstGeom>
          <a:noFill/>
          <a:ln w="9525">
            <a:noFill/>
            <a:miter lim="800000"/>
            <a:headEnd/>
            <a:tailEnd/>
          </a:ln>
        </p:spPr>
        <p:txBody>
          <a:bodyPr wrap="square">
            <a:spAutoFit/>
          </a:bodyPr>
          <a:lstStyle/>
          <a:p>
            <a:pPr algn="just"/>
            <a:r>
              <a:rPr lang="en-US" sz="1100" b="0" i="0" dirty="0">
                <a:solidFill>
                  <a:srgbClr val="333399"/>
                </a:solidFill>
                <a:effectLst/>
                <a:latin typeface="arial" panose="020B0604020202020204" pitchFamily="34" charset="0"/>
              </a:rPr>
              <a:t>Zheng, G.; Zhu, Y.; Chen, K.; Kang, B.; Zhang, D.; Jenkins, K.; Chan, A.; Zeng, Z.; Xu, A.; Ayala Valenzuela, O.E.; Blawat, J.; Singleton, J.; Li, S.; Lee, P.A.; Li, L., </a:t>
            </a:r>
            <a:r>
              <a:rPr lang="en-US" sz="1100" b="0" i="1" dirty="0">
                <a:solidFill>
                  <a:srgbClr val="333399"/>
                </a:solidFill>
                <a:effectLst/>
                <a:latin typeface="arial" panose="020B0604020202020204" pitchFamily="34" charset="0"/>
              </a:rPr>
              <a:t>Unconventional magnetic oscillations in a </a:t>
            </a:r>
            <a:r>
              <a:rPr lang="en-US" sz="1100" b="0" i="1" dirty="0" err="1">
                <a:solidFill>
                  <a:srgbClr val="333399"/>
                </a:solidFill>
                <a:effectLst/>
                <a:latin typeface="arial" panose="020B0604020202020204" pitchFamily="34" charset="0"/>
              </a:rPr>
              <a:t>kagome</a:t>
            </a:r>
            <a:r>
              <a:rPr lang="en-US" sz="1100" b="0" i="1" dirty="0">
                <a:solidFill>
                  <a:srgbClr val="333399"/>
                </a:solidFill>
                <a:effectLst/>
                <a:latin typeface="arial" panose="020B0604020202020204" pitchFamily="34" charset="0"/>
              </a:rPr>
              <a:t> Mott insulator,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Proc. National Academy of Sciences (PNAS)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122</a:t>
            </a:r>
            <a:r>
              <a:rPr lang="en-US" sz="1100" b="0" i="0" dirty="0">
                <a:solidFill>
                  <a:srgbClr val="333399"/>
                </a:solidFill>
                <a:effectLst/>
                <a:latin typeface="arial" panose="020B0604020202020204" pitchFamily="34" charset="0"/>
              </a:rPr>
              <a:t> (5), e2421390122 (2025)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doi.org/10.1073/pnas.2421390122</a:t>
            </a:r>
            <a:endParaRPr lang="en-US" sz="12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10099268" y="78134"/>
            <a:ext cx="1017188" cy="1023315"/>
          </a:xfrm>
          <a:prstGeom prst="rect">
            <a:avLst/>
          </a:prstGeom>
        </p:spPr>
      </p:pic>
      <p:sp>
        <p:nvSpPr>
          <p:cNvPr id="13" name="Text Box 62"/>
          <p:cNvSpPr txBox="1">
            <a:spLocks noChangeArrowheads="1"/>
          </p:cNvSpPr>
          <p:nvPr/>
        </p:nvSpPr>
        <p:spPr bwMode="auto">
          <a:xfrm>
            <a:off x="-1" y="12145"/>
            <a:ext cx="10179781" cy="1177245"/>
          </a:xfrm>
          <a:prstGeom prst="rect">
            <a:avLst/>
          </a:prstGeom>
          <a:noFill/>
          <a:ln w="9525">
            <a:noFill/>
            <a:miter lim="800000"/>
            <a:headEnd/>
            <a:tailEnd/>
          </a:ln>
        </p:spPr>
        <p:txBody>
          <a:bodyPr wrap="square">
            <a:spAutoFit/>
          </a:bodyPr>
          <a:lstStyle/>
          <a:p>
            <a:pPr marL="0" marR="0" lvl="0" indent="0" defTabSz="914400" rtl="0" eaLnBrk="1" fontAlgn="base" latinLnBrk="0" hangingPunct="1">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Magnetic oscillations due to </a:t>
            </a:r>
            <a:r>
              <a:rPr kumimoji="0" lang="en-US" sz="1600" b="1" i="0" u="none" strike="noStrike" kern="1200" cap="none" spc="0" normalizeH="0" baseline="0" noProof="0" dirty="0" err="1">
                <a:ln>
                  <a:noFill/>
                </a:ln>
                <a:solidFill>
                  <a:srgbClr val="000000"/>
                </a:solidFill>
                <a:effectLst/>
                <a:uLnTx/>
                <a:uFillTx/>
                <a:latin typeface="Arial" pitchFamily="34" charset="0"/>
                <a:ea typeface="+mn-ea"/>
                <a:cs typeface="Arial" pitchFamily="34" charset="0"/>
              </a:rPr>
              <a:t>spinons</a:t>
            </a: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 in a quantum spin liquid hosted by a Kagome lattice </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G. Zheng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Y. Zhu</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K. Chen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B. Kang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 Zhang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K. Jenkins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 Chan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Z. Zeng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3,4</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 Xu</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3,4</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O. Valenzuela</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J. Blawat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J. Singleton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S. Li</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3,4,6</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P. Lee</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 </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&amp; Lu Li</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Department of Physics, University of Michigan, Ann Arbor;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2</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Department of Physics, MIT, Cambridge, MA 02139;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3</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Beijing National Laboratory for Condensed Matter Physics, Beijing 100190, China;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4</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Physical Sciences, University of CAS, Beijing 100190, China;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5</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National High Magnetic Field Laboratory, Los Alamos, NM 87545;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6</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Songshan Lake Materials Laboratory, Guangdong 523808, China</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USA: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NSF DMR-2128556; DOE BES; Gordon &amp; Betty Moore </a:t>
            </a:r>
            <a:r>
              <a:rPr kumimoji="0" lang="en-US" sz="1050" b="0" i="0" u="none" strike="noStrike" kern="1200" cap="none" spc="0" normalizeH="0" baseline="0" noProof="0" dirty="0" err="1">
                <a:ln>
                  <a:noFill/>
                </a:ln>
                <a:solidFill>
                  <a:srgbClr val="000000"/>
                </a:solidFill>
                <a:effectLst/>
                <a:uLnTx/>
                <a:uFillTx/>
                <a:latin typeface="Arial"/>
                <a:ea typeface="+mn-ea"/>
                <a:cs typeface="Arial" pitchFamily="34" charset="0"/>
              </a:rPr>
              <a:t>Fdn</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 China: 2022YFA1403400, 2021YFA1400401, GJTD-2020-01, XDB33000000.</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65254"/>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BF2C8B72-8144-FA46-C0E5-687D2397FF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6A88BDDE-A2E8-0BC7-D1F0-19B0C1F78C07}"/>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0452B22E-6CD8-5864-C868-7CADE22E1AF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68C13120-7F50-DE28-2EF5-35AA50FA99B7}"/>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pic>
        <p:nvPicPr>
          <p:cNvPr id="5" name="Picture 4">
            <a:extLst>
              <a:ext uri="{FF2B5EF4-FFF2-40B4-BE49-F238E27FC236}">
                <a16:creationId xmlns:a16="http://schemas.microsoft.com/office/drawing/2014/main" id="{42C68A92-B7F9-1A9C-A3B5-16CC963EBFE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744700" y="1261462"/>
            <a:ext cx="4826460" cy="4379728"/>
          </a:xfrm>
          <a:prstGeom prst="rect">
            <a:avLst/>
          </a:prstGeom>
        </p:spPr>
      </p:pic>
      <p:sp>
        <p:nvSpPr>
          <p:cNvPr id="9" name="TextBox 8"/>
          <p:cNvSpPr txBox="1"/>
          <p:nvPr/>
        </p:nvSpPr>
        <p:spPr>
          <a:xfrm>
            <a:off x="6404937" y="5525926"/>
            <a:ext cx="5682896" cy="769441"/>
          </a:xfrm>
          <a:prstGeom prst="rect">
            <a:avLst/>
          </a:prstGeom>
          <a:noFill/>
        </p:spPr>
        <p:txBody>
          <a:bodyPr wrap="square" rtlCol="0">
            <a:spAutoFit/>
          </a:bodyPr>
          <a:lstStyle/>
          <a:p>
            <a:pPr algn="just"/>
            <a:r>
              <a:rPr lang="en-US" sz="1100" dirty="0"/>
              <a:t>Figure. (a) Magnetization (</a:t>
            </a:r>
            <a:r>
              <a:rPr lang="en-US" sz="1100" i="1" dirty="0"/>
              <a:t>M</a:t>
            </a:r>
            <a:r>
              <a:rPr lang="en-US" sz="1100" dirty="0"/>
              <a:t>) versus field (</a:t>
            </a:r>
            <a:r>
              <a:rPr lang="en-US" sz="1100" dirty="0">
                <a:sym typeface="Symbol" panose="05050102010706020507" pitchFamily="18" charset="2"/>
              </a:rPr>
              <a:t></a:t>
            </a:r>
            <a:r>
              <a:rPr lang="en-US" sz="1100" baseline="-25000" dirty="0">
                <a:sym typeface="Symbol" panose="05050102010706020507" pitchFamily="18" charset="2"/>
              </a:rPr>
              <a:t>0</a:t>
            </a:r>
            <a:r>
              <a:rPr lang="en-US" sz="1100" i="1" dirty="0">
                <a:sym typeface="Symbol" panose="05050102010706020507" pitchFamily="18" charset="2"/>
              </a:rPr>
              <a:t>H</a:t>
            </a:r>
            <a:r>
              <a:rPr lang="en-US" sz="1100" dirty="0">
                <a:sym typeface="Symbol" panose="05050102010706020507" pitchFamily="18" charset="2"/>
              </a:rPr>
              <a:t>) of a YCOB crystal at two different orientations. (b) d</a:t>
            </a:r>
            <a:r>
              <a:rPr lang="en-US" sz="1100" baseline="30000" dirty="0">
                <a:sym typeface="Symbol" panose="05050102010706020507" pitchFamily="18" charset="2"/>
              </a:rPr>
              <a:t>2</a:t>
            </a:r>
            <a:r>
              <a:rPr lang="en-US" sz="1100" dirty="0">
                <a:sym typeface="Symbol" panose="05050102010706020507" pitchFamily="18" charset="2"/>
              </a:rPr>
              <a:t>/d</a:t>
            </a:r>
            <a:r>
              <a:rPr lang="en-US" sz="1100" i="1" dirty="0">
                <a:sym typeface="Symbol" panose="05050102010706020507" pitchFamily="18" charset="2"/>
              </a:rPr>
              <a:t>H</a:t>
            </a:r>
            <a:r>
              <a:rPr lang="en-US" sz="1100" baseline="30000" dirty="0">
                <a:sym typeface="Symbol" panose="05050102010706020507" pitchFamily="18" charset="2"/>
              </a:rPr>
              <a:t>2</a:t>
            </a:r>
            <a:r>
              <a:rPr lang="en-US" sz="1100" dirty="0">
                <a:sym typeface="Symbol" panose="05050102010706020507" pitchFamily="18" charset="2"/>
              </a:rPr>
              <a:t>, where  = torque, for several YCOB samples. (c) Torque oscillations for different angles between </a:t>
            </a:r>
            <a:r>
              <a:rPr lang="en-US" sz="1100" i="1" dirty="0">
                <a:sym typeface="Symbol" panose="05050102010706020507" pitchFamily="18" charset="2"/>
              </a:rPr>
              <a:t>H</a:t>
            </a:r>
            <a:r>
              <a:rPr lang="en-US" sz="1100" dirty="0">
                <a:sym typeface="Symbol" panose="05050102010706020507" pitchFamily="18" charset="2"/>
              </a:rPr>
              <a:t> and the crystal </a:t>
            </a:r>
            <a:r>
              <a:rPr lang="en-US" sz="1100" i="1" dirty="0">
                <a:sym typeface="Symbol" panose="05050102010706020507" pitchFamily="18" charset="2"/>
              </a:rPr>
              <a:t>c</a:t>
            </a:r>
            <a:r>
              <a:rPr lang="en-US" sz="1100" dirty="0">
                <a:sym typeface="Symbol" panose="05050102010706020507" pitchFamily="18" charset="2"/>
              </a:rPr>
              <a:t> axis. (d) Oscillations in d</a:t>
            </a:r>
            <a:r>
              <a:rPr lang="en-US" sz="1100" baseline="30000" dirty="0">
                <a:sym typeface="Symbol" panose="05050102010706020507" pitchFamily="18" charset="2"/>
              </a:rPr>
              <a:t>2</a:t>
            </a:r>
            <a:r>
              <a:rPr lang="en-US" sz="1100" dirty="0">
                <a:sym typeface="Symbol" panose="05050102010706020507" pitchFamily="18" charset="2"/>
              </a:rPr>
              <a:t>/d</a:t>
            </a:r>
            <a:r>
              <a:rPr lang="en-US" sz="1100" i="1" dirty="0">
                <a:sym typeface="Symbol" panose="05050102010706020507" pitchFamily="18" charset="2"/>
              </a:rPr>
              <a:t>H</a:t>
            </a:r>
            <a:r>
              <a:rPr lang="en-US" sz="1100" baseline="30000" dirty="0">
                <a:sym typeface="Symbol" panose="05050102010706020507" pitchFamily="18" charset="2"/>
              </a:rPr>
              <a:t>2 </a:t>
            </a:r>
            <a:r>
              <a:rPr lang="en-US" sz="1100" dirty="0">
                <a:sym typeface="Symbol" panose="05050102010706020507" pitchFamily="18" charset="2"/>
              </a:rPr>
              <a:t>versus field for several different temperatures. Inset: torque magnetometer chip.</a:t>
            </a:r>
            <a:endParaRPr lang="en-US" sz="1100" baseline="30000"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9C473-1FF6-E392-33FB-0EACBBA3A1CB}"/>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FDBC6BCD-F321-677A-5611-8E9735C523DE}"/>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D59079E3-E588-A969-AF61-E00F42B47929}"/>
              </a:ext>
            </a:extLst>
          </p:cNvPr>
          <p:cNvSpPr txBox="1">
            <a:spLocks noChangeArrowheads="1"/>
          </p:cNvSpPr>
          <p:nvPr/>
        </p:nvSpPr>
        <p:spPr bwMode="auto">
          <a:xfrm>
            <a:off x="24491" y="1070510"/>
            <a:ext cx="6965589" cy="4339650"/>
          </a:xfrm>
          <a:prstGeom prst="rect">
            <a:avLst/>
          </a:prstGeom>
          <a:noFill/>
          <a:ln w="9525">
            <a:noFill/>
            <a:miter lim="800000"/>
            <a:headEnd/>
            <a:tailEnd/>
          </a:ln>
        </p:spPr>
        <p:txBody>
          <a:bodyPr wrap="square">
            <a:spAutoFit/>
          </a:bodyPr>
          <a:lstStyle/>
          <a:p>
            <a:pPr algn="just"/>
            <a:endParaRPr lang="en-US" sz="1200" b="1" dirty="0"/>
          </a:p>
          <a:p>
            <a:pPr algn="just"/>
            <a:r>
              <a:rPr lang="en-US" sz="1200" b="1" dirty="0"/>
              <a:t>What is the finding? </a:t>
            </a:r>
            <a:r>
              <a:rPr lang="en-US" sz="1200" dirty="0"/>
              <a:t>Magnetization measurements show that a special material called YCOB may be a </a:t>
            </a:r>
            <a:r>
              <a:rPr lang="en-US" sz="1200" b="1" dirty="0"/>
              <a:t>quantum spin liquid</a:t>
            </a:r>
            <a:r>
              <a:rPr lang="en-US" sz="1200" dirty="0"/>
              <a:t>—a rare and fascinating state of matter. In YCOB, copper atoms are arranged in a pattern similar to traditional Japanese basket weaving (called "</a:t>
            </a:r>
            <a:r>
              <a:rPr lang="en-US" sz="1200" dirty="0" err="1"/>
              <a:t>kagome</a:t>
            </a:r>
            <a:r>
              <a:rPr lang="en-US" sz="1200" dirty="0"/>
              <a:t>"). Normally, the magnetic parts of these atoms (spins) would align opposite each other, but the triangle pattern makes that impossible. Instead, the spins constantly shift around, similar to how water molecules move in liquid. In this state, the electron seems to split into two parts: one carrying its magnetism (called a </a:t>
            </a:r>
            <a:r>
              <a:rPr lang="en-US" sz="1200" b="1" dirty="0" err="1"/>
              <a:t>spinon</a:t>
            </a:r>
            <a:r>
              <a:rPr lang="en-US" sz="1200" dirty="0"/>
              <a:t>) and the other carrying its electric charge (a </a:t>
            </a:r>
            <a:r>
              <a:rPr lang="en-US" sz="1200" b="1" dirty="0"/>
              <a:t>holon</a:t>
            </a:r>
            <a:r>
              <a:rPr lang="en-US" sz="1200" dirty="0"/>
              <a:t>). These experiments show clear signs that </a:t>
            </a:r>
            <a:r>
              <a:rPr lang="en-US" sz="1200" dirty="0" err="1"/>
              <a:t>spinons</a:t>
            </a:r>
            <a:r>
              <a:rPr lang="en-US" sz="1200" dirty="0"/>
              <a:t> are present.</a:t>
            </a:r>
          </a:p>
          <a:p>
            <a:pPr algn="just"/>
            <a:endParaRPr lang="en-US" sz="1200" b="1" dirty="0">
              <a:solidFill>
                <a:srgbClr val="000000"/>
              </a:solidFill>
            </a:endParaRPr>
          </a:p>
          <a:p>
            <a:pPr algn="just"/>
            <a:r>
              <a:rPr lang="en-US" sz="1200" b="1" dirty="0">
                <a:solidFill>
                  <a:srgbClr val="000000"/>
                </a:solidFill>
              </a:rPr>
              <a:t>Why is this important? </a:t>
            </a:r>
            <a:r>
              <a:rPr lang="en-US" sz="1200" dirty="0">
                <a:solidFill>
                  <a:srgbClr val="000000"/>
                </a:solidFill>
              </a:rPr>
              <a:t>Scientists have been searching for quantum spin liquids for decades; YCOB appears to be the first strong candidate. The splitting of electrons into holons and </a:t>
            </a:r>
            <a:r>
              <a:rPr lang="en-US" sz="1200" dirty="0" err="1">
                <a:solidFill>
                  <a:srgbClr val="000000"/>
                </a:solidFill>
              </a:rPr>
              <a:t>spinons</a:t>
            </a:r>
            <a:r>
              <a:rPr lang="en-US" sz="1200" dirty="0">
                <a:solidFill>
                  <a:srgbClr val="000000"/>
                </a:solidFill>
              </a:rPr>
              <a:t> (spin-charge separation) is also a rare and sought-after phenomenon, with possible applications in future quantum devices. </a:t>
            </a:r>
          </a:p>
          <a:p>
            <a:pPr algn="just"/>
            <a:endParaRPr lang="en-US" sz="1200" b="1" dirty="0">
              <a:solidFill>
                <a:srgbClr val="000000"/>
              </a:solidFill>
            </a:endParaRPr>
          </a:p>
          <a:p>
            <a:pPr algn="just"/>
            <a:r>
              <a:rPr lang="en-US" sz="1200" b="1" dirty="0"/>
              <a:t>Why did this research need the MagLab? </a:t>
            </a:r>
            <a:r>
              <a:rPr lang="en-US" sz="1200" dirty="0"/>
              <a:t>These discoveries were only possible using the extremely powerful magnets available at the </a:t>
            </a:r>
            <a:r>
              <a:rPr lang="en-US" sz="1200" dirty="0" err="1"/>
              <a:t>MagLab</a:t>
            </a:r>
            <a:r>
              <a:rPr lang="en-US" sz="1200" dirty="0"/>
              <a:t>. To prove that YCOB is a quantum spin liquid, scientists looked at how its magnetization behaved in strong magnetic fields—up to 75 tesla, the highest in the U.S. They saw flat areas in the data, a sign of the quantum spin liquid state. They also used a technique called </a:t>
            </a:r>
            <a:r>
              <a:rPr lang="en-US" sz="1200" b="1" dirty="0"/>
              <a:t>torque magnetometry</a:t>
            </a:r>
            <a:r>
              <a:rPr lang="en-US" sz="1200" dirty="0"/>
              <a:t>, which measures how the crystals twist in the magnetic field. Small “wiggles” in this twisting showed up at specific field strengths, angles, and temperatures—clear evidence of </a:t>
            </a:r>
            <a:r>
              <a:rPr lang="en-US" sz="1200" b="1" dirty="0" err="1"/>
              <a:t>spinons</a:t>
            </a:r>
            <a:r>
              <a:rPr lang="en-US" sz="1200" dirty="0"/>
              <a:t>. These measurements required a special tool built through a partnership between the </a:t>
            </a:r>
            <a:r>
              <a:rPr lang="en-US" sz="1200" dirty="0" err="1"/>
              <a:t>MagLab</a:t>
            </a:r>
            <a:r>
              <a:rPr lang="en-US" sz="1200" dirty="0"/>
              <a:t> and industry.</a:t>
            </a:r>
            <a:endParaRPr lang="en-US" sz="1400" dirty="0"/>
          </a:p>
        </p:txBody>
      </p:sp>
      <p:sp>
        <p:nvSpPr>
          <p:cNvPr id="1034" name="Rectangle 49">
            <a:extLst>
              <a:ext uri="{FF2B5EF4-FFF2-40B4-BE49-F238E27FC236}">
                <a16:creationId xmlns:a16="http://schemas.microsoft.com/office/drawing/2014/main" id="{0DDF2F23-40A8-D905-D2BB-48C66560C2D5}"/>
              </a:ext>
            </a:extLst>
          </p:cNvPr>
          <p:cNvSpPr>
            <a:spLocks noChangeArrowheads="1"/>
          </p:cNvSpPr>
          <p:nvPr/>
        </p:nvSpPr>
        <p:spPr bwMode="auto">
          <a:xfrm>
            <a:off x="7094310" y="1329113"/>
            <a:ext cx="5009706" cy="4981077"/>
          </a:xfrm>
          <a:prstGeom prst="rect">
            <a:avLst/>
          </a:prstGeom>
          <a:noFill/>
          <a:ln w="19050">
            <a:solidFill>
              <a:srgbClr val="0033CC"/>
            </a:solidFill>
            <a:miter lim="800000"/>
            <a:headEnd/>
            <a:tailEnd/>
          </a:ln>
        </p:spPr>
        <p:txBody>
          <a:bodyPr wrap="none" anchor="ctr"/>
          <a:lstStyle/>
          <a:p>
            <a:endParaRPr lang="en-US"/>
          </a:p>
        </p:txBody>
      </p:sp>
      <p:sp>
        <p:nvSpPr>
          <p:cNvPr id="10" name="Text Box 28">
            <a:extLst>
              <a:ext uri="{FF2B5EF4-FFF2-40B4-BE49-F238E27FC236}">
                <a16:creationId xmlns:a16="http://schemas.microsoft.com/office/drawing/2014/main" id="{F4D5BFBA-9BA8-B38E-69D7-FA2ED62D0161}"/>
              </a:ext>
            </a:extLst>
          </p:cNvPr>
          <p:cNvSpPr txBox="1">
            <a:spLocks noChangeArrowheads="1"/>
          </p:cNvSpPr>
          <p:nvPr/>
        </p:nvSpPr>
        <p:spPr bwMode="auto">
          <a:xfrm>
            <a:off x="0" y="5580831"/>
            <a:ext cx="7070731" cy="769441"/>
          </a:xfrm>
          <a:prstGeom prst="rect">
            <a:avLst/>
          </a:prstGeom>
          <a:noFill/>
          <a:ln w="9525">
            <a:noFill/>
            <a:miter lim="800000"/>
            <a:headEnd/>
            <a:tailEnd/>
          </a:ln>
        </p:spPr>
        <p:txBody>
          <a:bodyPr wrap="square">
            <a:spAutoFit/>
          </a:bodyPr>
          <a:lstStyle/>
          <a:p>
            <a:r>
              <a:rPr lang="en-US" sz="1100" b="0" i="0" dirty="0">
                <a:solidFill>
                  <a:srgbClr val="333399"/>
                </a:solidFill>
                <a:effectLst/>
                <a:latin typeface="arial" panose="020B0604020202020204" pitchFamily="34" charset="0"/>
              </a:rPr>
              <a:t>Zheng, G.; Zhu, Y.; Chen, K.; Kang, B.; Zhang, D.; Jenkins, K.; Chan, A.; Zeng, Z.; Xu, A.; Ayala Valenzuela, O.E.; Blawat, J.; Singleton, J.; Li, S.; Lee, P.A.; Li, L., </a:t>
            </a:r>
            <a:r>
              <a:rPr lang="en-US" sz="1100" b="0" i="1" dirty="0">
                <a:solidFill>
                  <a:srgbClr val="333399"/>
                </a:solidFill>
                <a:effectLst/>
                <a:latin typeface="arial" panose="020B0604020202020204" pitchFamily="34" charset="0"/>
              </a:rPr>
              <a:t>Unconventional magnetic oscillations in a </a:t>
            </a:r>
            <a:r>
              <a:rPr lang="en-US" sz="1100" b="0" i="1" dirty="0" err="1">
                <a:solidFill>
                  <a:srgbClr val="333399"/>
                </a:solidFill>
                <a:effectLst/>
                <a:latin typeface="arial" panose="020B0604020202020204" pitchFamily="34" charset="0"/>
              </a:rPr>
              <a:t>kagome</a:t>
            </a:r>
            <a:r>
              <a:rPr lang="en-US" sz="1100" b="0" i="1" dirty="0">
                <a:solidFill>
                  <a:srgbClr val="333399"/>
                </a:solidFill>
                <a:effectLst/>
                <a:latin typeface="arial" panose="020B0604020202020204" pitchFamily="34" charset="0"/>
              </a:rPr>
              <a:t> Mott insulator,</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Proc. National Academy of Sciences (PNAS)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122</a:t>
            </a:r>
            <a:r>
              <a:rPr lang="en-US" sz="1100" b="0" i="0" dirty="0">
                <a:solidFill>
                  <a:srgbClr val="333399"/>
                </a:solidFill>
                <a:effectLst/>
                <a:latin typeface="arial" panose="020B0604020202020204" pitchFamily="34" charset="0"/>
              </a:rPr>
              <a:t> (5), e2421390122 (2025)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doi.org/10.1073/pnas.2421390122</a:t>
            </a:r>
            <a:endParaRPr lang="en-US" sz="1200" dirty="0">
              <a:solidFill>
                <a:srgbClr val="333399"/>
              </a:solidFill>
            </a:endParaRPr>
          </a:p>
        </p:txBody>
      </p:sp>
      <p:sp>
        <p:nvSpPr>
          <p:cNvPr id="2" name="AutoShape 2">
            <a:extLst>
              <a:ext uri="{FF2B5EF4-FFF2-40B4-BE49-F238E27FC236}">
                <a16:creationId xmlns:a16="http://schemas.microsoft.com/office/drawing/2014/main" id="{641AE4E0-DF77-E85C-7345-804767EDCCEC}"/>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Line 42">
            <a:extLst>
              <a:ext uri="{FF2B5EF4-FFF2-40B4-BE49-F238E27FC236}">
                <a16:creationId xmlns:a16="http://schemas.microsoft.com/office/drawing/2014/main" id="{D8D97537-67B7-301A-325E-5F0477CB4CA4}"/>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25BD8A74-A250-4D38-88BB-3455C2A1060F}"/>
              </a:ext>
            </a:extLst>
          </p:cNvPr>
          <p:cNvPicPr>
            <a:picLocks noChangeAspect="1"/>
          </p:cNvPicPr>
          <p:nvPr/>
        </p:nvPicPr>
        <p:blipFill>
          <a:blip r:embed="rId4" cstate="print"/>
          <a:stretch>
            <a:fillRect/>
          </a:stretch>
        </p:blipFill>
        <p:spPr>
          <a:xfrm>
            <a:off x="10099268" y="78134"/>
            <a:ext cx="1017188" cy="1023315"/>
          </a:xfrm>
          <a:prstGeom prst="rect">
            <a:avLst/>
          </a:prstGeom>
        </p:spPr>
      </p:pic>
      <p:pic>
        <p:nvPicPr>
          <p:cNvPr id="6" name="Picture 5" descr="JustM_purple.jpg">
            <a:extLst>
              <a:ext uri="{FF2B5EF4-FFF2-40B4-BE49-F238E27FC236}">
                <a16:creationId xmlns:a16="http://schemas.microsoft.com/office/drawing/2014/main" id="{60C1E422-0ACE-F069-43D9-8CDBAA94A257}"/>
              </a:ext>
            </a:extLst>
          </p:cNvPr>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E7324AED-C174-199D-163F-B0D4991C557F}"/>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9E95AA4D-2B81-86E3-4A43-C1D8304DA6D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0DC876C6-9B4C-304E-5C09-54084CCD223F}"/>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EC169F22-EA7B-4110-20DB-EFF4B9DA0D19}"/>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12" name="Text Box 62">
            <a:extLst>
              <a:ext uri="{FF2B5EF4-FFF2-40B4-BE49-F238E27FC236}">
                <a16:creationId xmlns:a16="http://schemas.microsoft.com/office/drawing/2014/main" id="{3AB4FF9F-CC6B-23AE-FC26-C3D9A7219E3E}"/>
              </a:ext>
            </a:extLst>
          </p:cNvPr>
          <p:cNvSpPr txBox="1">
            <a:spLocks noChangeArrowheads="1"/>
          </p:cNvSpPr>
          <p:nvPr/>
        </p:nvSpPr>
        <p:spPr bwMode="auto">
          <a:xfrm>
            <a:off x="-1" y="12145"/>
            <a:ext cx="10161767" cy="1177245"/>
          </a:xfrm>
          <a:prstGeom prst="rect">
            <a:avLst/>
          </a:prstGeom>
          <a:noFill/>
          <a:ln w="9525">
            <a:noFill/>
            <a:miter lim="800000"/>
            <a:headEnd/>
            <a:tailEnd/>
          </a:ln>
        </p:spPr>
        <p:txBody>
          <a:bodyPr wrap="square">
            <a:spAutoFit/>
          </a:bodyPr>
          <a:lstStyle/>
          <a:p>
            <a:pPr marL="0" marR="0" lvl="0" indent="0" defTabSz="914400" rtl="0" eaLnBrk="1" fontAlgn="base" latinLnBrk="0" hangingPunct="1">
              <a:lnSpc>
                <a:spcPct val="100000"/>
              </a:lnSpc>
              <a:spcBef>
                <a:spcPts val="0"/>
              </a:spcBef>
              <a:spcAft>
                <a:spcPct val="0"/>
              </a:spcAft>
              <a:buClrTx/>
              <a:buSzTx/>
              <a:buFontTx/>
              <a:buNone/>
              <a:tabLst/>
              <a:defRPr/>
            </a:pPr>
            <a:r>
              <a:rPr lang="en-US" sz="1600" b="1" dirty="0"/>
              <a:t>Magnetic Signals Reveal Exotic 'Spin Liquid' State in Unusual Crystal Pattern</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G. Zheng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Y. Zhu</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K. Chen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B. Kang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 Zhang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K. Jenkins</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 Chan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Z. Zeng</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3,4</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 Xu</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3,4</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O. Valenzuela</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J. Blawat</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J. Singleton</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5</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S. Li</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3,4,6</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P. Lee</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2 </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&amp; Lu Li</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a:t>
            </a:r>
            <a:r>
              <a:rPr kumimoji="0" lang="en-US" sz="1100" b="0" i="0" u="none" strike="noStrike" kern="1200" cap="none" spc="0" normalizeH="0" baseline="30000" noProof="0" dirty="0">
                <a:ln>
                  <a:noFill/>
                </a:ln>
                <a:solidFill>
                  <a:srgbClr val="000000"/>
                </a:solidFill>
                <a:effectLst/>
                <a:uLnTx/>
                <a:uFillTx/>
                <a:latin typeface="Arial" pitchFamily="34" charset="0"/>
                <a:ea typeface="+mn-ea"/>
                <a:cs typeface="Arial" pitchFamily="34" charset="0"/>
              </a:rPr>
              <a:t>1</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Department of Physics, University of Michigan, Ann Arbor;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2</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Department of Physics, MIT, Cambridge, MA 02139;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3</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Beijing National Laboratory for Condensed Matter Physics, Beijing 100190, China;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4</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Physical Sciences, University of CAS, Beijing 100190, China;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5</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National High Magnetic Field Laboratory, Los Alamos, NM 87545; </a:t>
            </a:r>
            <a:r>
              <a:rPr kumimoji="0" lang="en-US" sz="1100" b="1" i="0" u="none" strike="noStrike" kern="1200" cap="none" spc="0" normalizeH="0" baseline="30000" noProof="0" dirty="0">
                <a:ln>
                  <a:noFill/>
                </a:ln>
                <a:solidFill>
                  <a:srgbClr val="0033CC"/>
                </a:solidFill>
                <a:effectLst/>
                <a:uLnTx/>
                <a:uFillTx/>
                <a:latin typeface="Arial" pitchFamily="34" charset="0"/>
                <a:ea typeface="+mn-ea"/>
                <a:cs typeface="Arial" pitchFamily="34" charset="0"/>
              </a:rPr>
              <a:t>6</a:t>
            </a:r>
            <a:r>
              <a:rPr kumimoji="0" lang="en-US" sz="1100" b="1" i="0" u="none" strike="noStrike" kern="1200" cap="none" spc="0" normalizeH="0" baseline="0" noProof="0" dirty="0">
                <a:ln>
                  <a:noFill/>
                </a:ln>
                <a:solidFill>
                  <a:srgbClr val="0033CC"/>
                </a:solidFill>
                <a:effectLst/>
                <a:uLnTx/>
                <a:uFillTx/>
                <a:latin typeface="Arial" pitchFamily="34" charset="0"/>
                <a:ea typeface="+mn-ea"/>
                <a:cs typeface="Arial" pitchFamily="34" charset="0"/>
              </a:rPr>
              <a:t>Songshan Lake Materials Laboratory, Guangdong 523808, China</a:t>
            </a:r>
          </a:p>
          <a:p>
            <a:pPr marL="0" marR="0" lvl="0" indent="0" defTabSz="914400" rtl="0" eaLnBrk="1" fontAlgn="base" latinLnBrk="0" hangingPunct="1">
              <a:lnSpc>
                <a:spcPct val="100000"/>
              </a:lnSpc>
              <a:spcBef>
                <a:spcPts val="0"/>
              </a:spcBef>
              <a:spcAft>
                <a:spcPct val="0"/>
              </a:spcAft>
              <a:buClrTx/>
              <a:buSzTx/>
              <a:buFontTx/>
              <a:buNone/>
              <a:tabLst/>
              <a:defRPr/>
            </a:pPr>
            <a:r>
              <a:rPr kumimoji="0" lang="en-US" sz="105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Funding Grants: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USA: </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NSF DMR-2128556; DOE BES; Gordon &amp; Betty Moore </a:t>
            </a:r>
            <a:r>
              <a:rPr kumimoji="0" lang="en-US" sz="1050" b="0" i="0" u="none" strike="noStrike" kern="1200" cap="none" spc="0" normalizeH="0" baseline="0" noProof="0" dirty="0" err="1">
                <a:ln>
                  <a:noFill/>
                </a:ln>
                <a:solidFill>
                  <a:srgbClr val="000000"/>
                </a:solidFill>
                <a:effectLst/>
                <a:uLnTx/>
                <a:uFillTx/>
                <a:latin typeface="Arial"/>
                <a:ea typeface="+mn-ea"/>
                <a:cs typeface="Arial" pitchFamily="34" charset="0"/>
              </a:rPr>
              <a:t>Fdn</a:t>
            </a:r>
            <a:r>
              <a:rPr kumimoji="0" lang="en-US" sz="1050" b="0" i="0" u="none" strike="noStrike" kern="1200" cap="none" spc="0" normalizeH="0" baseline="0" noProof="0" dirty="0">
                <a:ln>
                  <a:noFill/>
                </a:ln>
                <a:solidFill>
                  <a:srgbClr val="000000"/>
                </a:solidFill>
                <a:effectLst/>
                <a:uLnTx/>
                <a:uFillTx/>
                <a:latin typeface="Arial"/>
                <a:ea typeface="+mn-ea"/>
                <a:cs typeface="Arial" pitchFamily="34" charset="0"/>
              </a:rPr>
              <a:t>; China: 2022YFA1403400, 2021YFA1400401, GJTD-2020-01, XDB33000000.</a:t>
            </a:r>
            <a:endParaRPr kumimoji="0" lang="en-US" sz="1050" b="1" i="0" u="none" strike="noStrike" kern="1200" cap="none" spc="0" normalizeH="0" baseline="0" noProof="0" dirty="0">
              <a:ln>
                <a:noFill/>
              </a:ln>
              <a:solidFill>
                <a:srgbClr val="0033CC"/>
              </a:solidFill>
              <a:effectLst/>
              <a:uLnTx/>
              <a:uFillTx/>
              <a:latin typeface="Arial" pitchFamily="34" charset="0"/>
              <a:ea typeface="+mn-ea"/>
              <a:cs typeface="Arial" pitchFamily="34" charset="0"/>
            </a:endParaRPr>
          </a:p>
        </p:txBody>
      </p:sp>
      <p:pic>
        <p:nvPicPr>
          <p:cNvPr id="13" name="Picture 12">
            <a:extLst>
              <a:ext uri="{FF2B5EF4-FFF2-40B4-BE49-F238E27FC236}">
                <a16:creationId xmlns:a16="http://schemas.microsoft.com/office/drawing/2014/main" id="{D3C53736-B223-4215-4282-4F6DC14CCD4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500522" y="1450727"/>
            <a:ext cx="4360113" cy="3956545"/>
          </a:xfrm>
          <a:prstGeom prst="rect">
            <a:avLst/>
          </a:prstGeom>
        </p:spPr>
      </p:pic>
      <p:sp>
        <p:nvSpPr>
          <p:cNvPr id="16" name="TextBox 15">
            <a:extLst>
              <a:ext uri="{FF2B5EF4-FFF2-40B4-BE49-F238E27FC236}">
                <a16:creationId xmlns:a16="http://schemas.microsoft.com/office/drawing/2014/main" id="{C389B1AF-2524-0D9B-5E9B-010295EEECA7}"/>
              </a:ext>
            </a:extLst>
          </p:cNvPr>
          <p:cNvSpPr txBox="1"/>
          <p:nvPr/>
        </p:nvSpPr>
        <p:spPr>
          <a:xfrm>
            <a:off x="7094278" y="5395814"/>
            <a:ext cx="4993523" cy="938719"/>
          </a:xfrm>
          <a:prstGeom prst="rect">
            <a:avLst/>
          </a:prstGeom>
          <a:noFill/>
        </p:spPr>
        <p:txBody>
          <a:bodyPr wrap="square" rtlCol="0">
            <a:spAutoFit/>
          </a:bodyPr>
          <a:lstStyle/>
          <a:p>
            <a:pPr algn="just"/>
            <a:r>
              <a:rPr lang="en-US" sz="1100" dirty="0"/>
              <a:t>Figure. (a) Magnetization (</a:t>
            </a:r>
            <a:r>
              <a:rPr lang="en-US" sz="1100" i="1" dirty="0"/>
              <a:t>M</a:t>
            </a:r>
            <a:r>
              <a:rPr lang="en-US" sz="1100" dirty="0"/>
              <a:t>) versus field (</a:t>
            </a:r>
            <a:r>
              <a:rPr lang="en-US" sz="1100" dirty="0">
                <a:sym typeface="Symbol" panose="05050102010706020507" pitchFamily="18" charset="2"/>
              </a:rPr>
              <a:t></a:t>
            </a:r>
            <a:r>
              <a:rPr lang="en-US" sz="1100" baseline="-25000" dirty="0">
                <a:sym typeface="Symbol" panose="05050102010706020507" pitchFamily="18" charset="2"/>
              </a:rPr>
              <a:t>0</a:t>
            </a:r>
            <a:r>
              <a:rPr lang="en-US" sz="1100" i="1" dirty="0">
                <a:sym typeface="Symbol" panose="05050102010706020507" pitchFamily="18" charset="2"/>
              </a:rPr>
              <a:t>H</a:t>
            </a:r>
            <a:r>
              <a:rPr lang="en-US" sz="1100" dirty="0">
                <a:sym typeface="Symbol" panose="05050102010706020507" pitchFamily="18" charset="2"/>
              </a:rPr>
              <a:t>) of a YCOB crystal at two different orientations. (b) d</a:t>
            </a:r>
            <a:r>
              <a:rPr lang="en-US" sz="1100" baseline="30000" dirty="0">
                <a:sym typeface="Symbol" panose="05050102010706020507" pitchFamily="18" charset="2"/>
              </a:rPr>
              <a:t>2</a:t>
            </a:r>
            <a:r>
              <a:rPr lang="en-US" sz="1100" dirty="0">
                <a:sym typeface="Symbol" panose="05050102010706020507" pitchFamily="18" charset="2"/>
              </a:rPr>
              <a:t>/d</a:t>
            </a:r>
            <a:r>
              <a:rPr lang="en-US" sz="1100" i="1" dirty="0">
                <a:sym typeface="Symbol" panose="05050102010706020507" pitchFamily="18" charset="2"/>
              </a:rPr>
              <a:t>H</a:t>
            </a:r>
            <a:r>
              <a:rPr lang="en-US" sz="1100" baseline="30000" dirty="0">
                <a:sym typeface="Symbol" panose="05050102010706020507" pitchFamily="18" charset="2"/>
              </a:rPr>
              <a:t>2</a:t>
            </a:r>
            <a:r>
              <a:rPr lang="en-US" sz="1100" dirty="0">
                <a:sym typeface="Symbol" panose="05050102010706020507" pitchFamily="18" charset="2"/>
              </a:rPr>
              <a:t>, where  = torque, for several YCOB samples. (c) Torque oscillations for different angles between </a:t>
            </a:r>
            <a:r>
              <a:rPr lang="en-US" sz="1100" i="1" dirty="0">
                <a:sym typeface="Symbol" panose="05050102010706020507" pitchFamily="18" charset="2"/>
              </a:rPr>
              <a:t>H</a:t>
            </a:r>
            <a:r>
              <a:rPr lang="en-US" sz="1100" dirty="0">
                <a:sym typeface="Symbol" panose="05050102010706020507" pitchFamily="18" charset="2"/>
              </a:rPr>
              <a:t> and the crystal </a:t>
            </a:r>
            <a:r>
              <a:rPr lang="en-US" sz="1100" i="1" dirty="0">
                <a:sym typeface="Symbol" panose="05050102010706020507" pitchFamily="18" charset="2"/>
              </a:rPr>
              <a:t>c</a:t>
            </a:r>
            <a:r>
              <a:rPr lang="en-US" sz="1100" dirty="0">
                <a:sym typeface="Symbol" panose="05050102010706020507" pitchFamily="18" charset="2"/>
              </a:rPr>
              <a:t> axis. (d) Oscillations in d</a:t>
            </a:r>
            <a:r>
              <a:rPr lang="en-US" sz="1100" baseline="30000" dirty="0">
                <a:sym typeface="Symbol" panose="05050102010706020507" pitchFamily="18" charset="2"/>
              </a:rPr>
              <a:t>2</a:t>
            </a:r>
            <a:r>
              <a:rPr lang="en-US" sz="1100" dirty="0">
                <a:sym typeface="Symbol" panose="05050102010706020507" pitchFamily="18" charset="2"/>
              </a:rPr>
              <a:t>/d</a:t>
            </a:r>
            <a:r>
              <a:rPr lang="en-US" sz="1100" i="1" dirty="0">
                <a:sym typeface="Symbol" panose="05050102010706020507" pitchFamily="18" charset="2"/>
              </a:rPr>
              <a:t>H</a:t>
            </a:r>
            <a:r>
              <a:rPr lang="en-US" sz="1100" baseline="30000" dirty="0">
                <a:sym typeface="Symbol" panose="05050102010706020507" pitchFamily="18" charset="2"/>
              </a:rPr>
              <a:t>2 </a:t>
            </a:r>
            <a:r>
              <a:rPr lang="en-US" sz="1100" dirty="0">
                <a:sym typeface="Symbol" panose="05050102010706020507" pitchFamily="18" charset="2"/>
              </a:rPr>
              <a:t>versus field for several different temperatures. Inset: torque magnetometer chip.</a:t>
            </a:r>
            <a:endParaRPr lang="en-US" sz="1100" baseline="30000" dirty="0"/>
          </a:p>
        </p:txBody>
      </p:sp>
    </p:spTree>
    <p:extLst>
      <p:ext uri="{BB962C8B-B14F-4D97-AF65-F5344CB8AC3E}">
        <p14:creationId xmlns:p14="http://schemas.microsoft.com/office/powerpoint/2010/main" val="5661118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55122fe-b241-49e1-afdb-07c82d1e2775" xsi:nil="true"/>
    <lcf76f155ced4ddcb4097134ff3c332f xmlns="dadad298-2df9-4984-95e3-f6f23ee06f9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12" ma:contentTypeDescription="Create a new document." ma:contentTypeScope="" ma:versionID="c1bb03d0412c63de865172ce9555c3c3">
  <xsd:schema xmlns:xsd="http://www.w3.org/2001/XMLSchema" xmlns:xs="http://www.w3.org/2001/XMLSchema" xmlns:p="http://schemas.microsoft.com/office/2006/metadata/properties" xmlns:ns2="dadad298-2df9-4984-95e3-f6f23ee06f9a" xmlns:ns3="755122fe-b241-49e1-afdb-07c82d1e2775" targetNamespace="http://schemas.microsoft.com/office/2006/metadata/properties" ma:root="true" ma:fieldsID="ae7daf34445b364570638c2d4ae2c1ad" ns2:_="" ns3:_="">
    <xsd:import namespace="dadad298-2df9-4984-95e3-f6f23ee06f9a"/>
    <xsd:import namespace="755122fe-b241-49e1-afdb-07c82d1e2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43b83bf-5a34-45d0-bf74-ccf9241540c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5122fe-b241-49e1-afdb-07c82d1e277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993c2d3-ffbe-4835-8fdd-8300bd9f248c}" ma:internalName="TaxCatchAll" ma:showField="CatchAllData" ma:web="755122fe-b241-49e1-afdb-07c82d1e2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B06607-F230-4BF8-96D2-9147FE891250}">
  <ds:schemaRef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purl.org/dc/elements/1.1/"/>
    <ds:schemaRef ds:uri="http://www.w3.org/XML/1998/namespace"/>
    <ds:schemaRef ds:uri="755122fe-b241-49e1-afdb-07c82d1e2775"/>
    <ds:schemaRef ds:uri="dadad298-2df9-4984-95e3-f6f23ee06f9a"/>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D0DEB2A2-A6AD-47F3-AC9E-30B1C76234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755122fe-b241-49e1-afdb-07c82d1e27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0970E66-06F7-4592-983E-68A1441A378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5928</TotalTime>
  <Words>1369</Words>
  <Application>Microsoft Office PowerPoint</Application>
  <PresentationFormat>Widescreen</PresentationFormat>
  <Paragraphs>20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Symbol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148</cp:revision>
  <cp:lastPrinted>2019-07-16T13:07:28Z</cp:lastPrinted>
  <dcterms:created xsi:type="dcterms:W3CDTF">2004-08-07T03:10:56Z</dcterms:created>
  <dcterms:modified xsi:type="dcterms:W3CDTF">2025-05-13T21:17:08Z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y fmtid="{D5CDD505-2E9C-101B-9397-08002B2CF9AE}" pid="3" name="MediaServiceImageTags">
    <vt:lpwstr/>
  </property>
</Properties>
</file>