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62" r:id="rId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184"/>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20" autoAdjust="0"/>
    <p:restoredTop sz="86422" autoAdjust="0"/>
  </p:normalViewPr>
  <p:slideViewPr>
    <p:cSldViewPr snapToGrid="0">
      <p:cViewPr>
        <p:scale>
          <a:sx n="101" d="100"/>
          <a:sy n="101" d="100"/>
        </p:scale>
        <p:origin x="568" y="184"/>
      </p:cViewPr>
      <p:guideLst>
        <p:guide orient="horz" pos="2160"/>
        <p:guide pos="3840"/>
      </p:guideLst>
    </p:cSldViewPr>
  </p:slideViewPr>
  <p:outlineViewPr>
    <p:cViewPr>
      <p:scale>
        <a:sx n="70" d="100"/>
        <a:sy n="70"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30808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34" name="Rectangle 49"/>
          <p:cNvSpPr>
            <a:spLocks noChangeArrowheads="1"/>
          </p:cNvSpPr>
          <p:nvPr/>
        </p:nvSpPr>
        <p:spPr bwMode="auto">
          <a:xfrm>
            <a:off x="6924906" y="1329114"/>
            <a:ext cx="5179109" cy="3846390"/>
          </a:xfrm>
          <a:prstGeom prst="rect">
            <a:avLst/>
          </a:prstGeom>
          <a:noFill/>
          <a:ln w="19050">
            <a:solidFill>
              <a:srgbClr val="0033CC"/>
            </a:solidFill>
            <a:miter lim="800000"/>
            <a:headEnd/>
            <a:tailEnd/>
          </a:ln>
        </p:spPr>
        <p:txBody>
          <a:bodyPr wrap="none" anchor="ctr"/>
          <a:lstStyle/>
          <a:p>
            <a:endParaRPr lang="en-US"/>
          </a:p>
        </p:txBody>
      </p:sp>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Line 42">
            <a:extLst>
              <a:ext uri="{FF2B5EF4-FFF2-40B4-BE49-F238E27FC236}">
                <a16:creationId xmlns:a16="http://schemas.microsoft.com/office/drawing/2014/main" id="{826E6F83-E929-A9FB-F632-005BDD9589B7}"/>
              </a:ext>
            </a:extLst>
          </p:cNvPr>
          <p:cNvSpPr>
            <a:spLocks noChangeShapeType="1"/>
          </p:cNvSpPr>
          <p:nvPr/>
        </p:nvSpPr>
        <p:spPr bwMode="auto">
          <a:xfrm>
            <a:off x="0" y="1163437"/>
            <a:ext cx="12192000" cy="28082"/>
          </a:xfrm>
          <a:prstGeom prst="line">
            <a:avLst/>
          </a:prstGeom>
          <a:noFill/>
          <a:ln w="44450" cmpd="sng">
            <a:solidFill>
              <a:srgbClr val="4F4184"/>
            </a:solidFill>
            <a:round/>
            <a:headEnd/>
            <a:tailEnd/>
          </a:ln>
        </p:spPr>
        <p:txBody>
          <a:bodyPr/>
          <a:lstStyle/>
          <a:p>
            <a:endParaRPr lang="en-US" dirty="0"/>
          </a:p>
        </p:txBody>
      </p:sp>
      <p:pic>
        <p:nvPicPr>
          <p:cNvPr id="4" name="Picture 3" descr="NSF logo.jpg">
            <a:extLst>
              <a:ext uri="{FF2B5EF4-FFF2-40B4-BE49-F238E27FC236}">
                <a16:creationId xmlns:a16="http://schemas.microsoft.com/office/drawing/2014/main" id="{073DBA76-EFBA-9A40-632D-CC64E9E99EF0}"/>
              </a:ext>
            </a:extLst>
          </p:cNvPr>
          <p:cNvPicPr>
            <a:picLocks noChangeAspect="1"/>
          </p:cNvPicPr>
          <p:nvPr/>
        </p:nvPicPr>
        <p:blipFill>
          <a:blip r:embed="rId3" cstate="print"/>
          <a:stretch>
            <a:fillRect/>
          </a:stretch>
        </p:blipFill>
        <p:spPr>
          <a:xfrm>
            <a:off x="10099268" y="78134"/>
            <a:ext cx="1017188" cy="1023315"/>
          </a:xfrm>
          <a:prstGeom prst="rect">
            <a:avLst/>
          </a:prstGeom>
        </p:spPr>
      </p:pic>
      <p:sp>
        <p:nvSpPr>
          <p:cNvPr id="5" name="Text Box 62">
            <a:extLst>
              <a:ext uri="{FF2B5EF4-FFF2-40B4-BE49-F238E27FC236}">
                <a16:creationId xmlns:a16="http://schemas.microsoft.com/office/drawing/2014/main" id="{4F3855BC-9859-AD65-89F8-1AB1CD01B1D7}"/>
              </a:ext>
            </a:extLst>
          </p:cNvPr>
          <p:cNvSpPr txBox="1">
            <a:spLocks noChangeArrowheads="1"/>
          </p:cNvSpPr>
          <p:nvPr/>
        </p:nvSpPr>
        <p:spPr bwMode="auto">
          <a:xfrm>
            <a:off x="53348" y="18465"/>
            <a:ext cx="10045920" cy="1146468"/>
          </a:xfrm>
          <a:prstGeom prst="rect">
            <a:avLst/>
          </a:prstGeom>
          <a:noFill/>
          <a:ln w="9525">
            <a:noFill/>
            <a:miter lim="800000"/>
            <a:headEnd/>
            <a:tailEnd/>
          </a:ln>
        </p:spPr>
        <p:txBody>
          <a:bodyPr wrap="square">
            <a:spAutoFit/>
          </a:bodyPr>
          <a:lstStyle/>
          <a:p>
            <a:pPr>
              <a:spcBef>
                <a:spcPts val="0"/>
              </a:spcBef>
            </a:pPr>
            <a:r>
              <a:rPr lang="en-US" sz="2000" b="1" dirty="0"/>
              <a:t>Enhancing Research Resiliency: Emergency Power Infrastructure Upgrades</a:t>
            </a:r>
          </a:p>
          <a:p>
            <a:pPr>
              <a:spcBef>
                <a:spcPts val="0"/>
              </a:spcBef>
            </a:pPr>
            <a:endParaRPr lang="en-US" sz="600" dirty="0"/>
          </a:p>
          <a:p>
            <a:pPr>
              <a:spcBef>
                <a:spcPts val="0"/>
              </a:spcBef>
            </a:pPr>
            <a:r>
              <a:rPr lang="en-US" sz="1100" dirty="0"/>
              <a:t>John G. Kynoch, Marshall Wood, Jason Hosey</a:t>
            </a:r>
          </a:p>
          <a:p>
            <a:pPr>
              <a:spcBef>
                <a:spcPts val="0"/>
              </a:spcBef>
            </a:pPr>
            <a:r>
              <a:rPr lang="en-US" sz="1050" b="1" dirty="0">
                <a:solidFill>
                  <a:srgbClr val="0033CC"/>
                </a:solidFill>
              </a:rPr>
              <a:t>Florida State University; National High Magnetic Field Laboratory </a:t>
            </a:r>
          </a:p>
          <a:p>
            <a:pPr>
              <a:spcBef>
                <a:spcPts val="0"/>
              </a:spcBef>
            </a:pPr>
            <a:endParaRPr lang="en-US" sz="800" b="1" dirty="0">
              <a:solidFill>
                <a:srgbClr val="0033CC"/>
              </a:solidFill>
            </a:endParaRPr>
          </a:p>
          <a:p>
            <a:pPr>
              <a:spcBef>
                <a:spcPts val="0"/>
              </a:spcBef>
            </a:pPr>
            <a:r>
              <a:rPr lang="en-US" sz="1050" b="1" dirty="0"/>
              <a:t>Funding Grants:</a:t>
            </a:r>
            <a:r>
              <a:rPr lang="en-US" sz="1050" dirty="0"/>
              <a:t> K.M. </a:t>
            </a:r>
            <a:r>
              <a:rPr lang="en-US" sz="1050" dirty="0">
                <a:latin typeface="+mn-lt"/>
              </a:rPr>
              <a:t>Amm (NSF DMR-2128556</a:t>
            </a:r>
            <a:r>
              <a:rPr lang="en-US" sz="1050" dirty="0"/>
              <a:t>) </a:t>
            </a:r>
            <a:endParaRPr lang="en-US" sz="600" b="1" dirty="0">
              <a:solidFill>
                <a:srgbClr val="0033CC"/>
              </a:solidFill>
            </a:endParaRPr>
          </a:p>
        </p:txBody>
      </p:sp>
      <p:pic>
        <p:nvPicPr>
          <p:cNvPr id="6" name="Picture 5" descr="JustM_purple.jpg">
            <a:extLst>
              <a:ext uri="{FF2B5EF4-FFF2-40B4-BE49-F238E27FC236}">
                <a16:creationId xmlns:a16="http://schemas.microsoft.com/office/drawing/2014/main" id="{C11CBDA2-F765-4007-66C0-A3B7269D480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40821" y="199813"/>
            <a:ext cx="672842" cy="801911"/>
          </a:xfrm>
          <a:prstGeom prst="rect">
            <a:avLst/>
          </a:prstGeom>
        </p:spPr>
      </p:pic>
      <p:sp>
        <p:nvSpPr>
          <p:cNvPr id="7" name="Rectangle 6">
            <a:extLst>
              <a:ext uri="{FF2B5EF4-FFF2-40B4-BE49-F238E27FC236}">
                <a16:creationId xmlns:a16="http://schemas.microsoft.com/office/drawing/2014/main" id="{2BB3E8B7-873A-4BFE-401B-2B2DDF22C370}"/>
              </a:ext>
            </a:extLst>
          </p:cNvPr>
          <p:cNvSpPr/>
          <p:nvPr/>
        </p:nvSpPr>
        <p:spPr>
          <a:xfrm>
            <a:off x="1" y="6390355"/>
            <a:ext cx="12192000" cy="467646"/>
          </a:xfrm>
          <a:prstGeom prst="rect">
            <a:avLst/>
          </a:prstGeom>
          <a:solidFill>
            <a:srgbClr val="4F4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C3DA825-2EEF-ECD9-AEF5-D75CD1D1DD5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695496" y="6498355"/>
            <a:ext cx="1374323" cy="246673"/>
          </a:xfrm>
          <a:prstGeom prst="rect">
            <a:avLst/>
          </a:prstGeom>
        </p:spPr>
      </p:pic>
      <p:pic>
        <p:nvPicPr>
          <p:cNvPr id="9" name="Picture 8">
            <a:extLst>
              <a:ext uri="{FF2B5EF4-FFF2-40B4-BE49-F238E27FC236}">
                <a16:creationId xmlns:a16="http://schemas.microsoft.com/office/drawing/2014/main" id="{6E3BC0DE-9B55-6F73-D6FC-F4CCBBEBAAC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500522" y="6501998"/>
            <a:ext cx="1410540" cy="275839"/>
          </a:xfrm>
          <a:prstGeom prst="rect">
            <a:avLst/>
          </a:prstGeom>
        </p:spPr>
      </p:pic>
      <p:pic>
        <p:nvPicPr>
          <p:cNvPr id="15" name="Picture 14">
            <a:extLst>
              <a:ext uri="{FF2B5EF4-FFF2-40B4-BE49-F238E27FC236}">
                <a16:creationId xmlns:a16="http://schemas.microsoft.com/office/drawing/2014/main" id="{6C6C8A8F-A0DB-5D9C-AB30-2568234F95F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316170" y="6393075"/>
            <a:ext cx="2073230" cy="467646"/>
          </a:xfrm>
          <a:prstGeom prst="rect">
            <a:avLst/>
          </a:prstGeom>
        </p:spPr>
      </p:pic>
      <p:pic>
        <p:nvPicPr>
          <p:cNvPr id="13" name="Picture 12" descr="A yellow and black generator&#10;&#10;AI-generated content may be incorrect.">
            <a:extLst>
              <a:ext uri="{FF2B5EF4-FFF2-40B4-BE49-F238E27FC236}">
                <a16:creationId xmlns:a16="http://schemas.microsoft.com/office/drawing/2014/main" id="{CA9AB3AE-C1BD-A073-C39D-BA4AEEB60EFD}"/>
              </a:ext>
            </a:extLst>
          </p:cNvPr>
          <p:cNvPicPr>
            <a:picLocks noChangeAspect="1"/>
          </p:cNvPicPr>
          <p:nvPr/>
        </p:nvPicPr>
        <p:blipFill>
          <a:blip r:embed="rId8" cstate="print">
            <a:extLst>
              <a:ext uri="{28A0092B-C50C-407E-A947-70E740481C1C}">
                <a14:useLocalDpi xmlns:a14="http://schemas.microsoft.com/office/drawing/2010/main" val="0"/>
              </a:ext>
            </a:extLst>
          </a:blip>
          <a:srcRect l="20610" b="32656"/>
          <a:stretch/>
        </p:blipFill>
        <p:spPr>
          <a:xfrm>
            <a:off x="7077476" y="1394585"/>
            <a:ext cx="4839658" cy="3655594"/>
          </a:xfrm>
          <a:prstGeom prst="rect">
            <a:avLst/>
          </a:prstGeom>
        </p:spPr>
      </p:pic>
      <p:sp>
        <p:nvSpPr>
          <p:cNvPr id="14" name="Text Box 28">
            <a:extLst>
              <a:ext uri="{FF2B5EF4-FFF2-40B4-BE49-F238E27FC236}">
                <a16:creationId xmlns:a16="http://schemas.microsoft.com/office/drawing/2014/main" id="{12D39297-ACED-F62B-148E-7C9048E69C3C}"/>
              </a:ext>
            </a:extLst>
          </p:cNvPr>
          <p:cNvSpPr txBox="1">
            <a:spLocks noChangeArrowheads="1"/>
          </p:cNvSpPr>
          <p:nvPr/>
        </p:nvSpPr>
        <p:spPr bwMode="auto">
          <a:xfrm>
            <a:off x="175913" y="1260016"/>
            <a:ext cx="6672708" cy="5091137"/>
          </a:xfrm>
          <a:prstGeom prst="rect">
            <a:avLst/>
          </a:prstGeom>
          <a:noFill/>
          <a:ln w="9525">
            <a:noFill/>
            <a:miter lim="800000"/>
            <a:headEnd/>
            <a:tailEnd/>
          </a:ln>
        </p:spPr>
        <p:txBody>
          <a:bodyPr wrap="square">
            <a:spAutoFit/>
          </a:bodyPr>
          <a:lstStyle/>
          <a:p>
            <a:pPr algn="just">
              <a:spcBef>
                <a:spcPts val="450"/>
              </a:spcBef>
              <a:spcAft>
                <a:spcPts val="750"/>
              </a:spcAft>
              <a:buNone/>
            </a:pPr>
            <a:r>
              <a:rPr lang="en-US" sz="1200" b="1" i="0" dirty="0">
                <a:effectLst/>
                <a:latin typeface="+mn-lt"/>
              </a:rPr>
              <a:t>What is the improvement?  </a:t>
            </a:r>
            <a:r>
              <a:rPr lang="en-US" sz="1200" b="0" i="0" dirty="0">
                <a:effectLst/>
                <a:latin typeface="+mn-lt"/>
              </a:rPr>
              <a:t>We successfully replaced a 30-year-old diesel generator at the FSU branch with a new natural gas unit, significantly improving the resiliency and reliability of our critical equipment.</a:t>
            </a:r>
          </a:p>
          <a:p>
            <a:pPr algn="just">
              <a:spcBef>
                <a:spcPts val="450"/>
              </a:spcBef>
              <a:spcAft>
                <a:spcPts val="750"/>
              </a:spcAft>
              <a:buNone/>
            </a:pPr>
            <a:r>
              <a:rPr lang="en-US" sz="1200" b="1" i="0" dirty="0">
                <a:effectLst/>
                <a:latin typeface="+mn-lt"/>
              </a:rPr>
              <a:t>Why is this important?  </a:t>
            </a:r>
            <a:r>
              <a:rPr lang="en-US" sz="1200" b="0" i="0" dirty="0">
                <a:effectLst/>
                <a:latin typeface="+mn-lt"/>
              </a:rPr>
              <a:t>This upgrade ensures that our safety systems and research operations can continue with minimal disruption during and after power outages. Many of the l</a:t>
            </a:r>
            <a:r>
              <a:rPr lang="en-US" sz="1200" dirty="0">
                <a:latin typeface="+mn-lt"/>
              </a:rPr>
              <a:t>ife safety functions such as egress lighting, fume hoods, fire alarms, and safety sensors rely on reliable back up power.  In addition, research infrastructure such as magnet protection, critical vacuum, cryogenics, cold storage, building networking, and the building access systems are connected to the generator to protect our research assets and reduce the recovery time after the power is restored.</a:t>
            </a:r>
          </a:p>
          <a:p>
            <a:pPr algn="just">
              <a:spcBef>
                <a:spcPts val="450"/>
              </a:spcBef>
              <a:spcAft>
                <a:spcPts val="750"/>
              </a:spcAft>
              <a:buNone/>
            </a:pPr>
            <a:r>
              <a:rPr lang="en-US" sz="1200" b="0" i="0" dirty="0">
                <a:effectLst/>
                <a:latin typeface="+mn-lt"/>
              </a:rPr>
              <a:t>Natural gas was chosen as the fuel because of the limited availability of diesel fuel deliveries during and after major storm events.</a:t>
            </a:r>
          </a:p>
          <a:p>
            <a:pPr algn="just">
              <a:spcBef>
                <a:spcPts val="450"/>
              </a:spcBef>
              <a:spcAft>
                <a:spcPts val="750"/>
              </a:spcAft>
            </a:pPr>
            <a:r>
              <a:rPr lang="en-US" sz="1200" b="1" i="0" dirty="0">
                <a:effectLst/>
                <a:latin typeface="+mn-lt"/>
              </a:rPr>
              <a:t>Why did this happen at the MagLab? </a:t>
            </a:r>
            <a:r>
              <a:rPr lang="en-US" sz="1200" dirty="0"/>
              <a:t>The </a:t>
            </a:r>
            <a:r>
              <a:rPr lang="en-US" sz="1200" dirty="0" err="1"/>
              <a:t>MagLab</a:t>
            </a:r>
            <a:r>
              <a:rPr lang="en-US" sz="1200" dirty="0"/>
              <a:t> supports complex, unique science instrumentation that serve users and facilitate important research discoveries. </a:t>
            </a:r>
            <a:r>
              <a:rPr lang="en-US" sz="1200" dirty="0">
                <a:latin typeface="+mn-lt"/>
              </a:rPr>
              <a:t>When hurricanes, tornados or power grid problems occur, the infrastructure needs to keep staff and visitors safe and ensure that research availability is restored soon quickly. </a:t>
            </a:r>
            <a:r>
              <a:rPr lang="en-US" sz="1200" dirty="0"/>
              <a:t>Reliable backup systems are essential to protect people, experiments, and equipment and to ensure science stays safe and operational—even in extreme conditions. </a:t>
            </a:r>
          </a:p>
          <a:p>
            <a:pPr algn="just">
              <a:spcBef>
                <a:spcPts val="450"/>
              </a:spcBef>
              <a:spcAft>
                <a:spcPts val="750"/>
              </a:spcAft>
            </a:pPr>
            <a:r>
              <a:rPr lang="en-US" sz="1200" dirty="0"/>
              <a:t>This project, funded by FSU’s Vice President for Research and executed through a partnership between </a:t>
            </a:r>
            <a:r>
              <a:rPr lang="en-US" sz="1200" dirty="0" err="1"/>
              <a:t>MagLab</a:t>
            </a:r>
            <a:r>
              <a:rPr lang="en-US" sz="1200" dirty="0"/>
              <a:t> Facilities and FSU Project Design and Construction, </a:t>
            </a:r>
          </a:p>
          <a:p>
            <a:pPr algn="l">
              <a:spcBef>
                <a:spcPts val="450"/>
              </a:spcBef>
              <a:spcAft>
                <a:spcPts val="750"/>
              </a:spcAft>
              <a:buNone/>
            </a:pPr>
            <a:endParaRPr lang="en-US" sz="1200" b="0" i="0" dirty="0">
              <a:solidFill>
                <a:srgbClr val="424242"/>
              </a:solidFill>
              <a:effectLst/>
              <a:latin typeface="+mn-lt"/>
            </a:endParaRPr>
          </a:p>
          <a:p>
            <a:pPr marL="0" marR="0">
              <a:spcBef>
                <a:spcPts val="0"/>
              </a:spcBef>
              <a:spcAft>
                <a:spcPts val="0"/>
              </a:spcAft>
            </a:pPr>
            <a:r>
              <a:rPr lang="en-US" sz="1200" b="1" dirty="0">
                <a:solidFill>
                  <a:srgbClr val="333399"/>
                </a:solidFill>
                <a:latin typeface="+mn-lt"/>
              </a:rPr>
              <a:t>Department: </a:t>
            </a:r>
            <a:r>
              <a:rPr lang="en-US" sz="1200" dirty="0" err="1">
                <a:solidFill>
                  <a:srgbClr val="333399"/>
                </a:solidFill>
                <a:latin typeface="+mn-lt"/>
              </a:rPr>
              <a:t>MagLab’s</a:t>
            </a:r>
            <a:r>
              <a:rPr lang="en-US" sz="1200" dirty="0">
                <a:solidFill>
                  <a:srgbClr val="333399"/>
                </a:solidFill>
                <a:latin typeface="+mn-lt"/>
              </a:rPr>
              <a:t> Facilities </a:t>
            </a:r>
            <a:endParaRPr lang="en-US" sz="1200" u="sng" dirty="0">
              <a:solidFill>
                <a:srgbClr val="000000"/>
              </a:solidFill>
              <a:latin typeface="+mn-lt"/>
            </a:endParaRPr>
          </a:p>
        </p:txBody>
      </p:sp>
    </p:spTree>
    <p:extLst>
      <p:ext uri="{BB962C8B-B14F-4D97-AF65-F5344CB8AC3E}">
        <p14:creationId xmlns:p14="http://schemas.microsoft.com/office/powerpoint/2010/main" val="156376858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D7C9FF766FAE4A8FF2A00B6383AD9D" ma:contentTypeVersion="13" ma:contentTypeDescription="Create a new document." ma:contentTypeScope="" ma:versionID="78c79bfabc33868d11872db7d346298c">
  <xsd:schema xmlns:xsd="http://www.w3.org/2001/XMLSchema" xmlns:xs="http://www.w3.org/2001/XMLSchema" xmlns:p="http://schemas.microsoft.com/office/2006/metadata/properties" xmlns:ns2="dadad298-2df9-4984-95e3-f6f23ee06f9a" xmlns:ns3="755122fe-b241-49e1-afdb-07c82d1e2775" targetNamespace="http://schemas.microsoft.com/office/2006/metadata/properties" ma:root="true" ma:fieldsID="3ea7e22f42f25b2e3eca7e1db5a8f4b9" ns2:_="" ns3:_="">
    <xsd:import namespace="dadad298-2df9-4984-95e3-f6f23ee06f9a"/>
    <xsd:import namespace="755122fe-b241-49e1-afdb-07c82d1e27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ad298-2df9-4984-95e3-f6f23ee06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5122fe-b241-49e1-afdb-07c82d1e277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993c2d3-ffbe-4835-8fdd-8300bd9f248c}" ma:internalName="TaxCatchAll" ma:showField="CatchAllData" ma:web="755122fe-b241-49e1-afdb-07c82d1e27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55122fe-b241-49e1-afdb-07c82d1e2775" xsi:nil="true"/>
    <lcf76f155ced4ddcb4097134ff3c332f xmlns="dadad298-2df9-4984-95e3-f6f23ee06f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54E15D-1771-4657-84E9-019E833B2FC2}"/>
</file>

<file path=customXml/itemProps2.xml><?xml version="1.0" encoding="utf-8"?>
<ds:datastoreItem xmlns:ds="http://schemas.openxmlformats.org/officeDocument/2006/customXml" ds:itemID="{00970E66-06F7-4592-983E-68A1441A3784}">
  <ds:schemaRefs>
    <ds:schemaRef ds:uri="http://schemas.microsoft.com/sharepoint/v3/contenttype/forms"/>
  </ds:schemaRefs>
</ds:datastoreItem>
</file>

<file path=customXml/itemProps3.xml><?xml version="1.0" encoding="utf-8"?>
<ds:datastoreItem xmlns:ds="http://schemas.openxmlformats.org/officeDocument/2006/customXml" ds:itemID="{92B06607-F230-4BF8-96D2-9147FE891250}">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www.w3.org/XML/1998/namespace"/>
    <ds:schemaRef ds:uri="http://purl.org/dc/dcmitype/"/>
    <ds:schemaRef ds:uri="http://schemas.openxmlformats.org/package/2006/metadata/core-properties"/>
    <ds:schemaRef ds:uri="755122fe-b241-49e1-afdb-07c82d1e2775"/>
    <ds:schemaRef ds:uri="dadad298-2df9-4984-95e3-f6f23ee06f9a"/>
  </ds:schemaRefs>
</ds:datastoreItem>
</file>

<file path=docProps/app.xml><?xml version="1.0" encoding="utf-8"?>
<Properties xmlns="http://schemas.openxmlformats.org/officeDocument/2006/extended-properties" xmlns:vt="http://schemas.openxmlformats.org/officeDocument/2006/docPropsVTypes">
  <TotalTime>9170</TotalTime>
  <Words>307</Words>
  <Application>Microsoft Macintosh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Kristin Roberts</cp:lastModifiedBy>
  <cp:revision>138</cp:revision>
  <cp:lastPrinted>2019-07-16T13:07:28Z</cp:lastPrinted>
  <dcterms:created xsi:type="dcterms:W3CDTF">2004-08-07T03:10:56Z</dcterms:created>
  <dcterms:modified xsi:type="dcterms:W3CDTF">2025-05-23T00:59:59Z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0x010100ABD7C9FF766FAE4A8FF2A00B6383AD9D</vt:lpwstr>
  </property>
  <property fmtid="{D5CDD505-2E9C-101B-9397-08002B2CF9AE}" pid="3" name="MediaServiceImageTags">
    <vt:lpwstr/>
  </property>
</Properties>
</file>