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4"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FF00"/>
    <a:srgbClr val="8C8CC5"/>
    <a:srgbClr val="4F4184"/>
    <a:srgbClr val="0033CC"/>
    <a:srgbClr val="008080"/>
    <a:srgbClr val="006600"/>
    <a:srgbClr val="000066"/>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00" autoAdjust="0"/>
    <p:restoredTop sz="95332" autoAdjust="0"/>
  </p:normalViewPr>
  <p:slideViewPr>
    <p:cSldViewPr snapToGrid="0">
      <p:cViewPr>
        <p:scale>
          <a:sx n="162" d="100"/>
          <a:sy n="162" d="100"/>
        </p:scale>
        <p:origin x="80" y="-110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98A28C-68EA-FCB9-4180-9948B641248F}"/>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E452AE27-31D3-5AF8-2A5A-EF74BE329ADF}"/>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48319708-C265-C70E-2186-493364F1D069}"/>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A3AE1D97-0FB3-E57A-0F29-A650F6AD85E3}"/>
              </a:ext>
            </a:extLst>
          </p:cNvPr>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293125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4944" y="1253507"/>
            <a:ext cx="5927937" cy="4462760"/>
          </a:xfrm>
          <a:prstGeom prst="rect">
            <a:avLst/>
          </a:prstGeom>
          <a:noFill/>
          <a:ln w="9525">
            <a:noFill/>
            <a:miter lim="800000"/>
            <a:headEnd/>
            <a:tailEnd/>
          </a:ln>
        </p:spPr>
        <p:txBody>
          <a:bodyPr wrap="square">
            <a:spAutoFit/>
          </a:bodyPr>
          <a:lstStyle/>
          <a:p>
            <a:pPr algn="just"/>
            <a:r>
              <a:rPr lang="en-US" sz="1200" dirty="0"/>
              <a:t>Owing to their strong interactions arising from reduced screening and dimensionality, one-dimensional (1D) systems are predicted to exhibit exotic quantum properties, such as spin-charge separation and topological superconductivity. However, little is experimentally known about how </a:t>
            </a:r>
          </a:p>
          <a:p>
            <a:pPr algn="just"/>
            <a:r>
              <a:rPr lang="en-US" sz="1200" dirty="0"/>
              <a:t>Coulomb-coupled one-dimensional systems behave.</a:t>
            </a:r>
          </a:p>
          <a:p>
            <a:pPr algn="just"/>
            <a:endParaRPr lang="en-US" sz="1200" dirty="0"/>
          </a:p>
          <a:p>
            <a:pPr algn="just"/>
            <a:r>
              <a:rPr lang="en-US" sz="1200" dirty="0"/>
              <a:t>Utilizing the ultra-quiet electromagnetic interference environment and immersion cooling available in the MagLab High B/T facility, the electron currents in 1D quantum wires only 15nm apart from one another (</a:t>
            </a:r>
            <a:r>
              <a:rPr lang="en-US" sz="1200" b="1" dirty="0"/>
              <a:t>Figures 1a and b</a:t>
            </a:r>
            <a:r>
              <a:rPr lang="en-US" sz="1200" dirty="0"/>
              <a:t>) were studied as the current in one wire drags along electrons in a nearby wire through Coulomb scattering. By extending the study of the Coulomb drag signal to the non-linear regime, our observation of a non-monotonic drive-current/drag-voltage dependence (</a:t>
            </a:r>
            <a:r>
              <a:rPr lang="en-US" sz="1200" b="1" dirty="0"/>
              <a:t>Figure 1c</a:t>
            </a:r>
            <a:r>
              <a:rPr lang="en-US" sz="1200" dirty="0"/>
              <a:t>) confirms theoretical predictions. In addition, telltale signs of Luttinger liquid physics in the form of a non-monotonic temperature dependence (</a:t>
            </a:r>
            <a:r>
              <a:rPr lang="en-US" sz="1200" b="1" dirty="0"/>
              <a:t>Figure 1d</a:t>
            </a:r>
            <a:r>
              <a:rPr lang="en-US" sz="1200" dirty="0"/>
              <a:t>) have also been observed. Crucially, the non-linear signal offers a novel self-consistent way to extract the electron-electron interaction strength in these </a:t>
            </a:r>
          </a:p>
          <a:p>
            <a:pPr algn="just"/>
            <a:r>
              <a:rPr lang="en-US" sz="1200" dirty="0"/>
              <a:t>1D systems with low electron temperatures. This study also underscores the </a:t>
            </a:r>
          </a:p>
          <a:p>
            <a:pPr algn="just"/>
            <a:r>
              <a:rPr lang="en-US" sz="1200" dirty="0"/>
              <a:t>co-existence of both reciprocal and rectified signals in 1D wires, providing essential insight needed to understand the quantum origin of both contributions.</a:t>
            </a:r>
          </a:p>
          <a:p>
            <a:pPr algn="just"/>
            <a:r>
              <a:rPr lang="en-US" sz="1200" dirty="0"/>
              <a:t> </a:t>
            </a:r>
          </a:p>
          <a:p>
            <a:pPr algn="just"/>
            <a:r>
              <a:rPr lang="en-US" sz="1200" dirty="0"/>
              <a:t>Characterizing coupled 1D systems is critical for the future development of quantum devices employing strong electron-electron interactions, such as heat harvesters and novel platforms with induced topological superconductivity. </a:t>
            </a:r>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5985446" y="1274513"/>
            <a:ext cx="6118570" cy="4364267"/>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0" y="5784351"/>
            <a:ext cx="12104015"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High B/T facility, Bay 1 (dry dilution refrigerator during cryogenic testing phase prior to 14T magnet delivery and installation). </a:t>
            </a:r>
            <a:br>
              <a:rPr lang="en-US" sz="1100" dirty="0">
                <a:solidFill>
                  <a:srgbClr val="333399"/>
                </a:solidFill>
              </a:rPr>
            </a:br>
            <a:r>
              <a:rPr lang="en-US" sz="1100" b="1" dirty="0">
                <a:solidFill>
                  <a:srgbClr val="333399"/>
                </a:solidFill>
              </a:rPr>
              <a:t>Citation: </a:t>
            </a:r>
            <a:r>
              <a:rPr lang="en-US" sz="1100" dirty="0">
                <a:solidFill>
                  <a:srgbClr val="333399"/>
                </a:solidFill>
              </a:rPr>
              <a:t>Mingyang Zheng, </a:t>
            </a:r>
            <a:r>
              <a:rPr lang="en-US" sz="1100" dirty="0" err="1">
                <a:solidFill>
                  <a:srgbClr val="333399"/>
                </a:solidFill>
              </a:rPr>
              <a:t>Rebika</a:t>
            </a:r>
            <a:r>
              <a:rPr lang="en-US" sz="1100" dirty="0">
                <a:solidFill>
                  <a:srgbClr val="333399"/>
                </a:solidFill>
              </a:rPr>
              <a:t> </a:t>
            </a:r>
            <a:r>
              <a:rPr lang="en-US" sz="1100" dirty="0" err="1">
                <a:solidFill>
                  <a:srgbClr val="333399"/>
                </a:solidFill>
              </a:rPr>
              <a:t>Makaju</a:t>
            </a:r>
            <a:r>
              <a:rPr lang="en-US" sz="1100" dirty="0">
                <a:solidFill>
                  <a:srgbClr val="333399"/>
                </a:solidFill>
              </a:rPr>
              <a:t>, Rasul </a:t>
            </a:r>
            <a:r>
              <a:rPr lang="en-US" sz="1100" dirty="0" err="1">
                <a:solidFill>
                  <a:srgbClr val="333399"/>
                </a:solidFill>
              </a:rPr>
              <a:t>Gazizulin</a:t>
            </a:r>
            <a:r>
              <a:rPr lang="en-US" sz="1100" dirty="0">
                <a:solidFill>
                  <a:srgbClr val="333399"/>
                </a:solidFill>
              </a:rPr>
              <a:t>, Alex Levchenko, Sadhvikas J. Addamane, Dominique Laroche, Quasi-1D Coulomb drag in the nonlinear regime, </a:t>
            </a:r>
          </a:p>
          <a:p>
            <a:pPr algn="just"/>
            <a:r>
              <a:rPr lang="en-US" sz="1100" dirty="0">
                <a:solidFill>
                  <a:srgbClr val="333399"/>
                </a:solidFill>
              </a:rPr>
              <a:t>accepted in </a:t>
            </a:r>
            <a:r>
              <a:rPr lang="en-US" sz="1100" i="1" dirty="0">
                <a:solidFill>
                  <a:srgbClr val="333399"/>
                </a:solidFill>
              </a:rPr>
              <a:t>Physical Review Letters</a:t>
            </a:r>
            <a:r>
              <a:rPr lang="en-US" sz="1100" dirty="0">
                <a:solidFill>
                  <a:srgbClr val="333399"/>
                </a:solidFill>
              </a:rPr>
              <a:t>, 15 May 2025, https://doi.org/10.1103/v3dn-bnrp;</a:t>
            </a:r>
            <a:r>
              <a:rPr lang="en-US" sz="1100" dirty="0">
                <a:solidFill>
                  <a:srgbClr val="FF0000"/>
                </a:solidFill>
              </a:rPr>
              <a:t> </a:t>
            </a:r>
            <a:r>
              <a:rPr lang="en-US" sz="1100" dirty="0">
                <a:solidFill>
                  <a:srgbClr val="333399"/>
                </a:solidFill>
              </a:rPr>
              <a:t>UCGP funded.</a:t>
            </a:r>
            <a:endParaRPr lang="en-US" sz="1200" dirty="0">
              <a:solidFill>
                <a:srgbClr val="333399"/>
              </a:solidFill>
            </a:endParaRPr>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sp>
        <p:nvSpPr>
          <p:cNvPr id="13" name="Text Box 62"/>
          <p:cNvSpPr txBox="1">
            <a:spLocks noChangeArrowheads="1"/>
          </p:cNvSpPr>
          <p:nvPr/>
        </p:nvSpPr>
        <p:spPr bwMode="auto">
          <a:xfrm>
            <a:off x="138604" y="58665"/>
            <a:ext cx="9521072" cy="1054135"/>
          </a:xfrm>
          <a:prstGeom prst="rect">
            <a:avLst/>
          </a:prstGeom>
          <a:noFill/>
          <a:ln w="9525">
            <a:noFill/>
            <a:miter lim="800000"/>
            <a:headEnd/>
            <a:tailEnd/>
          </a:ln>
        </p:spPr>
        <p:txBody>
          <a:bodyPr wrap="square">
            <a:spAutoFit/>
          </a:bodyPr>
          <a:lstStyle/>
          <a:p>
            <a:pPr>
              <a:spcBef>
                <a:spcPts val="0"/>
              </a:spcBef>
            </a:pPr>
            <a:r>
              <a:rPr lang="en-US" sz="2000" b="1" dirty="0"/>
              <a:t>Coulomb-induced drag between 1D wires in the nonlinear regime</a:t>
            </a:r>
            <a:endParaRPr lang="en-US" sz="600" dirty="0"/>
          </a:p>
          <a:p>
            <a:pPr>
              <a:spcBef>
                <a:spcPts val="0"/>
              </a:spcBef>
            </a:pPr>
            <a:r>
              <a:rPr lang="en-US" sz="1100" kern="100" dirty="0">
                <a:effectLst/>
                <a:latin typeface="Arial" panose="020B0604020202020204" pitchFamily="34" charset="0"/>
                <a:ea typeface="DengXian" panose="02010600030101010101" pitchFamily="2" charset="-122"/>
                <a:cs typeface="Times New Roman" panose="02020603050405020304" pitchFamily="18" charset="0"/>
              </a:rPr>
              <a:t>Mingyang Zheng</a:t>
            </a:r>
            <a:r>
              <a:rPr lang="en-US" sz="1100" kern="100" baseline="30000" dirty="0">
                <a:effectLst/>
                <a:latin typeface="Arial" panose="020B0604020202020204" pitchFamily="34" charset="0"/>
                <a:ea typeface="DengXian" panose="02010600030101010101" pitchFamily="2" charset="-122"/>
                <a:cs typeface="Times New Roman" panose="02020603050405020304" pitchFamily="18" charset="0"/>
              </a:rPr>
              <a:t>1</a:t>
            </a:r>
            <a:r>
              <a:rPr lang="en-US" sz="1100" kern="100" dirty="0">
                <a:effectLst/>
                <a:latin typeface="Arial" panose="020B0604020202020204" pitchFamily="34" charset="0"/>
                <a:ea typeface="DengXian" panose="02010600030101010101" pitchFamily="2" charset="-122"/>
                <a:cs typeface="Times New Roman" panose="02020603050405020304" pitchFamily="18" charset="0"/>
              </a:rPr>
              <a:t>, </a:t>
            </a:r>
            <a:r>
              <a:rPr lang="en-US" sz="1100" kern="100" dirty="0" err="1">
                <a:effectLst/>
                <a:latin typeface="Arial" panose="020B0604020202020204" pitchFamily="34" charset="0"/>
                <a:ea typeface="DengXian" panose="02010600030101010101" pitchFamily="2" charset="-122"/>
                <a:cs typeface="Times New Roman" panose="02020603050405020304" pitchFamily="18" charset="0"/>
              </a:rPr>
              <a:t>Rebika</a:t>
            </a:r>
            <a:r>
              <a:rPr lang="en-US" sz="1100" kern="100" dirty="0">
                <a:effectLst/>
                <a:latin typeface="Arial" panose="020B0604020202020204" pitchFamily="34" charset="0"/>
                <a:ea typeface="DengXian" panose="02010600030101010101" pitchFamily="2" charset="-122"/>
                <a:cs typeface="Times New Roman" panose="02020603050405020304" pitchFamily="18" charset="0"/>
              </a:rPr>
              <a:t> Makaju</a:t>
            </a:r>
            <a:r>
              <a:rPr lang="en-US" sz="1100" kern="100" baseline="30000" dirty="0">
                <a:effectLst/>
                <a:latin typeface="Arial" panose="020B0604020202020204" pitchFamily="34" charset="0"/>
                <a:ea typeface="DengXian" panose="02010600030101010101" pitchFamily="2" charset="-122"/>
                <a:cs typeface="Times New Roman" panose="02020603050405020304" pitchFamily="18" charset="0"/>
              </a:rPr>
              <a:t>1</a:t>
            </a:r>
            <a:r>
              <a:rPr lang="en-US" sz="1100" kern="100" dirty="0">
                <a:effectLst/>
                <a:latin typeface="Arial" panose="020B0604020202020204" pitchFamily="34" charset="0"/>
                <a:ea typeface="DengXian" panose="02010600030101010101" pitchFamily="2" charset="-122"/>
                <a:cs typeface="Times New Roman" panose="02020603050405020304" pitchFamily="18" charset="0"/>
              </a:rPr>
              <a:t>, Rasul Gazizulin</a:t>
            </a:r>
            <a:r>
              <a:rPr lang="en-US" sz="1100" kern="100" baseline="30000" dirty="0">
                <a:effectLst/>
                <a:latin typeface="Arial" panose="020B0604020202020204" pitchFamily="34" charset="0"/>
                <a:ea typeface="DengXian" panose="02010600030101010101" pitchFamily="2" charset="-122"/>
                <a:cs typeface="Times New Roman" panose="02020603050405020304" pitchFamily="18" charset="0"/>
              </a:rPr>
              <a:t>1,2</a:t>
            </a:r>
            <a:r>
              <a:rPr lang="en-US" sz="1100" kern="100" dirty="0">
                <a:effectLst/>
                <a:latin typeface="Arial" panose="020B0604020202020204" pitchFamily="34" charset="0"/>
                <a:ea typeface="DengXian" panose="02010600030101010101" pitchFamily="2" charset="-122"/>
                <a:cs typeface="Times New Roman" panose="02020603050405020304" pitchFamily="18" charset="0"/>
              </a:rPr>
              <a:t>, Alex Levchenko</a:t>
            </a:r>
            <a:r>
              <a:rPr lang="en-US" sz="1100" kern="100" baseline="30000" dirty="0">
                <a:effectLst/>
                <a:latin typeface="Arial" panose="020B0604020202020204" pitchFamily="34" charset="0"/>
                <a:ea typeface="DengXian" panose="02010600030101010101" pitchFamily="2" charset="-122"/>
                <a:cs typeface="Times New Roman" panose="02020603050405020304" pitchFamily="18" charset="0"/>
              </a:rPr>
              <a:t>3</a:t>
            </a:r>
            <a:r>
              <a:rPr lang="en-US" sz="1100" kern="100" dirty="0">
                <a:effectLst/>
                <a:latin typeface="Arial" panose="020B0604020202020204" pitchFamily="34" charset="0"/>
                <a:ea typeface="DengXian" panose="02010600030101010101" pitchFamily="2" charset="-122"/>
                <a:cs typeface="Times New Roman" panose="02020603050405020304" pitchFamily="18" charset="0"/>
              </a:rPr>
              <a:t> S. J. Addamane</a:t>
            </a:r>
            <a:r>
              <a:rPr lang="en-US" sz="1100" kern="100" baseline="30000" dirty="0">
                <a:effectLst/>
                <a:latin typeface="Arial" panose="020B0604020202020204" pitchFamily="34" charset="0"/>
                <a:ea typeface="DengXian" panose="02010600030101010101" pitchFamily="2" charset="-122"/>
                <a:cs typeface="Times New Roman" panose="02020603050405020304" pitchFamily="18" charset="0"/>
              </a:rPr>
              <a:t>4</a:t>
            </a:r>
            <a:r>
              <a:rPr lang="en-US" sz="1100" kern="100" dirty="0">
                <a:effectLst/>
                <a:latin typeface="Arial" panose="020B0604020202020204" pitchFamily="34" charset="0"/>
                <a:ea typeface="DengXian" panose="02010600030101010101" pitchFamily="2" charset="-122"/>
                <a:cs typeface="Times New Roman" panose="02020603050405020304" pitchFamily="18" charset="0"/>
              </a:rPr>
              <a:t> and Dominique Laroche</a:t>
            </a:r>
            <a:r>
              <a:rPr lang="en-US" sz="1100" kern="100" baseline="30000" dirty="0">
                <a:effectLst/>
                <a:latin typeface="Arial" panose="020B0604020202020204" pitchFamily="34" charset="0"/>
                <a:ea typeface="DengXian" panose="02010600030101010101" pitchFamily="2" charset="-122"/>
                <a:cs typeface="Times New Roman" panose="02020603050405020304" pitchFamily="18" charset="0"/>
              </a:rPr>
              <a:t>1</a:t>
            </a:r>
            <a:endParaRPr lang="en-US" sz="1100" dirty="0"/>
          </a:p>
          <a:p>
            <a:pPr>
              <a:spcBef>
                <a:spcPts val="0"/>
              </a:spcBef>
            </a:pPr>
            <a:r>
              <a:rPr lang="en-US" sz="1050" b="1" dirty="0">
                <a:solidFill>
                  <a:srgbClr val="0033CC"/>
                </a:solidFill>
              </a:rPr>
              <a:t>1. University of Florida; 2. National High Magnetic Field Laboratory; 3. University of Wisconsin–Madison </a:t>
            </a:r>
            <a:br>
              <a:rPr lang="en-US" sz="1050" b="1" dirty="0">
                <a:solidFill>
                  <a:srgbClr val="0033CC"/>
                </a:solidFill>
              </a:rPr>
            </a:br>
            <a:r>
              <a:rPr lang="en-US" sz="1050" b="1" dirty="0">
                <a:solidFill>
                  <a:srgbClr val="0033CC"/>
                </a:solidFill>
              </a:rPr>
              <a:t>4. Center for Integrated Nanotechnologies, Sandia National Laboratories,</a:t>
            </a:r>
            <a:r>
              <a:rPr lang="en-US" sz="600" b="1" dirty="0">
                <a:solidFill>
                  <a:srgbClr val="0033CC"/>
                </a:solidFill>
              </a:rPr>
              <a:t> </a:t>
            </a:r>
          </a:p>
          <a:p>
            <a:pPr>
              <a:spcBef>
                <a:spcPts val="0"/>
              </a:spcBef>
            </a:pPr>
            <a:r>
              <a:rPr lang="en-US" sz="1050" b="1" dirty="0"/>
              <a:t>Funding Grants:</a:t>
            </a:r>
            <a:r>
              <a:rPr lang="en-US" sz="1050" dirty="0"/>
              <a:t> D. Laroche (NSF/DMR-1644779); K. M. </a:t>
            </a:r>
            <a:r>
              <a:rPr lang="en-US" sz="1050" dirty="0" err="1"/>
              <a:t>Amm</a:t>
            </a:r>
            <a:r>
              <a:rPr lang="en-US" sz="1050" dirty="0"/>
              <a:t> </a:t>
            </a:r>
            <a:r>
              <a:rPr lang="en-US" sz="1050" dirty="0">
                <a:latin typeface="+mn-lt"/>
              </a:rPr>
              <a:t>(NSF DMR-2128556</a:t>
            </a:r>
            <a:r>
              <a:rPr lang="en-US" sz="1050" dirty="0"/>
              <a:t>); A. Levchenko (DMR-2203411)</a:t>
            </a:r>
            <a:endParaRPr lang="en-US" sz="1050" b="1"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24" name="Picture 23">
            <a:extLst>
              <a:ext uri="{FF2B5EF4-FFF2-40B4-BE49-F238E27FC236}">
                <a16:creationId xmlns:a16="http://schemas.microsoft.com/office/drawing/2014/main" id="{D78690AB-E98F-81A4-A4E5-05E92484B0FE}"/>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6048022" y="1323604"/>
            <a:ext cx="5960854" cy="3894382"/>
          </a:xfrm>
          <a:prstGeom prst="rect">
            <a:avLst/>
          </a:prstGeom>
        </p:spPr>
      </p:pic>
      <p:sp>
        <p:nvSpPr>
          <p:cNvPr id="25" name="TextBox 24">
            <a:extLst>
              <a:ext uri="{FF2B5EF4-FFF2-40B4-BE49-F238E27FC236}">
                <a16:creationId xmlns:a16="http://schemas.microsoft.com/office/drawing/2014/main" id="{3A58FD5E-8904-3B36-B32D-79D859050962}"/>
              </a:ext>
            </a:extLst>
          </p:cNvPr>
          <p:cNvSpPr txBox="1"/>
          <p:nvPr/>
        </p:nvSpPr>
        <p:spPr>
          <a:xfrm>
            <a:off x="5985446" y="5027560"/>
            <a:ext cx="6118569" cy="600164"/>
          </a:xfrm>
          <a:prstGeom prst="rect">
            <a:avLst/>
          </a:prstGeom>
          <a:noFill/>
        </p:spPr>
        <p:txBody>
          <a:bodyPr wrap="square" rtlCol="0">
            <a:spAutoFit/>
          </a:bodyPr>
          <a:lstStyle/>
          <a:p>
            <a:r>
              <a:rPr lang="en-US" sz="1100" dirty="0"/>
              <a:t>Figure 1. (a) Schematic and (b) Optical pictures of the coupled quantum wires device. (c) Nonlinear drag response with drive current at different biasing voltages. (d) Non-monotonic temperature dependence of 1D Coulomb drag at low electron temperatures to below 20mK.  </a:t>
            </a: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26420-D8DB-A778-41C9-BC55A8DFE31F}"/>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CF2F9B98-6A25-0AB5-3605-5EA4764B34DF}"/>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F038CC69-A7A6-E678-2B5B-3A83843ED456}"/>
              </a:ext>
            </a:extLst>
          </p:cNvPr>
          <p:cNvSpPr txBox="1">
            <a:spLocks noChangeArrowheads="1"/>
          </p:cNvSpPr>
          <p:nvPr/>
        </p:nvSpPr>
        <p:spPr bwMode="auto">
          <a:xfrm>
            <a:off x="65317" y="1280545"/>
            <a:ext cx="5678258" cy="4401205"/>
          </a:xfrm>
          <a:prstGeom prst="rect">
            <a:avLst/>
          </a:prstGeom>
          <a:noFill/>
          <a:ln w="9525">
            <a:noFill/>
            <a:miter lim="800000"/>
            <a:headEnd/>
            <a:tailEnd/>
          </a:ln>
        </p:spPr>
        <p:txBody>
          <a:bodyPr wrap="square">
            <a:spAutoFit/>
          </a:bodyPr>
          <a:lstStyle/>
          <a:p>
            <a:r>
              <a:rPr lang="en-US" sz="1200" b="1" dirty="0">
                <a:solidFill>
                  <a:srgbClr val="000000"/>
                </a:solidFill>
              </a:rPr>
              <a:t>What is the finding? </a:t>
            </a:r>
            <a:r>
              <a:rPr lang="en-US" sz="1200" dirty="0"/>
              <a:t>Researchers created a tiny, custom-built device to study how electricity flows in wires placed just 15 nanometers apart—about 5,000 times thinner than a human hair. At extremely low temperatures, running current through one wire caused a voltage to appear in the nearby wire, a phenomenon known as </a:t>
            </a:r>
            <a:r>
              <a:rPr lang="en-US" sz="1200" b="1" dirty="0"/>
              <a:t>Coulomb drag</a:t>
            </a:r>
            <a:r>
              <a:rPr lang="en-US" sz="1200" dirty="0"/>
              <a:t>. At large currents, the effect didn’t increase linearly —instead, it rose and fell in a surprising pattern, providing possible </a:t>
            </a:r>
            <a:r>
              <a:rPr lang="en-US" sz="1200" dirty="0">
                <a:latin typeface="Arial" charset="0"/>
              </a:rPr>
              <a:t>constraints for future theoretical descriptions </a:t>
            </a:r>
            <a:r>
              <a:rPr lang="en-US" sz="1200" dirty="0"/>
              <a:t>about how electrons behave in one-dimensional systems.</a:t>
            </a:r>
          </a:p>
          <a:p>
            <a:pPr algn="just"/>
            <a:endParaRPr lang="en-US" sz="800" dirty="0">
              <a:solidFill>
                <a:srgbClr val="000000"/>
              </a:solidFill>
            </a:endParaRPr>
          </a:p>
          <a:p>
            <a:pPr algn="just"/>
            <a:r>
              <a:rPr lang="en-US" sz="1200" b="1" dirty="0">
                <a:solidFill>
                  <a:srgbClr val="000000"/>
                </a:solidFill>
              </a:rPr>
              <a:t>Why is this important? </a:t>
            </a:r>
            <a:r>
              <a:rPr lang="en-US" sz="1200" dirty="0"/>
              <a:t>Measuring how ultra-thin, one-dimensional systems behave is extremely challenging, especially at very low temperatures. This study reveals a new way to measure how strongly electrons interact in these tiny systems which can enable breakthroughs in quantum technology like devices that harvest waste heat, enable new forms of superconductivity, or support more accurate quantum computing.</a:t>
            </a:r>
          </a:p>
          <a:p>
            <a:pPr algn="just"/>
            <a:r>
              <a:rPr lang="en-US" sz="1200" b="1" dirty="0">
                <a:solidFill>
                  <a:srgbClr val="000000"/>
                </a:solidFill>
              </a:rPr>
              <a:t> </a:t>
            </a:r>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t> This experiment used a special experimental setup available only at the </a:t>
            </a:r>
            <a:r>
              <a:rPr lang="en-US" sz="1200" dirty="0" err="1"/>
              <a:t>MagLab’s</a:t>
            </a:r>
            <a:r>
              <a:rPr lang="en-US" sz="1200" dirty="0"/>
              <a:t> High B/T Facility that combines extremely low electrical noise with ultra-cold temperatures—colder than -459°F (20 millikelvin). These special conditions were essential to detect the delicate quantum signals and interactions that would be impossible to observe elsewhere and sets the stage for future experiments that will use powerful 14-tesla magnetic fields to explore even more quantum effects. </a:t>
            </a:r>
          </a:p>
          <a:p>
            <a:pPr algn="just"/>
            <a:endParaRPr lang="en-US" sz="800" dirty="0">
              <a:latin typeface="Arial" charset="0"/>
            </a:endParaRPr>
          </a:p>
        </p:txBody>
      </p:sp>
      <p:sp>
        <p:nvSpPr>
          <p:cNvPr id="1034" name="Rectangle 49">
            <a:extLst>
              <a:ext uri="{FF2B5EF4-FFF2-40B4-BE49-F238E27FC236}">
                <a16:creationId xmlns:a16="http://schemas.microsoft.com/office/drawing/2014/main" id="{B9A5BCDD-353A-97E9-4276-0AC9DE6BDCC8}"/>
              </a:ext>
            </a:extLst>
          </p:cNvPr>
          <p:cNvSpPr>
            <a:spLocks noChangeArrowheads="1"/>
          </p:cNvSpPr>
          <p:nvPr/>
        </p:nvSpPr>
        <p:spPr bwMode="auto">
          <a:xfrm>
            <a:off x="5934076" y="1329114"/>
            <a:ext cx="6169940" cy="4365450"/>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E812BDBE-2131-BEF5-9C5C-465A7DE80FA0}"/>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FB92E712-4CE9-2ECA-4DF8-5223FCCA82A8}"/>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D833380B-B385-DFA7-EDA1-BB88F29DC35A}"/>
              </a:ext>
            </a:extLst>
          </p:cNvPr>
          <p:cNvPicPr>
            <a:picLocks noChangeAspect="1"/>
          </p:cNvPicPr>
          <p:nvPr/>
        </p:nvPicPr>
        <p:blipFill>
          <a:blip r:embed="rId3" cstate="print"/>
          <a:stretch>
            <a:fillRect/>
          </a:stretch>
        </p:blipFill>
        <p:spPr>
          <a:xfrm>
            <a:off x="10099268" y="78134"/>
            <a:ext cx="1017188" cy="1023315"/>
          </a:xfrm>
          <a:prstGeom prst="rect">
            <a:avLst/>
          </a:prstGeom>
        </p:spPr>
      </p:pic>
      <p:sp>
        <p:nvSpPr>
          <p:cNvPr id="5" name="Text Box 62">
            <a:extLst>
              <a:ext uri="{FF2B5EF4-FFF2-40B4-BE49-F238E27FC236}">
                <a16:creationId xmlns:a16="http://schemas.microsoft.com/office/drawing/2014/main" id="{8EB6F540-AD2F-4F04-678C-A0E42B88CCCC}"/>
              </a:ext>
            </a:extLst>
          </p:cNvPr>
          <p:cNvSpPr txBox="1">
            <a:spLocks noChangeArrowheads="1"/>
          </p:cNvSpPr>
          <p:nvPr/>
        </p:nvSpPr>
        <p:spPr bwMode="auto">
          <a:xfrm>
            <a:off x="138604" y="74994"/>
            <a:ext cx="9521072" cy="1077218"/>
          </a:xfrm>
          <a:prstGeom prst="rect">
            <a:avLst/>
          </a:prstGeom>
          <a:noFill/>
          <a:ln w="9525">
            <a:noFill/>
            <a:miter lim="800000"/>
            <a:headEnd/>
            <a:tailEnd/>
          </a:ln>
        </p:spPr>
        <p:txBody>
          <a:bodyPr wrap="square">
            <a:spAutoFit/>
          </a:bodyPr>
          <a:lstStyle/>
          <a:p>
            <a:pPr>
              <a:spcBef>
                <a:spcPts val="0"/>
              </a:spcBef>
            </a:pPr>
            <a:r>
              <a:rPr lang="en-US" sz="2000" b="1" dirty="0"/>
              <a:t>Coulomb-induced drag between 1D wires in the nonlinear regime</a:t>
            </a:r>
            <a:endParaRPr lang="en-US" sz="600" dirty="0"/>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00" cap="none" spc="0" normalizeH="0" baseline="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Mingyang Zheng</a:t>
            </a:r>
            <a:r>
              <a:rPr kumimoji="0" lang="en-US" sz="1100" b="0" i="0" u="none" strike="noStrike" kern="100" cap="none" spc="0" normalizeH="0" baseline="3000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1</a:t>
            </a:r>
            <a:r>
              <a:rPr kumimoji="0" lang="en-US" sz="1100" b="0" i="0" u="none" strike="noStrike" kern="100" cap="none" spc="0" normalizeH="0" baseline="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 </a:t>
            </a:r>
            <a:r>
              <a:rPr kumimoji="0" lang="en-US" sz="1100" b="0" i="0" u="none" strike="noStrike" kern="100" cap="none" spc="0" normalizeH="0" baseline="0" noProof="0" dirty="0" err="1">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Rebika</a:t>
            </a:r>
            <a:r>
              <a:rPr kumimoji="0" lang="en-US" sz="1100" b="0" i="0" u="none" strike="noStrike" kern="100" cap="none" spc="0" normalizeH="0" baseline="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 Makaju</a:t>
            </a:r>
            <a:r>
              <a:rPr kumimoji="0" lang="en-US" sz="1100" b="0" i="0" u="none" strike="noStrike" kern="100" cap="none" spc="0" normalizeH="0" baseline="3000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1</a:t>
            </a:r>
            <a:r>
              <a:rPr kumimoji="0" lang="en-US" sz="1100" b="0" i="0" u="none" strike="noStrike" kern="100" cap="none" spc="0" normalizeH="0" baseline="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 Rasul Gazizulin</a:t>
            </a:r>
            <a:r>
              <a:rPr kumimoji="0" lang="en-US" sz="1100" b="0" i="0" u="none" strike="noStrike" kern="100" cap="none" spc="0" normalizeH="0" baseline="3000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1,2</a:t>
            </a:r>
            <a:r>
              <a:rPr kumimoji="0" lang="en-US" sz="1100" b="0" i="0" u="none" strike="noStrike" kern="100" cap="none" spc="0" normalizeH="0" baseline="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 Alex Levchenko</a:t>
            </a:r>
            <a:r>
              <a:rPr kumimoji="0" lang="en-US" sz="1100" b="0" i="0" u="none" strike="noStrike" kern="100" cap="none" spc="0" normalizeH="0" baseline="3000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3</a:t>
            </a:r>
            <a:r>
              <a:rPr kumimoji="0" lang="en-US" sz="1100" b="0" i="0" u="none" strike="noStrike" kern="100" cap="none" spc="0" normalizeH="0" baseline="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 S. J. Addamane</a:t>
            </a:r>
            <a:r>
              <a:rPr kumimoji="0" lang="en-US" sz="1100" b="0" i="0" u="none" strike="noStrike" kern="100" cap="none" spc="0" normalizeH="0" baseline="3000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4</a:t>
            </a:r>
            <a:r>
              <a:rPr kumimoji="0" lang="en-US" sz="1100" b="0" i="0" u="none" strike="noStrike" kern="100" cap="none" spc="0" normalizeH="0" baseline="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 and Dominique Laroche</a:t>
            </a:r>
            <a:r>
              <a:rPr kumimoji="0" lang="en-US" sz="1100" b="0" i="0" u="none" strike="noStrike" kern="100" cap="none" spc="0" normalizeH="0" baseline="30000" noProof="0" dirty="0">
                <a:ln>
                  <a:noFill/>
                </a:ln>
                <a:solidFill>
                  <a:srgbClr val="000000"/>
                </a:solidFill>
                <a:effectLst/>
                <a:uLnTx/>
                <a:uFillTx/>
                <a:latin typeface="Arial" panose="020B0604020202020204" pitchFamily="34" charset="0"/>
                <a:ea typeface="DengXian" panose="02010600030101010101" pitchFamily="2" charset="-122"/>
                <a:cs typeface="Times New Roman" panose="02020603050405020304" pitchFamily="18" charset="0"/>
              </a:rPr>
              <a:t>1</a:t>
            </a:r>
            <a:endPar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1. University of Florida; 2. National High Magnetic Field Laboratory; 3. University of Wisconsin–Madison </a:t>
            </a:r>
            <a:b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br>
            <a:r>
              <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4. Center for Integrated Nanotechnologies, Sandia National Laboratories,</a:t>
            </a:r>
            <a:r>
              <a:rPr kumimoji="0" lang="en-US" sz="6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 </a:t>
            </a:r>
          </a:p>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D. Laroche (NSF/DMR-1644779); </a:t>
            </a:r>
            <a:r>
              <a:rPr lang="en-US" sz="1050" dirty="0"/>
              <a:t>K. M. </a:t>
            </a:r>
            <a:r>
              <a:rPr lang="en-US" sz="1050" dirty="0" err="1"/>
              <a:t>Amm</a:t>
            </a:r>
            <a:r>
              <a:rPr lang="en-US" sz="1050" dirty="0"/>
              <a:t> </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(NSF DMR-2128556</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 Levchenko (DMR-2203411)</a:t>
            </a:r>
            <a:endPar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p:txBody>
      </p:sp>
      <p:pic>
        <p:nvPicPr>
          <p:cNvPr id="6" name="Picture 5" descr="JustM_purple.jpg">
            <a:extLst>
              <a:ext uri="{FF2B5EF4-FFF2-40B4-BE49-F238E27FC236}">
                <a16:creationId xmlns:a16="http://schemas.microsoft.com/office/drawing/2014/main" id="{A27B5FAF-6426-DDE0-C8C8-57D1E810A89C}"/>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F25C0EF6-6D87-DC0E-FAA6-22798F5F6061}"/>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53FB006B-9268-C392-EF4F-557663B044E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7A595AD2-A896-095C-199B-97AC9304712B}"/>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704C1E9C-5B54-E646-5141-6967AFF07B23}"/>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18" name="Picture 17">
            <a:extLst>
              <a:ext uri="{FF2B5EF4-FFF2-40B4-BE49-F238E27FC236}">
                <a16:creationId xmlns:a16="http://schemas.microsoft.com/office/drawing/2014/main" id="{8B5EEB2B-F4CB-3407-6F8E-F10552FB4832}"/>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6096000" y="1412393"/>
            <a:ext cx="5536233" cy="4123355"/>
          </a:xfrm>
          <a:prstGeom prst="rect">
            <a:avLst/>
          </a:prstGeom>
        </p:spPr>
      </p:pic>
      <p:sp>
        <p:nvSpPr>
          <p:cNvPr id="22" name="TextBox 21">
            <a:extLst>
              <a:ext uri="{FF2B5EF4-FFF2-40B4-BE49-F238E27FC236}">
                <a16:creationId xmlns:a16="http://schemas.microsoft.com/office/drawing/2014/main" id="{4EEF0B26-7D95-525F-C915-E87B21BE2C16}"/>
              </a:ext>
            </a:extLst>
          </p:cNvPr>
          <p:cNvSpPr txBox="1"/>
          <p:nvPr/>
        </p:nvSpPr>
        <p:spPr>
          <a:xfrm>
            <a:off x="5979252" y="5127641"/>
            <a:ext cx="6079587" cy="461665"/>
          </a:xfrm>
          <a:prstGeom prst="rect">
            <a:avLst/>
          </a:prstGeom>
          <a:noFill/>
        </p:spPr>
        <p:txBody>
          <a:bodyPr wrap="square" rtlCol="0">
            <a:spAutoFit/>
          </a:bodyPr>
          <a:lstStyle/>
          <a:p>
            <a:r>
              <a:rPr lang="en-US" sz="1200" dirty="0"/>
              <a:t>Figure 1. Non-monotonic oscillations of the Coulomb drag response to a variable strength current. Inset: Double quantum wire device schematic.</a:t>
            </a:r>
          </a:p>
        </p:txBody>
      </p:sp>
      <p:sp>
        <p:nvSpPr>
          <p:cNvPr id="10" name="Text Box 28">
            <a:extLst>
              <a:ext uri="{FF2B5EF4-FFF2-40B4-BE49-F238E27FC236}">
                <a16:creationId xmlns:a16="http://schemas.microsoft.com/office/drawing/2014/main" id="{E6AAB193-B6EF-6833-3CE4-CB5FD91C5D3C}"/>
              </a:ext>
            </a:extLst>
          </p:cNvPr>
          <p:cNvSpPr txBox="1">
            <a:spLocks noChangeArrowheads="1"/>
          </p:cNvSpPr>
          <p:nvPr/>
        </p:nvSpPr>
        <p:spPr bwMode="auto">
          <a:xfrm>
            <a:off x="0" y="5803123"/>
            <a:ext cx="12104015" cy="600164"/>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High B/T facility, Bay 1 (dry dilution refrigerator during cryogenic testing phase prior to 14T magnet delivery and installation). </a:t>
            </a:r>
            <a:br>
              <a:rPr lang="en-US" sz="1100" dirty="0">
                <a:solidFill>
                  <a:srgbClr val="333399"/>
                </a:solidFill>
              </a:rPr>
            </a:br>
            <a:r>
              <a:rPr lang="en-US" sz="1100" b="1" dirty="0">
                <a:solidFill>
                  <a:srgbClr val="333399"/>
                </a:solidFill>
              </a:rPr>
              <a:t>Citation: </a:t>
            </a:r>
            <a:r>
              <a:rPr lang="en-US" sz="1100" dirty="0">
                <a:solidFill>
                  <a:srgbClr val="333399"/>
                </a:solidFill>
              </a:rPr>
              <a:t>Mingyang Zheng, </a:t>
            </a:r>
            <a:r>
              <a:rPr lang="en-US" sz="1100" dirty="0" err="1">
                <a:solidFill>
                  <a:srgbClr val="333399"/>
                </a:solidFill>
              </a:rPr>
              <a:t>Rebika</a:t>
            </a:r>
            <a:r>
              <a:rPr lang="en-US" sz="1100" dirty="0">
                <a:solidFill>
                  <a:srgbClr val="333399"/>
                </a:solidFill>
              </a:rPr>
              <a:t> </a:t>
            </a:r>
            <a:r>
              <a:rPr lang="en-US" sz="1100" dirty="0" err="1">
                <a:solidFill>
                  <a:srgbClr val="333399"/>
                </a:solidFill>
              </a:rPr>
              <a:t>Makaju</a:t>
            </a:r>
            <a:r>
              <a:rPr lang="en-US" sz="1100" dirty="0">
                <a:solidFill>
                  <a:srgbClr val="333399"/>
                </a:solidFill>
              </a:rPr>
              <a:t>, Rasul </a:t>
            </a:r>
            <a:r>
              <a:rPr lang="en-US" sz="1100" dirty="0" err="1">
                <a:solidFill>
                  <a:srgbClr val="333399"/>
                </a:solidFill>
              </a:rPr>
              <a:t>Gazizulin</a:t>
            </a:r>
            <a:r>
              <a:rPr lang="en-US" sz="1100" dirty="0">
                <a:solidFill>
                  <a:srgbClr val="333399"/>
                </a:solidFill>
              </a:rPr>
              <a:t>, Alex Levchenko, Sadhvikas J. Addamane, Dominique Laroche, Quasi-1D Coulomb drag in the nonlinear regime, </a:t>
            </a:r>
          </a:p>
          <a:p>
            <a:r>
              <a:rPr lang="en-US" sz="1100" dirty="0">
                <a:solidFill>
                  <a:srgbClr val="333399"/>
                </a:solidFill>
              </a:rPr>
              <a:t>accepted in </a:t>
            </a:r>
            <a:r>
              <a:rPr lang="en-US" sz="1100" i="1" dirty="0">
                <a:solidFill>
                  <a:srgbClr val="333399"/>
                </a:solidFill>
              </a:rPr>
              <a:t>Physical Review Letters</a:t>
            </a:r>
            <a:r>
              <a:rPr lang="en-US" sz="1100" dirty="0">
                <a:solidFill>
                  <a:srgbClr val="333399"/>
                </a:solidFill>
              </a:rPr>
              <a:t>, 15 May 2025, https://doi.org/10.1103/v3dn-bnrp;</a:t>
            </a:r>
            <a:r>
              <a:rPr lang="en-US" sz="1100" dirty="0">
                <a:solidFill>
                  <a:srgbClr val="FF0000"/>
                </a:solidFill>
              </a:rPr>
              <a:t> </a:t>
            </a:r>
            <a:r>
              <a:rPr lang="en-US" sz="1100" dirty="0">
                <a:solidFill>
                  <a:srgbClr val="333399"/>
                </a:solidFill>
              </a:rPr>
              <a:t>UCGP funded.</a:t>
            </a:r>
            <a:endParaRPr lang="en-US" sz="1200" dirty="0">
              <a:solidFill>
                <a:srgbClr val="333399"/>
              </a:solidFill>
            </a:endParaRPr>
          </a:p>
        </p:txBody>
      </p:sp>
    </p:spTree>
    <p:extLst>
      <p:ext uri="{BB962C8B-B14F-4D97-AF65-F5344CB8AC3E}">
        <p14:creationId xmlns:p14="http://schemas.microsoft.com/office/powerpoint/2010/main" val="330213329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adad298-2df9-4984-95e3-f6f23ee06f9a">
      <Terms xmlns="http://schemas.microsoft.com/office/infopath/2007/PartnerControls"/>
    </lcf76f155ced4ddcb4097134ff3c332f>
    <TaxCatchAll xmlns="755122fe-b241-49e1-afdb-07c82d1e277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13" ma:contentTypeDescription="Create a new document." ma:contentTypeScope="" ma:versionID="78c79bfabc33868d11872db7d346298c">
  <xsd:schema xmlns:xsd="http://www.w3.org/2001/XMLSchema" xmlns:xs="http://www.w3.org/2001/XMLSchema" xmlns:p="http://schemas.microsoft.com/office/2006/metadata/properties" xmlns:ns2="dadad298-2df9-4984-95e3-f6f23ee06f9a" xmlns:ns3="755122fe-b241-49e1-afdb-07c82d1e2775" targetNamespace="http://schemas.microsoft.com/office/2006/metadata/properties" ma:root="true" ma:fieldsID="3ea7e22f42f25b2e3eca7e1db5a8f4b9" ns2:_="" ns3:_="">
    <xsd:import namespace="dadad298-2df9-4984-95e3-f6f23ee06f9a"/>
    <xsd:import namespace="755122fe-b241-49e1-afdb-07c82d1e2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43b83bf-5a34-45d0-bf74-ccf9241540c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5122fe-b241-49e1-afdb-07c82d1e277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993c2d3-ffbe-4835-8fdd-8300bd9f248c}" ma:internalName="TaxCatchAll" ma:showField="CatchAllData" ma:web="755122fe-b241-49e1-afdb-07c82d1e2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B06607-F230-4BF8-96D2-9147FE891250}">
  <ds:schemaRefs>
    <ds:schemaRef ds:uri="http://purl.org/dc/terms/"/>
    <ds:schemaRef ds:uri="http://schemas.microsoft.com/office/infopath/2007/PartnerControls"/>
    <ds:schemaRef ds:uri="dadad298-2df9-4984-95e3-f6f23ee06f9a"/>
    <ds:schemaRef ds:uri="http://purl.org/dc/elements/1.1/"/>
    <ds:schemaRef ds:uri="http://schemas.openxmlformats.org/package/2006/metadata/core-properties"/>
    <ds:schemaRef ds:uri="http://schemas.microsoft.com/office/2006/documentManagement/types"/>
    <ds:schemaRef ds:uri="755122fe-b241-49e1-afdb-07c82d1e2775"/>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0970E66-06F7-4592-983E-68A1441A3784}">
  <ds:schemaRefs>
    <ds:schemaRef ds:uri="http://schemas.microsoft.com/sharepoint/v3/contenttype/forms"/>
  </ds:schemaRefs>
</ds:datastoreItem>
</file>

<file path=customXml/itemProps3.xml><?xml version="1.0" encoding="utf-8"?>
<ds:datastoreItem xmlns:ds="http://schemas.openxmlformats.org/officeDocument/2006/customXml" ds:itemID="{AA8CA7F4-A971-44AA-A80A-69BDE3555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755122fe-b241-49e1-afdb-07c82d1e27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10149</TotalTime>
  <Words>912</Words>
  <Application>Microsoft Macintosh PowerPoint</Application>
  <PresentationFormat>Widescreen</PresentationFormat>
  <Paragraphs>29</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Kristin Roberts</cp:lastModifiedBy>
  <cp:revision>147</cp:revision>
  <cp:lastPrinted>2019-07-16T13:07:28Z</cp:lastPrinted>
  <dcterms:created xsi:type="dcterms:W3CDTF">2004-08-07T03:10:56Z</dcterms:created>
  <dcterms:modified xsi:type="dcterms:W3CDTF">2025-05-22T23:47:05Z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y fmtid="{D5CDD505-2E9C-101B-9397-08002B2CF9AE}" pid="3" name="MediaServiceImageTags">
    <vt:lpwstr/>
  </property>
</Properties>
</file>