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63" r:id="rId5"/>
    <p:sldId id="265" r:id="rId6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4F4184"/>
    <a:srgbClr val="0000FF"/>
    <a:srgbClr val="0033CC"/>
    <a:srgbClr val="008080"/>
    <a:srgbClr val="006600"/>
    <a:srgbClr val="000066"/>
    <a:srgbClr val="FFFF00"/>
    <a:srgbClr val="006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7BEB12-A389-4C1D-8205-13612A8E4C01}" v="1" dt="2025-05-19T19:39:49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18" autoAdjust="0"/>
    <p:restoredTop sz="77864" autoAdjust="0"/>
  </p:normalViewPr>
  <p:slideViewPr>
    <p:cSldViewPr snapToGrid="0">
      <p:cViewPr>
        <p:scale>
          <a:sx n="148" d="100"/>
          <a:sy n="148" d="100"/>
        </p:scale>
        <p:origin x="12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198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2FB8F7-A4EF-491B-8766-3F9B2991C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9D219D-06B3-467B-AA93-169E23549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6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849F4-CFE6-CCB9-1C0B-A4501DED7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0963E979-2F84-1654-F267-E958488ADD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CEF360B7-958D-3086-0F6D-57167E16BF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CEE0DA0A-D184-276C-6C9C-FA94E22F46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346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E4024-E43D-5275-5A86-5A861343E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E711E70B-E7C1-4C5D-9064-35CE6B1411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68E3B92F-4360-FA1D-3004-37D9C19AF6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9DF81DA-3D77-9F0E-6C37-B13276C4C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8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A275-2248-4703-A6BD-2B2C7E466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B457-3824-4C81-AF28-F5618F2A6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92C00-8830-40B8-83C7-509852F49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6750-D5FA-4671-B5BA-E95E7F677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80E7-AE4B-4A74-913C-69559A8F9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93F4C-B641-44D5-88A7-D685C8539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7C37-A518-4341-96B5-795628DF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4430-B1CB-4CC6-9592-621DF5AC2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DFAB3-0539-4C14-B23B-7AC1C4980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B7CBC-4F8F-4D89-AE90-5DB130C8D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E606A-5DAB-4153-87A7-04FF91615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28583B-E7C8-46C8-B594-1E9554A88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hyperlink" Target="https://doi.org/10.17605/OSF.IO/E723N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s://doi.org/10.1021/acs.energyfuels.4c05674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1504B-37A7-8974-FCCA-BE6F2950D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>
            <a:extLst>
              <a:ext uri="{FF2B5EF4-FFF2-40B4-BE49-F238E27FC236}">
                <a16:creationId xmlns:a16="http://schemas.microsoft.com/office/drawing/2014/main" id="{75BD0983-6CD1-0A41-A02E-885F5AE4F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5" y="6281739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8" name="Text Box 28">
            <a:extLst>
              <a:ext uri="{FF2B5EF4-FFF2-40B4-BE49-F238E27FC236}">
                <a16:creationId xmlns:a16="http://schemas.microsoft.com/office/drawing/2014/main" id="{9FB5C24B-1E62-A4DF-0D9B-58AC1185D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5" y="1083205"/>
            <a:ext cx="593407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Fast pyrolysis of lignocellulosic biomass yields oxygen-rich bio-oils, which serve as promising feedstocks for sustainable fuel and chemical production. However, their molecular complexity and abundance of acidic, polyfunctional species complicate analysis by direct infusion FT-ICR mass spectrometry (MS), which suffers from ion suppression and limited structural resolution. To address this, MagLab users developed a partition-based chromatography method using a polymeric stationary phase with amino functionalities (</a:t>
            </a:r>
            <a:r>
              <a:rPr lang="en-US" sz="1200" b="1" dirty="0"/>
              <a:t>Figure 1a</a:t>
            </a:r>
            <a:r>
              <a:rPr lang="en-US" sz="1200" dirty="0"/>
              <a:t>). This phase retains acidic compounds through reversible acid–base interactions. A solvent gradient from methanol to water with diethylamine creates a high-pH, hydrogen-bonding environment that separates compounds based on their acidity and polarity. As more water is added, different types of acidic compounds—like phenols, carboxylic acids, and lignin-based oligomers—elute sequentially for MS analysis.</a:t>
            </a:r>
          </a:p>
          <a:p>
            <a:pPr algn="just">
              <a:tabLst>
                <a:tab pos="461963" algn="l"/>
              </a:tabLst>
            </a:pPr>
            <a:r>
              <a:rPr lang="en-US" sz="1200" dirty="0"/>
              <a:t>	Coupling the separation to 21T FT-ICR MS (</a:t>
            </a:r>
            <a:r>
              <a:rPr lang="en-US" sz="1200" b="1" dirty="0"/>
              <a:t>Figure 1b</a:t>
            </a:r>
            <a:r>
              <a:rPr lang="en-US" sz="1200" dirty="0"/>
              <a:t>) enables assignment of tens of thousands of molecular formulas per experiment. This time-resolved approach captures compositional trends, as shown with van Krevelen diagrams (Figure 1c) plotting formulas by H/C and O/C ratios for selected scans. Early spectra (e.g., scan 75) contain methanol-soluble carbohydrates (high H/C, O/C); intermediate scans (e.g., 150) show biomass-like polyphenols; and later scans (e.g., 190/225) highlight aromatic, acidic species (low H/C). The method also resolves structural isomers: compounds with the same molecular formula but different atomic connectivity. For example, the single-ion chromatogram for C₁₂H₂₀O₁₀ reveals two distinct peaks (Figure 1d), which indicates the presence of isomers. One likely corresponds to cellobiosan, a known pyrolysis product; the second may represent a more acidic variant. Such detail is not accessible by direct infusion analysis and is essential for improving bio-oil upgrading processes.</a:t>
            </a:r>
          </a:p>
        </p:txBody>
      </p:sp>
      <p:sp>
        <p:nvSpPr>
          <p:cNvPr id="1029" name="Line 42">
            <a:extLst>
              <a:ext uri="{FF2B5EF4-FFF2-40B4-BE49-F238E27FC236}">
                <a16:creationId xmlns:a16="http://schemas.microsoft.com/office/drawing/2014/main" id="{D09C5342-74C9-F0FD-B68F-17EB5A0DA95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7930"/>
            <a:ext cx="12192000" cy="28082"/>
          </a:xfrm>
          <a:prstGeom prst="line">
            <a:avLst/>
          </a:prstGeom>
          <a:noFill/>
          <a:ln w="44450" cmpd="sng">
            <a:solidFill>
              <a:srgbClr val="4F4184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34" name="Rectangle 49">
            <a:extLst>
              <a:ext uri="{FF2B5EF4-FFF2-40B4-BE49-F238E27FC236}">
                <a16:creationId xmlns:a16="http://schemas.microsoft.com/office/drawing/2014/main" id="{F29C0328-527E-F3F5-CF65-1D43213EC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6" y="1222266"/>
            <a:ext cx="6169940" cy="4523723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id="{97E35CAF-DF8F-3AA3-19F0-E85755755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5814573"/>
            <a:ext cx="1219008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333399"/>
                </a:solidFill>
              </a:rPr>
              <a:t>Facilities and instrumentation used:</a:t>
            </a:r>
            <a:r>
              <a:rPr lang="en-US" sz="1100" dirty="0">
                <a:solidFill>
                  <a:srgbClr val="333399"/>
                </a:solidFill>
              </a:rPr>
              <a:t>  Ion Cyclotron Resonance Facility – 21T FT-ICR MS. </a:t>
            </a:r>
            <a:r>
              <a:rPr lang="en-US" sz="1100" b="1" dirty="0">
                <a:solidFill>
                  <a:srgbClr val="333399"/>
                </a:solidFill>
              </a:rPr>
              <a:t>Citation: </a:t>
            </a:r>
            <a:r>
              <a:rPr lang="en-US" sz="1100" dirty="0">
                <a:solidFill>
                  <a:srgbClr val="333399"/>
                </a:solidFill>
              </a:rPr>
              <a:t>Chacón-Patiño, M. L.; Frye-Jones, J. W.; Anderson, L. C.; Robbins, W. K.; Vallverdu, G. S.; Tello-Rodríguez, Á. J.; Ruiz, W.; Gascon, G.; Rüger, C. P.; Dayton, D. C.; Giusti, P.; Mase, C.; Barrière-Mangote, C.; Afonso, C.; Bouyssiere, B.; Rodgers, R. P. Detailed Molecular Composition of Wood Pyrolysis Bio-Oils Revealed by HPLC-FT-ICR MS. Energy Fuels 2025, 39 (7), 3575–3588. https://doi.org/10.1021/acs.energyfuels.4c05674. Work funded by UCGP – 2023. </a:t>
            </a:r>
          </a:p>
        </p:txBody>
      </p:sp>
      <p:pic>
        <p:nvPicPr>
          <p:cNvPr id="12" name="Picture 11" descr="NSF logo.jpg">
            <a:extLst>
              <a:ext uri="{FF2B5EF4-FFF2-40B4-BE49-F238E27FC236}">
                <a16:creationId xmlns:a16="http://schemas.microsoft.com/office/drawing/2014/main" id="{85AD2265-AE84-5D1C-2F95-7C2FDD592A6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99268" y="19519"/>
            <a:ext cx="1017188" cy="1023315"/>
          </a:xfrm>
          <a:prstGeom prst="rect">
            <a:avLst/>
          </a:prstGeom>
        </p:spPr>
      </p:pic>
      <p:sp>
        <p:nvSpPr>
          <p:cNvPr id="13" name="Text Box 62">
            <a:extLst>
              <a:ext uri="{FF2B5EF4-FFF2-40B4-BE49-F238E27FC236}">
                <a16:creationId xmlns:a16="http://schemas.microsoft.com/office/drawing/2014/main" id="{D9C7E91F-EA52-F020-678E-D9E7D29A1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0" y="50"/>
            <a:ext cx="10240883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New Separation Method Reveals Thousands of Hidden Compounds in Renewable Bio-Oils</a:t>
            </a:r>
          </a:p>
          <a:p>
            <a:pPr>
              <a:spcBef>
                <a:spcPts val="0"/>
              </a:spcBef>
            </a:pPr>
            <a:r>
              <a:rPr lang="en-US" sz="1100" dirty="0"/>
              <a:t>Chacón-Patiño, M. L.¹; Frye-Jones, J. W.¹; Anderson, L. C.¹; Robbins, W. K.¹; Vallverdu, G. S.²; Tello-Rodríguez, Á. J.¹; Ruiz, W.; Gascon, G.²; Rüger, C. P.³; Dayton, D. C.⁴; Giusti, P.⁵; Barrière-Mangote, C.⁵; Afonso, C.⁶; Bouyssiere, B.⁵; Rodgers, R. P.¹ </a:t>
            </a:r>
          </a:p>
          <a:p>
            <a:pPr>
              <a:spcBef>
                <a:spcPts val="0"/>
              </a:spcBef>
            </a:pPr>
            <a:r>
              <a:rPr lang="en-US" sz="1050" b="1" dirty="0">
                <a:solidFill>
                  <a:srgbClr val="0000FF"/>
                </a:solidFill>
              </a:rPr>
              <a:t>¹NHMFL. ²University of Pau. ³Universität Rostock. ⁴RTI International. ⁵TotalEnergies. ⁶Université de Rouen </a:t>
            </a:r>
          </a:p>
          <a:p>
            <a:pPr>
              <a:spcBef>
                <a:spcPts val="0"/>
              </a:spcBef>
            </a:pPr>
            <a:r>
              <a:rPr lang="en-US" sz="1050" b="1" dirty="0"/>
              <a:t>Funding Grants:</a:t>
            </a:r>
            <a:r>
              <a:rPr lang="en-US" sz="1050" dirty="0"/>
              <a:t> K. M. </a:t>
            </a:r>
            <a:r>
              <a:rPr lang="en-US" sz="1050" dirty="0">
                <a:latin typeface="+mn-lt"/>
              </a:rPr>
              <a:t>Amm (NSF DMR-2128556</a:t>
            </a:r>
            <a:r>
              <a:rPr lang="en-US" sz="1050" dirty="0"/>
              <a:t>).</a:t>
            </a:r>
            <a:endParaRPr lang="en-US" sz="1050" b="1" dirty="0"/>
          </a:p>
        </p:txBody>
      </p:sp>
      <p:pic>
        <p:nvPicPr>
          <p:cNvPr id="14" name="Picture 13" descr="JustM_purple.jpg">
            <a:extLst>
              <a:ext uri="{FF2B5EF4-FFF2-40B4-BE49-F238E27FC236}">
                <a16:creationId xmlns:a16="http://schemas.microsoft.com/office/drawing/2014/main" id="{E091883E-5CB3-85E4-49E9-2DF2518C4F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0821" y="141198"/>
            <a:ext cx="672842" cy="801911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27B50BD2-3C7A-95EA-2B06-DC7ABC3185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3575" y="326525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D93B6-1C12-8494-1FC1-F9E3CACAD271}"/>
              </a:ext>
            </a:extLst>
          </p:cNvPr>
          <p:cNvSpPr/>
          <p:nvPr/>
        </p:nvSpPr>
        <p:spPr>
          <a:xfrm>
            <a:off x="1" y="6390355"/>
            <a:ext cx="12192000" cy="467646"/>
          </a:xfrm>
          <a:prstGeom prst="rect">
            <a:avLst/>
          </a:prstGeom>
          <a:solidFill>
            <a:srgbClr val="4F41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571BE8-CC79-B009-538E-08BBE8E1A3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5496" y="6498355"/>
            <a:ext cx="1374323" cy="2466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35B412-B146-A70A-5966-732F3E6241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0522" y="6501998"/>
            <a:ext cx="1410540" cy="2758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6BB7C6-CECD-9B4D-27DE-FA7664E26F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6170" y="6393075"/>
            <a:ext cx="2073230" cy="4676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FC891D-184E-28BE-0FA6-87880C18A9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686528" y="1258174"/>
            <a:ext cx="6497777" cy="31089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9E33B6-7F5F-C7B2-0A01-61562C2E2D50}"/>
              </a:ext>
            </a:extLst>
          </p:cNvPr>
          <p:cNvSpPr txBox="1"/>
          <p:nvPr/>
        </p:nvSpPr>
        <p:spPr>
          <a:xfrm>
            <a:off x="5909935" y="4333497"/>
            <a:ext cx="62241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dirty="0"/>
              <a:t>Figure 1. (a) Dimethylaminopropyl stationary phase separates bio-oil components by acidity and polarity. Non-acidic species elute first; polyphenols, carboxylic acids, and polyfunctional compounds elute later. (b) Effluent is analyzed by 21T FT-ICR MS, acquiring one spectrum every ~5 seconds. (c) Total ion chromatogram with selected scans displayed as van Krevelen diagrams (H/C vs O/C), revealing compositional trends from carbohydrates to aromatic acids. (d) Single-ion chromatogram for C₁₂H₂₀O₁₀ shows two peaks, indicative of isomers. The first likely matches cellobiosan (structure shown); the second may include acidic groups. The number of unique formulas detected with this chromatographic approach is nearly twice that of direct infusion.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11E3B7-EC6D-5A84-08C0-35FE7A7B853B}"/>
              </a:ext>
            </a:extLst>
          </p:cNvPr>
          <p:cNvSpPr txBox="1"/>
          <p:nvPr/>
        </p:nvSpPr>
        <p:spPr>
          <a:xfrm>
            <a:off x="8688598" y="3375495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A3DD30-E2F5-455D-A77B-4EF6B3870381}"/>
              </a:ext>
            </a:extLst>
          </p:cNvPr>
          <p:cNvSpPr txBox="1"/>
          <p:nvPr/>
        </p:nvSpPr>
        <p:spPr>
          <a:xfrm>
            <a:off x="9155105" y="3771244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7A0060-D8D4-E302-1DCA-8DEF8AD17B35}"/>
              </a:ext>
            </a:extLst>
          </p:cNvPr>
          <p:cNvSpPr txBox="1"/>
          <p:nvPr/>
        </p:nvSpPr>
        <p:spPr>
          <a:xfrm>
            <a:off x="10239833" y="359912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2297AC-7475-B7E1-6320-E5D5830812B4}"/>
              </a:ext>
            </a:extLst>
          </p:cNvPr>
          <p:cNvSpPr/>
          <p:nvPr/>
        </p:nvSpPr>
        <p:spPr>
          <a:xfrm>
            <a:off x="11116456" y="3417654"/>
            <a:ext cx="287258" cy="353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93588F-44B6-DF14-AA8A-64CE9A83284E}"/>
              </a:ext>
            </a:extLst>
          </p:cNvPr>
          <p:cNvSpPr txBox="1"/>
          <p:nvPr/>
        </p:nvSpPr>
        <p:spPr>
          <a:xfrm>
            <a:off x="11050612" y="3416165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2?</a:t>
            </a:r>
          </a:p>
        </p:txBody>
      </p:sp>
    </p:spTree>
    <p:extLst>
      <p:ext uri="{BB962C8B-B14F-4D97-AF65-F5344CB8AC3E}">
        <p14:creationId xmlns:p14="http://schemas.microsoft.com/office/powerpoint/2010/main" val="161384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EF30E-879B-BFE2-BB54-73217F9AB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>
            <a:extLst>
              <a:ext uri="{FF2B5EF4-FFF2-40B4-BE49-F238E27FC236}">
                <a16:creationId xmlns:a16="http://schemas.microsoft.com/office/drawing/2014/main" id="{025E8C5F-F368-1C93-E266-F06EF2193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5" y="6281739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9" name="Line 42">
            <a:extLst>
              <a:ext uri="{FF2B5EF4-FFF2-40B4-BE49-F238E27FC236}">
                <a16:creationId xmlns:a16="http://schemas.microsoft.com/office/drawing/2014/main" id="{BA0ECC16-5393-1D9A-8710-5E2BE653806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7930"/>
            <a:ext cx="12192000" cy="28082"/>
          </a:xfrm>
          <a:prstGeom prst="line">
            <a:avLst/>
          </a:prstGeom>
          <a:noFill/>
          <a:ln w="44450" cmpd="sng">
            <a:solidFill>
              <a:srgbClr val="4F4184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34" name="Rectangle 49">
            <a:extLst>
              <a:ext uri="{FF2B5EF4-FFF2-40B4-BE49-F238E27FC236}">
                <a16:creationId xmlns:a16="http://schemas.microsoft.com/office/drawing/2014/main" id="{44CB591A-542D-B070-8DD5-D5C40792C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6" y="1222266"/>
            <a:ext cx="6169940" cy="4523723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NSF logo.jpg">
            <a:extLst>
              <a:ext uri="{FF2B5EF4-FFF2-40B4-BE49-F238E27FC236}">
                <a16:creationId xmlns:a16="http://schemas.microsoft.com/office/drawing/2014/main" id="{B0A8ED43-1290-93FB-6B4F-ADB859A7554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99268" y="19519"/>
            <a:ext cx="1017188" cy="1023315"/>
          </a:xfrm>
          <a:prstGeom prst="rect">
            <a:avLst/>
          </a:prstGeom>
        </p:spPr>
      </p:pic>
      <p:sp>
        <p:nvSpPr>
          <p:cNvPr id="13" name="Text Box 62">
            <a:extLst>
              <a:ext uri="{FF2B5EF4-FFF2-40B4-BE49-F238E27FC236}">
                <a16:creationId xmlns:a16="http://schemas.microsoft.com/office/drawing/2014/main" id="{82D06313-EA2F-D1DD-649C-89F960715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0" y="50"/>
            <a:ext cx="10240883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Thousands of Hidden Compounds Revealed in Renewable Bio-Oils</a:t>
            </a:r>
          </a:p>
          <a:p>
            <a:pPr>
              <a:spcBef>
                <a:spcPts val="0"/>
              </a:spcBef>
            </a:pPr>
            <a:r>
              <a:rPr lang="en-US" sz="1100" dirty="0"/>
              <a:t>Chacón-Patiño, M. L.¹; Frye-Jones, J. W.¹; Anderson, L. C.¹; Robbins, W. K.¹; Vallverdu, G. S.²; Tello-Rodríguez, Á. J.¹; Ruiz, W.; Gascon, G.²; Rüger, C. P.³; Dayton, D. C.⁴; Giusti, P.⁵; Barrière-Mangote, C.⁵; Afonso, C.⁶; Bouyssiere, B.⁵; Rodgers, R. P.¹ </a:t>
            </a:r>
          </a:p>
          <a:p>
            <a:pPr>
              <a:spcBef>
                <a:spcPts val="0"/>
              </a:spcBef>
            </a:pPr>
            <a:r>
              <a:rPr lang="en-US" sz="1050" b="1" dirty="0">
                <a:solidFill>
                  <a:srgbClr val="0000FF"/>
                </a:solidFill>
              </a:rPr>
              <a:t>¹NHMFL. ²University of Pau. ³Universität Rostock. ⁴RTI International. ⁵TotalEnergies. ⁶Université de Rouen </a:t>
            </a:r>
          </a:p>
          <a:p>
            <a:pPr>
              <a:spcBef>
                <a:spcPts val="0"/>
              </a:spcBef>
            </a:pPr>
            <a:r>
              <a:rPr lang="en-US" sz="1050" b="1" dirty="0"/>
              <a:t>Funding Grants:</a:t>
            </a:r>
            <a:r>
              <a:rPr lang="en-US" sz="1050" dirty="0"/>
              <a:t> K. M. </a:t>
            </a:r>
            <a:r>
              <a:rPr lang="en-US" sz="1050" dirty="0">
                <a:latin typeface="+mn-lt"/>
              </a:rPr>
              <a:t>Amm (NSF DMR-2128556</a:t>
            </a:r>
            <a:r>
              <a:rPr lang="en-US" sz="1050" dirty="0"/>
              <a:t>).</a:t>
            </a:r>
            <a:endParaRPr lang="en-US" sz="1050" b="1" dirty="0"/>
          </a:p>
        </p:txBody>
      </p:sp>
      <p:pic>
        <p:nvPicPr>
          <p:cNvPr id="14" name="Picture 13" descr="JustM_purple.jpg">
            <a:extLst>
              <a:ext uri="{FF2B5EF4-FFF2-40B4-BE49-F238E27FC236}">
                <a16:creationId xmlns:a16="http://schemas.microsoft.com/office/drawing/2014/main" id="{6F33498A-B81A-3183-7A4C-0CBAAA3D4E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0821" y="141198"/>
            <a:ext cx="672842" cy="801911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AF1F0252-76BD-D106-EF9A-27FBAE9D05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3575" y="326525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0BFF38-2596-6912-CB68-983D95A0EFD2}"/>
              </a:ext>
            </a:extLst>
          </p:cNvPr>
          <p:cNvSpPr/>
          <p:nvPr/>
        </p:nvSpPr>
        <p:spPr>
          <a:xfrm>
            <a:off x="1" y="6390355"/>
            <a:ext cx="12192000" cy="467646"/>
          </a:xfrm>
          <a:prstGeom prst="rect">
            <a:avLst/>
          </a:prstGeom>
          <a:solidFill>
            <a:srgbClr val="4F41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A56D6D-B753-4C65-1649-2AF45DBFCA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5496" y="6498355"/>
            <a:ext cx="1374323" cy="2466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313D77-4502-AAEE-9906-C213E55423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0522" y="6501998"/>
            <a:ext cx="1410540" cy="2758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26906B-A4EA-99F6-28F1-BF37D02792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6170" y="6393075"/>
            <a:ext cx="2073230" cy="4676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C9D1B4-EB6A-01D9-E67F-442A1A05CC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686528" y="1258174"/>
            <a:ext cx="6497777" cy="31089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417C85-587B-A9CC-7108-87180A73D51E}"/>
              </a:ext>
            </a:extLst>
          </p:cNvPr>
          <p:cNvSpPr txBox="1"/>
          <p:nvPr/>
        </p:nvSpPr>
        <p:spPr>
          <a:xfrm>
            <a:off x="5909935" y="4333497"/>
            <a:ext cx="62241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1" dirty="0"/>
              <a:t>Figure 1.</a:t>
            </a:r>
            <a:r>
              <a:rPr lang="en-US" sz="1100" dirty="0"/>
              <a:t> (a) A special chemical filter separates bio-oil based on how acidic or polar the molecules are. Less acidic ones come out first, followed by more acidic types like plant-based acids. (b) These molecules are then analyzed by a powerful 21-tesla mass spectrometer, which takes detailed readings every five seconds. (c) The data show how the mixture changes over time, revealing patterns from sugar-like to more acidic and aromatic molecules. (d) One group of atoms, C₁₂H₂₀O₁₀, appears twice, showing two forms with the same atoms but different structures—one likely being a sugar-like compound called </a:t>
            </a:r>
            <a:r>
              <a:rPr lang="en-US" sz="1100" dirty="0" err="1"/>
              <a:t>cellobiosan</a:t>
            </a:r>
            <a:r>
              <a:rPr lang="en-US" sz="1100" dirty="0"/>
              <a:t>. This technique detects almost twice as many molecules as older methods.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538D2D-6438-C37E-CFCF-AFD737A0F1DE}"/>
              </a:ext>
            </a:extLst>
          </p:cNvPr>
          <p:cNvSpPr txBox="1"/>
          <p:nvPr/>
        </p:nvSpPr>
        <p:spPr>
          <a:xfrm>
            <a:off x="8688598" y="3375495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B38A90-EE82-6C05-9B2C-6F9B16C1B231}"/>
              </a:ext>
            </a:extLst>
          </p:cNvPr>
          <p:cNvSpPr txBox="1"/>
          <p:nvPr/>
        </p:nvSpPr>
        <p:spPr>
          <a:xfrm>
            <a:off x="9155105" y="3771244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D8F0-368F-F93D-3A52-ABF0C6FF4F0F}"/>
              </a:ext>
            </a:extLst>
          </p:cNvPr>
          <p:cNvSpPr txBox="1"/>
          <p:nvPr/>
        </p:nvSpPr>
        <p:spPr>
          <a:xfrm>
            <a:off x="10239833" y="359912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03A31D-B588-7799-7188-F5953632F95D}"/>
              </a:ext>
            </a:extLst>
          </p:cNvPr>
          <p:cNvSpPr/>
          <p:nvPr/>
        </p:nvSpPr>
        <p:spPr>
          <a:xfrm>
            <a:off x="11116456" y="3417654"/>
            <a:ext cx="287258" cy="353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0AB9EF-EE72-53C8-A5F8-3880B30195BC}"/>
              </a:ext>
            </a:extLst>
          </p:cNvPr>
          <p:cNvSpPr txBox="1"/>
          <p:nvPr/>
        </p:nvSpPr>
        <p:spPr>
          <a:xfrm>
            <a:off x="11050612" y="3416165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2?</a:t>
            </a:r>
          </a:p>
        </p:txBody>
      </p:sp>
      <p:sp>
        <p:nvSpPr>
          <p:cNvPr id="16" name="Text Box 28">
            <a:extLst>
              <a:ext uri="{FF2B5EF4-FFF2-40B4-BE49-F238E27FC236}">
                <a16:creationId xmlns:a16="http://schemas.microsoft.com/office/drawing/2014/main" id="{98D7D4D9-92C3-1FE0-8539-156C8E1D9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05" y="1194628"/>
            <a:ext cx="579588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/>
              <a:t>What is the finding? </a:t>
            </a:r>
            <a:r>
              <a:rPr lang="en-US" sz="1200" dirty="0"/>
              <a:t>Using a custom chemical separation process, scientists were able to isolate and detect </a:t>
            </a:r>
            <a:r>
              <a:rPr lang="en-US" sz="1200" u="sng" dirty="0"/>
              <a:t>nearly twice as many molecules</a:t>
            </a:r>
            <a:r>
              <a:rPr lang="en-US" sz="1200" dirty="0"/>
              <a:t> in renewable bio-oils compared to traditional techniques. This novel approach revealed previously hidden isomers - molecules with the same numbers and types of atoms, but arranged in different structures –that are not invisible using conventional techniques.</a:t>
            </a:r>
          </a:p>
          <a:p>
            <a:pPr algn="just"/>
            <a:endParaRPr lang="en-US" sz="1200" b="1" dirty="0"/>
          </a:p>
          <a:p>
            <a:pPr algn="just"/>
            <a:r>
              <a:rPr lang="en-US" sz="1200" b="1" dirty="0"/>
              <a:t>Why is this important? </a:t>
            </a:r>
            <a:r>
              <a:rPr lang="en-US" sz="1200" dirty="0"/>
              <a:t>Bio-oils made from plant waste like wood scraps could be used for fuels or starting materials for chemical production. However, these bio-oils are complex, containing thousands of complex oxygen molecules that are difficult to characterize using standard tools. This breakthrough offers researchers a clearer and more complete chemical picture of bio-oils that can help researchers improve bio-oils for future uses in fuels, industrial chemicals, or energy storage.</a:t>
            </a:r>
          </a:p>
          <a:p>
            <a:pPr algn="just"/>
            <a:endParaRPr lang="en-US" sz="1200" b="1" dirty="0"/>
          </a:p>
          <a:p>
            <a:pPr algn="just"/>
            <a:r>
              <a:rPr lang="en-US" sz="1200" b="1" dirty="0"/>
              <a:t>Why did this research need the MagLab? </a:t>
            </a:r>
            <a:r>
              <a:rPr lang="en-US" sz="1200" dirty="0"/>
              <a:t>The </a:t>
            </a:r>
            <a:r>
              <a:rPr lang="en-US" sz="1200" dirty="0" err="1"/>
              <a:t>MagLab’s</a:t>
            </a:r>
            <a:r>
              <a:rPr lang="en-US" sz="1200" dirty="0"/>
              <a:t> powerful 21-tesla mass spectrometer was key to this work because it is one of the only tools in the world with the resolution and sensitivity needed to analyze complex bio-oils as separation occurs. During the separation process, the instrument collects hundreds of detailed spectra, each representing a different group of molecules. Observing when a single molecular formula appears at multiple points during the separation, scientists can identify structural isomers. This level of chemical insight is not possible with standard instruments. </a:t>
            </a:r>
          </a:p>
          <a:p>
            <a:pPr algn="just"/>
            <a:endParaRPr lang="en-US" sz="1200" dirty="0"/>
          </a:p>
          <a:p>
            <a:pPr algn="just"/>
            <a:endParaRPr lang="en-US" sz="1200" dirty="0"/>
          </a:p>
          <a:p>
            <a:pPr algn="just"/>
            <a:endParaRPr lang="en-US" sz="800" dirty="0">
              <a:latin typeface="Arial" charset="0"/>
            </a:endParaRPr>
          </a:p>
          <a:p>
            <a:pPr algn="just"/>
            <a:endParaRPr lang="en-US" sz="800" dirty="0">
              <a:latin typeface="Arial" charset="0"/>
            </a:endParaRP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F148E54D-1C4C-E8C6-09C9-02063F569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5814573"/>
            <a:ext cx="1218430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100" b="1" dirty="0">
                <a:solidFill>
                  <a:srgbClr val="333399"/>
                </a:solidFill>
              </a:rPr>
              <a:t>Facilities and instrumentation used:</a:t>
            </a:r>
            <a:r>
              <a:rPr lang="en-US" sz="1100" dirty="0">
                <a:solidFill>
                  <a:srgbClr val="333399"/>
                </a:solidFill>
              </a:rPr>
              <a:t>  Ion Cyclotron Resonance Facility – 21T FT-ICR MS. </a:t>
            </a:r>
            <a:r>
              <a:rPr lang="en-US" sz="1100" b="1" dirty="0">
                <a:solidFill>
                  <a:srgbClr val="333399"/>
                </a:solidFill>
              </a:rPr>
              <a:t>Citation: </a:t>
            </a:r>
            <a:r>
              <a:rPr lang="en-US" sz="1100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Chacon Patino, M.L.; Frye-Jones, J.W.; Anderson, L.C.; Robbins, W.D.; Salvato </a:t>
            </a:r>
            <a:r>
              <a:rPr lang="en-US" sz="1100" b="0" i="0" dirty="0" err="1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Vallverdu</a:t>
            </a:r>
            <a:r>
              <a:rPr lang="en-US" sz="1100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, G.; Tello Rodriguez, A.; Ruiz, W.; Gascon, G.; Ruger, C.P.; Dayton, D.C.; Giusti, P.; Mase, C.; </a:t>
            </a:r>
            <a:r>
              <a:rPr lang="en-US" sz="1100" b="0" i="0" dirty="0" err="1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Barrère-Mangote</a:t>
            </a:r>
            <a:r>
              <a:rPr lang="en-US" sz="1100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, C.; Afonso, C.; </a:t>
            </a:r>
            <a:r>
              <a:rPr lang="en-US" sz="1100" b="0" i="0" dirty="0" err="1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Bouyssiere</a:t>
            </a:r>
            <a:r>
              <a:rPr lang="en-US" sz="1100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, B.; Rodgers, R.P., </a:t>
            </a:r>
            <a:r>
              <a:rPr lang="en-US" sz="1100" b="0" i="1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Detailed Molecular Composition of Wood Pyrolysis Bio-Oils Revealed by HPLC-FT-ICR MS,</a:t>
            </a:r>
            <a:r>
              <a:rPr lang="en-US" sz="1100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 Energy &amp; Fuels, </a:t>
            </a:r>
            <a:r>
              <a:rPr lang="en-US" sz="1100" b="1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39</a:t>
            </a:r>
            <a:r>
              <a:rPr lang="en-US" sz="1100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 (7), 3575-3588 (2025) </a:t>
            </a:r>
            <a:r>
              <a:rPr lang="en-US" sz="1100" b="1" i="0" dirty="0">
                <a:solidFill>
                  <a:srgbClr val="333399"/>
                </a:solidFill>
                <a:effectLst/>
                <a:latin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doi.org/10.1021/acs.energyfuels.4c05674</a:t>
            </a:r>
            <a:r>
              <a:rPr lang="en-US" sz="1100" b="0" i="0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 - </a:t>
            </a:r>
            <a:r>
              <a:rPr lang="en-US" sz="1100" b="1" i="0" dirty="0">
                <a:solidFill>
                  <a:srgbClr val="333399"/>
                </a:solidFill>
                <a:effectLst/>
                <a:latin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Set</a:t>
            </a:r>
            <a:r>
              <a:rPr lang="en-US" sz="1100" dirty="0">
                <a:solidFill>
                  <a:srgbClr val="333399"/>
                </a:solidFill>
              </a:rPr>
              <a:t>. Work funded by UCGP – 2023. </a:t>
            </a:r>
          </a:p>
        </p:txBody>
      </p:sp>
    </p:spTree>
    <p:extLst>
      <p:ext uri="{BB962C8B-B14F-4D97-AF65-F5344CB8AC3E}">
        <p14:creationId xmlns:p14="http://schemas.microsoft.com/office/powerpoint/2010/main" val="113006116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5122fe-b241-49e1-afdb-07c82d1e2775" xsi:nil="true"/>
    <lcf76f155ced4ddcb4097134ff3c332f xmlns="dadad298-2df9-4984-95e3-f6f23ee06f9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D7C9FF766FAE4A8FF2A00B6383AD9D" ma:contentTypeVersion="13" ma:contentTypeDescription="Create a new document." ma:contentTypeScope="" ma:versionID="78c79bfabc33868d11872db7d346298c">
  <xsd:schema xmlns:xsd="http://www.w3.org/2001/XMLSchema" xmlns:xs="http://www.w3.org/2001/XMLSchema" xmlns:p="http://schemas.microsoft.com/office/2006/metadata/properties" xmlns:ns2="dadad298-2df9-4984-95e3-f6f23ee06f9a" xmlns:ns3="755122fe-b241-49e1-afdb-07c82d1e2775" targetNamespace="http://schemas.microsoft.com/office/2006/metadata/properties" ma:root="true" ma:fieldsID="3ea7e22f42f25b2e3eca7e1db5a8f4b9" ns2:_="" ns3:_="">
    <xsd:import namespace="dadad298-2df9-4984-95e3-f6f23ee06f9a"/>
    <xsd:import namespace="755122fe-b241-49e1-afdb-07c82d1e2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dad298-2df9-4984-95e3-f6f23ee06f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43b83bf-5a34-45d0-bf74-ccf9241540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5122fe-b241-49e1-afdb-07c82d1e277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993c2d3-ffbe-4835-8fdd-8300bd9f248c}" ma:internalName="TaxCatchAll" ma:showField="CatchAllData" ma:web="755122fe-b241-49e1-afdb-07c82d1e2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970E66-06F7-4592-983E-68A1441A37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B06607-F230-4BF8-96D2-9147FE891250}">
  <ds:schemaRefs>
    <ds:schemaRef ds:uri="dadad298-2df9-4984-95e3-f6f23ee06f9a"/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755122fe-b241-49e1-afdb-07c82d1e2775"/>
  </ds:schemaRefs>
</ds:datastoreItem>
</file>

<file path=customXml/itemProps3.xml><?xml version="1.0" encoding="utf-8"?>
<ds:datastoreItem xmlns:ds="http://schemas.openxmlformats.org/officeDocument/2006/customXml" ds:itemID="{B8E9165E-CA76-4B41-A678-D887913F31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dad298-2df9-4984-95e3-f6f23ee06f9a"/>
    <ds:schemaRef ds:uri="755122fe-b241-49e1-afdb-07c82d1e27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a36450eb-db06-42a7-8d1b-026719f701e3}" enabled="0" method="" siteId="{a36450eb-db06-42a7-8d1b-026719f701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10904</TotalTime>
  <Words>1441</Words>
  <Application>Microsoft Macintosh PowerPoint</Application>
  <PresentationFormat>Widescreen</PresentationFormat>
  <Paragraphs>31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</vt:lpstr>
      <vt:lpstr>Open Sans</vt:lpstr>
      <vt:lpstr>Default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Li</dc:creator>
  <cp:lastModifiedBy>Kristin Roberts</cp:lastModifiedBy>
  <cp:revision>147</cp:revision>
  <cp:lastPrinted>2019-07-16T13:07:28Z</cp:lastPrinted>
  <dcterms:created xsi:type="dcterms:W3CDTF">2004-08-07T03:10:56Z</dcterms:created>
  <dcterms:modified xsi:type="dcterms:W3CDTF">2025-05-22T21:27:13Z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0x010100ABD7C9FF766FAE4A8FF2A00B6383AD9D</vt:lpwstr>
  </property>
  <property fmtid="{D5CDD505-2E9C-101B-9397-08002B2CF9AE}" pid="3" name="MediaServiceImageTags">
    <vt:lpwstr/>
  </property>
</Properties>
</file>