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handoutMasterIdLst>
    <p:handoutMasterId r:id="rId8"/>
  </p:handoutMasterIdLst>
  <p:sldIdLst>
    <p:sldId id="269" r:id="rId5"/>
    <p:sldId id="270" r:id="rId6"/>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CC"/>
    <a:srgbClr val="4F4184"/>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67" autoAdjust="0"/>
    <p:restoredTop sz="92998" autoAdjust="0"/>
  </p:normalViewPr>
  <p:slideViewPr>
    <p:cSldViewPr snapToGrid="0">
      <p:cViewPr varScale="1">
        <p:scale>
          <a:sx n="79" d="100"/>
          <a:sy n="79" d="100"/>
        </p:scale>
        <p:origin x="667"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7494A-0605-5796-FB22-613B1AA716AF}"/>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7380CECD-C829-ABD6-321B-99410692B533}"/>
              </a:ext>
            </a:extLst>
          </p:cNvPr>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a:extLst>
              <a:ext uri="{FF2B5EF4-FFF2-40B4-BE49-F238E27FC236}">
                <a16:creationId xmlns:a16="http://schemas.microsoft.com/office/drawing/2014/main" id="{1006C850-7C52-ED1C-B779-0B4E81BD3250}"/>
              </a:ext>
            </a:extLst>
          </p:cNvPr>
          <p:cNvSpPr>
            <a:spLocks noGrp="1" noRot="1" noChangeAspect="1" noChangeArrowheads="1" noTextEdit="1"/>
          </p:cNvSpPr>
          <p:nvPr>
            <p:ph type="sldImg"/>
          </p:nvPr>
        </p:nvSpPr>
        <p:spPr>
          <a:xfrm>
            <a:off x="406400" y="696913"/>
            <a:ext cx="6197600" cy="3486150"/>
          </a:xfrm>
          <a:ln/>
        </p:spPr>
      </p:sp>
      <p:sp>
        <p:nvSpPr>
          <p:cNvPr id="4100" name="Rectangle 3">
            <a:extLst>
              <a:ext uri="{FF2B5EF4-FFF2-40B4-BE49-F238E27FC236}">
                <a16:creationId xmlns:a16="http://schemas.microsoft.com/office/drawing/2014/main" id="{2AD24045-84B6-106E-81B4-BC13F04C6E0A}"/>
              </a:ext>
            </a:extLst>
          </p:cNvPr>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40512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E2E23-7E8C-EC75-AA75-0E3E03BB07CF}"/>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460B10D6-F628-2D52-7DE5-A9D8F9D427C1}"/>
              </a:ext>
            </a:extLst>
          </p:cNvPr>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a:extLst>
              <a:ext uri="{FF2B5EF4-FFF2-40B4-BE49-F238E27FC236}">
                <a16:creationId xmlns:a16="http://schemas.microsoft.com/office/drawing/2014/main" id="{10E2E86C-ABD4-ED7C-6132-AE2E5A510F2F}"/>
              </a:ext>
            </a:extLst>
          </p:cNvPr>
          <p:cNvSpPr>
            <a:spLocks noGrp="1" noRot="1" noChangeAspect="1" noChangeArrowheads="1" noTextEdit="1"/>
          </p:cNvSpPr>
          <p:nvPr>
            <p:ph type="sldImg"/>
          </p:nvPr>
        </p:nvSpPr>
        <p:spPr>
          <a:xfrm>
            <a:off x="406400" y="696913"/>
            <a:ext cx="6197600" cy="3486150"/>
          </a:xfrm>
          <a:ln/>
        </p:spPr>
      </p:sp>
      <p:sp>
        <p:nvSpPr>
          <p:cNvPr id="4100" name="Rectangle 3">
            <a:extLst>
              <a:ext uri="{FF2B5EF4-FFF2-40B4-BE49-F238E27FC236}">
                <a16:creationId xmlns:a16="http://schemas.microsoft.com/office/drawing/2014/main" id="{02AEE12D-8BDD-5E28-A7F6-D18186922EA2}"/>
              </a:ext>
            </a:extLst>
          </p:cNvPr>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284864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arxiv.org/abs/2502.02706" TargetMode="External"/><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hyperlink" Target="https://arxiv.org/abs/2502.0270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A6E79-5705-8DB5-FFCA-715D44EA35FE}"/>
            </a:ext>
          </a:extLst>
        </p:cNvPr>
        <p:cNvGrpSpPr/>
        <p:nvPr/>
      </p:nvGrpSpPr>
      <p:grpSpPr>
        <a:xfrm>
          <a:off x="0" y="0"/>
          <a:ext cx="0" cy="0"/>
          <a:chOff x="0" y="0"/>
          <a:chExt cx="0" cy="0"/>
        </a:xfrm>
      </p:grpSpPr>
      <p:sp>
        <p:nvSpPr>
          <p:cNvPr id="1027" name="Rectangle 5">
            <a:extLst>
              <a:ext uri="{FF2B5EF4-FFF2-40B4-BE49-F238E27FC236}">
                <a16:creationId xmlns:a16="http://schemas.microsoft.com/office/drawing/2014/main" id="{3CB108C6-95E9-A506-335A-E9CB819319D5}"/>
              </a:ext>
            </a:extLst>
          </p:cNvPr>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8" name="Text Box 28">
            <a:extLst>
              <a:ext uri="{FF2B5EF4-FFF2-40B4-BE49-F238E27FC236}">
                <a16:creationId xmlns:a16="http://schemas.microsoft.com/office/drawing/2014/main" id="{971E0F0C-8DE3-E336-509E-8A726BFDDAE2}"/>
              </a:ext>
            </a:extLst>
          </p:cNvPr>
          <p:cNvSpPr txBox="1">
            <a:spLocks noChangeArrowheads="1"/>
          </p:cNvSpPr>
          <p:nvPr/>
        </p:nvSpPr>
        <p:spPr bwMode="auto">
          <a:xfrm>
            <a:off x="64225" y="1263066"/>
            <a:ext cx="6379963" cy="3416320"/>
          </a:xfrm>
          <a:prstGeom prst="rect">
            <a:avLst/>
          </a:prstGeom>
          <a:noFill/>
          <a:ln w="9525">
            <a:noFill/>
            <a:miter lim="800000"/>
            <a:headEnd/>
            <a:tailEnd/>
          </a:ln>
        </p:spPr>
        <p:txBody>
          <a:bodyPr wrap="square">
            <a:spAutoFit/>
          </a:bodyPr>
          <a:lstStyle/>
          <a:p>
            <a:r>
              <a:rPr lang="en-US" sz="1200" b="1" dirty="0"/>
              <a:t>REBCO (rare earth–barium–copper–oxide) superconducting tapes are front-runners for high-field magnet applications, including fusion energy systems, advanced research magnets, and high-energy physics experiments. However, conventional transport measurements of their high critical currents are often impractical in the extreme magnetic fields where these materials must operate, creating a bottleneck in their development and qualification.</a:t>
            </a:r>
            <a:endParaRPr lang="en-US" sz="1200" dirty="0"/>
          </a:p>
          <a:p>
            <a:pPr>
              <a:tabLst>
                <a:tab pos="282575" algn="l"/>
              </a:tabLst>
            </a:pPr>
            <a:r>
              <a:rPr lang="en-US" sz="1200" dirty="0"/>
              <a:t>	To address this, MagLab researchers have developed a fast, economical method based on torque magnetometry. When a magnetic field is applied to an anisotropic superconducting tape, it induces a screening current that produces a torque proportional to the tape’s critical current. This enables high-throughput, non-contact characterization across a range of temperatures and field orientations — without the need to apply large currents at cryogenic temperatures.</a:t>
            </a:r>
          </a:p>
          <a:p>
            <a:pPr defTabSz="282575"/>
            <a:r>
              <a:rPr lang="en-US" sz="1200" dirty="0"/>
              <a:t>	The method is compatible with both resistive and superconducting magnets and has already been used to evaluate hundreds of tapes, revealing key insights into flux pinning, magneto-thermal stability, and material inhomogeneity. It has attracted strong interest from both academic and industrial partners — including Commonwealth Fusion Systems, Tokamak Energy, the UK Atomic Energy Authority, and several manufacturers — as a powerful tool for accelerating the deployment of next-generation superconducting magnets.</a:t>
            </a:r>
          </a:p>
        </p:txBody>
      </p:sp>
      <p:sp>
        <p:nvSpPr>
          <p:cNvPr id="3" name="Line 42">
            <a:extLst>
              <a:ext uri="{FF2B5EF4-FFF2-40B4-BE49-F238E27FC236}">
                <a16:creationId xmlns:a16="http://schemas.microsoft.com/office/drawing/2014/main" id="{3646C3EA-D524-9EE6-8E0A-E09162FDFCC7}"/>
              </a:ext>
            </a:extLst>
          </p:cNvPr>
          <p:cNvSpPr>
            <a:spLocks noChangeShapeType="1"/>
          </p:cNvSpPr>
          <p:nvPr/>
        </p:nvSpPr>
        <p:spPr bwMode="auto">
          <a:xfrm>
            <a:off x="0" y="1163437"/>
            <a:ext cx="12192000" cy="28082"/>
          </a:xfrm>
          <a:prstGeom prst="line">
            <a:avLst/>
          </a:prstGeom>
          <a:noFill/>
          <a:ln w="44450" cmpd="sng">
            <a:solidFill>
              <a:srgbClr val="4F4184"/>
            </a:solidFill>
            <a:round/>
            <a:headEnd/>
            <a:tailEnd/>
          </a:ln>
        </p:spPr>
        <p:txBody>
          <a:bodyPr/>
          <a:lstStyle/>
          <a:p>
            <a:endParaRPr lang="en-US" dirty="0"/>
          </a:p>
        </p:txBody>
      </p:sp>
      <p:pic>
        <p:nvPicPr>
          <p:cNvPr id="4" name="Picture 3" descr="NSF logo.jpg">
            <a:extLst>
              <a:ext uri="{FF2B5EF4-FFF2-40B4-BE49-F238E27FC236}">
                <a16:creationId xmlns:a16="http://schemas.microsoft.com/office/drawing/2014/main" id="{0C79656C-F7A6-3A1A-B590-32A36F21E03F}"/>
              </a:ext>
            </a:extLst>
          </p:cNvPr>
          <p:cNvPicPr>
            <a:picLocks noChangeAspect="1"/>
          </p:cNvPicPr>
          <p:nvPr/>
        </p:nvPicPr>
        <p:blipFill>
          <a:blip r:embed="rId3" cstate="print"/>
          <a:stretch>
            <a:fillRect/>
          </a:stretch>
        </p:blipFill>
        <p:spPr>
          <a:xfrm>
            <a:off x="10099268" y="78134"/>
            <a:ext cx="1017188" cy="1023315"/>
          </a:xfrm>
          <a:prstGeom prst="rect">
            <a:avLst/>
          </a:prstGeom>
        </p:spPr>
      </p:pic>
      <p:sp>
        <p:nvSpPr>
          <p:cNvPr id="5" name="Text Box 62">
            <a:extLst>
              <a:ext uri="{FF2B5EF4-FFF2-40B4-BE49-F238E27FC236}">
                <a16:creationId xmlns:a16="http://schemas.microsoft.com/office/drawing/2014/main" id="{35461CB7-D37E-3E94-15B5-19ED9C444B19}"/>
              </a:ext>
            </a:extLst>
          </p:cNvPr>
          <p:cNvSpPr txBox="1">
            <a:spLocks noChangeArrowheads="1"/>
          </p:cNvSpPr>
          <p:nvPr/>
        </p:nvSpPr>
        <p:spPr bwMode="auto">
          <a:xfrm>
            <a:off x="222071" y="21045"/>
            <a:ext cx="9521072" cy="1115690"/>
          </a:xfrm>
          <a:prstGeom prst="rect">
            <a:avLst/>
          </a:prstGeom>
          <a:noFill/>
          <a:ln w="9525">
            <a:noFill/>
            <a:miter lim="800000"/>
            <a:headEnd/>
            <a:tailEnd/>
          </a:ln>
        </p:spPr>
        <p:txBody>
          <a:bodyPr wrap="square">
            <a:spAutoFit/>
          </a:bodyPr>
          <a:lstStyle/>
          <a:p>
            <a:r>
              <a:rPr lang="en-US" sz="2000" b="1" dirty="0"/>
              <a:t>Revolutionizing Superconductor Testing for Next-Gen Magnet Technologies</a:t>
            </a:r>
            <a:endParaRPr lang="en-US" sz="2000" dirty="0"/>
          </a:p>
          <a:p>
            <a:pPr>
              <a:spcBef>
                <a:spcPts val="0"/>
              </a:spcBef>
            </a:pPr>
            <a:endParaRPr lang="en-US" sz="600" b="0" i="0" u="none" strike="noStrike" dirty="0">
              <a:solidFill>
                <a:srgbClr val="212529"/>
              </a:solidFill>
              <a:effectLst/>
              <a:latin typeface="+mn-lt"/>
            </a:endParaRPr>
          </a:p>
          <a:p>
            <a:pPr>
              <a:spcBef>
                <a:spcPts val="0"/>
              </a:spcBef>
            </a:pPr>
            <a:r>
              <a:rPr lang="en-US" sz="1100" b="0" i="0" u="none" strike="noStrike" dirty="0" err="1">
                <a:solidFill>
                  <a:srgbClr val="212529"/>
                </a:solidFill>
                <a:effectLst/>
                <a:latin typeface="+mn-lt"/>
              </a:rPr>
              <a:t>Jaroszynski</a:t>
            </a:r>
            <a:r>
              <a:rPr lang="en-US" sz="1100" b="0" i="0" u="none" strike="noStrike" dirty="0">
                <a:solidFill>
                  <a:srgbClr val="212529"/>
                </a:solidFill>
                <a:effectLst/>
                <a:latin typeface="+mn-lt"/>
              </a:rPr>
              <a:t>, J; Constantinescu, AM; Kolb-Bond, D; Francis, A.; Xu, A.; Ries, R.; Bradford, G.; Bang, B.; Lee, J. and Larbalestier D</a:t>
            </a:r>
          </a:p>
          <a:p>
            <a:pPr>
              <a:spcBef>
                <a:spcPts val="0"/>
              </a:spcBef>
            </a:pPr>
            <a:r>
              <a:rPr lang="en-US" sz="1100" b="1" i="0" u="none" strike="noStrike" dirty="0">
                <a:solidFill>
                  <a:srgbClr val="0033CC"/>
                </a:solidFill>
                <a:effectLst/>
                <a:latin typeface="+mn-lt"/>
              </a:rPr>
              <a:t>National High Magnetic Field Laboratory</a:t>
            </a:r>
            <a:endParaRPr lang="en-US" sz="1100" b="1" dirty="0">
              <a:solidFill>
                <a:srgbClr val="0033CC"/>
              </a:solidFill>
              <a:latin typeface="+mn-lt"/>
            </a:endParaRPr>
          </a:p>
          <a:p>
            <a:pPr>
              <a:spcBef>
                <a:spcPts val="0"/>
              </a:spcBef>
            </a:pPr>
            <a:r>
              <a:rPr lang="en-US" sz="600" b="1" dirty="0">
                <a:solidFill>
                  <a:srgbClr val="0033CC"/>
                </a:solidFill>
              </a:rPr>
              <a:t>  </a:t>
            </a:r>
          </a:p>
          <a:p>
            <a:pPr>
              <a:spcBef>
                <a:spcPts val="0"/>
              </a:spcBef>
            </a:pPr>
            <a:r>
              <a:rPr lang="en-US" sz="1050" b="1" dirty="0"/>
              <a:t>Funding Grants:</a:t>
            </a:r>
            <a:r>
              <a:rPr lang="en-US" sz="1050" dirty="0"/>
              <a:t> K. M. </a:t>
            </a:r>
            <a:r>
              <a:rPr lang="en-US" sz="1050" dirty="0">
                <a:latin typeface="+mn-lt"/>
              </a:rPr>
              <a:t>Amm (NSF DMR-2128556</a:t>
            </a:r>
            <a:r>
              <a:rPr lang="en-US" sz="1050" dirty="0"/>
              <a:t>)</a:t>
            </a:r>
            <a:endParaRPr lang="en-US" sz="1050" b="1" dirty="0">
              <a:solidFill>
                <a:srgbClr val="0033CC"/>
              </a:solidFill>
            </a:endParaRPr>
          </a:p>
        </p:txBody>
      </p:sp>
      <p:pic>
        <p:nvPicPr>
          <p:cNvPr id="6" name="Picture 5" descr="JustM_purple.jpg">
            <a:extLst>
              <a:ext uri="{FF2B5EF4-FFF2-40B4-BE49-F238E27FC236}">
                <a16:creationId xmlns:a16="http://schemas.microsoft.com/office/drawing/2014/main" id="{3FCF2A7E-53C5-CF85-4F36-65630CF6B9D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340821" y="199813"/>
            <a:ext cx="672842" cy="801911"/>
          </a:xfrm>
          <a:prstGeom prst="rect">
            <a:avLst/>
          </a:prstGeom>
        </p:spPr>
      </p:pic>
      <p:sp>
        <p:nvSpPr>
          <p:cNvPr id="7" name="Rectangle 6">
            <a:extLst>
              <a:ext uri="{FF2B5EF4-FFF2-40B4-BE49-F238E27FC236}">
                <a16:creationId xmlns:a16="http://schemas.microsoft.com/office/drawing/2014/main" id="{55D13288-D006-E18B-29D2-82E06DB590BE}"/>
              </a:ext>
            </a:extLst>
          </p:cNvPr>
          <p:cNvSpPr/>
          <p:nvPr/>
        </p:nvSpPr>
        <p:spPr>
          <a:xfrm>
            <a:off x="1" y="6390355"/>
            <a:ext cx="12192000" cy="467646"/>
          </a:xfrm>
          <a:prstGeom prst="rect">
            <a:avLst/>
          </a:prstGeom>
          <a:solidFill>
            <a:srgbClr val="4F41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2FBB1EF-EA20-5638-58F4-5F7121C778F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695496" y="6498355"/>
            <a:ext cx="1374323" cy="246673"/>
          </a:xfrm>
          <a:prstGeom prst="rect">
            <a:avLst/>
          </a:prstGeom>
        </p:spPr>
      </p:pic>
      <p:pic>
        <p:nvPicPr>
          <p:cNvPr id="9" name="Picture 8">
            <a:extLst>
              <a:ext uri="{FF2B5EF4-FFF2-40B4-BE49-F238E27FC236}">
                <a16:creationId xmlns:a16="http://schemas.microsoft.com/office/drawing/2014/main" id="{36B9C90E-04FD-BB25-2047-6D60E41541E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500522" y="6501998"/>
            <a:ext cx="1410540" cy="275839"/>
          </a:xfrm>
          <a:prstGeom prst="rect">
            <a:avLst/>
          </a:prstGeom>
        </p:spPr>
      </p:pic>
      <p:pic>
        <p:nvPicPr>
          <p:cNvPr id="15" name="Picture 14">
            <a:extLst>
              <a:ext uri="{FF2B5EF4-FFF2-40B4-BE49-F238E27FC236}">
                <a16:creationId xmlns:a16="http://schemas.microsoft.com/office/drawing/2014/main" id="{6322045B-BDFC-236A-0796-9600490BD59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316170" y="6393075"/>
            <a:ext cx="2073230" cy="467646"/>
          </a:xfrm>
          <a:prstGeom prst="rect">
            <a:avLst/>
          </a:prstGeom>
        </p:spPr>
      </p:pic>
      <p:sp>
        <p:nvSpPr>
          <p:cNvPr id="11" name="TextBox 10">
            <a:extLst>
              <a:ext uri="{FF2B5EF4-FFF2-40B4-BE49-F238E27FC236}">
                <a16:creationId xmlns:a16="http://schemas.microsoft.com/office/drawing/2014/main" id="{60EC4F51-D890-6D83-8E87-C7A90B5632C5}"/>
              </a:ext>
            </a:extLst>
          </p:cNvPr>
          <p:cNvSpPr txBox="1"/>
          <p:nvPr/>
        </p:nvSpPr>
        <p:spPr>
          <a:xfrm>
            <a:off x="134207" y="4694364"/>
            <a:ext cx="6379963" cy="1615827"/>
          </a:xfrm>
          <a:prstGeom prst="rect">
            <a:avLst/>
          </a:prstGeom>
          <a:noFill/>
        </p:spPr>
        <p:txBody>
          <a:bodyPr wrap="square">
            <a:spAutoFit/>
          </a:bodyPr>
          <a:lstStyle/>
          <a:p>
            <a:r>
              <a:rPr lang="en-US" sz="1100" b="1" dirty="0">
                <a:solidFill>
                  <a:srgbClr val="333399"/>
                </a:solidFill>
                <a:latin typeface="+mn-lt"/>
              </a:rPr>
              <a:t>Facilities:</a:t>
            </a:r>
            <a:r>
              <a:rPr lang="en-US" sz="1100" dirty="0">
                <a:solidFill>
                  <a:srgbClr val="333399"/>
                </a:solidFill>
                <a:latin typeface="+mn-lt"/>
              </a:rPr>
              <a:t> 45T hybrid magnet and 31 T resistive magnets </a:t>
            </a:r>
          </a:p>
          <a:p>
            <a:r>
              <a:rPr lang="en-US" sz="1100" b="1" dirty="0">
                <a:solidFill>
                  <a:srgbClr val="333399"/>
                </a:solidFill>
              </a:rPr>
              <a:t>Citation: [1] </a:t>
            </a:r>
            <a:r>
              <a:rPr lang="en-US" sz="1100" dirty="0">
                <a:solidFill>
                  <a:srgbClr val="333399"/>
                </a:solidFill>
              </a:rPr>
              <a:t>Jaroszynski, J; Constantinescu, AM; Kolb-Bond, D; Francis, A.; Xu, A.; Ries, R.; Bradford, G.; Bang, B.; Lee, J. and Larbalestier, D., </a:t>
            </a:r>
            <a:r>
              <a:rPr lang="en-US" sz="1100" i="1" dirty="0">
                <a:solidFill>
                  <a:srgbClr val="333399"/>
                </a:solidFill>
              </a:rPr>
              <a:t>Critical Current, Lengthwise Fluctuations, and Flux Jumps in REBCO CC: A Torque Magnetometry Study up to 45 T</a:t>
            </a:r>
            <a:r>
              <a:rPr lang="en-US" sz="1100" dirty="0">
                <a:solidFill>
                  <a:srgbClr val="333399"/>
                </a:solidFill>
              </a:rPr>
              <a:t>, </a:t>
            </a:r>
            <a:r>
              <a:rPr lang="en-US" sz="1100" b="1" dirty="0">
                <a:solidFill>
                  <a:srgbClr val="333399"/>
                </a:solidFill>
                <a:hlinkClick r:id="rId8">
                  <a:extLst>
                    <a:ext uri="{A12FA001-AC4F-418D-AE19-62706E023703}">
                      <ahyp:hlinkClr xmlns:ahyp="http://schemas.microsoft.com/office/drawing/2018/hyperlinkcolor" val="tx"/>
                    </a:ext>
                  </a:extLst>
                </a:hlinkClick>
              </a:rPr>
              <a:t>https://arxiv.org/abs/2502.02706</a:t>
            </a:r>
            <a:r>
              <a:rPr lang="en-US" sz="1100" dirty="0">
                <a:solidFill>
                  <a:srgbClr val="333399"/>
                </a:solidFill>
              </a:rPr>
              <a:t>, (Feb 11 2025)</a:t>
            </a:r>
          </a:p>
          <a:p>
            <a:r>
              <a:rPr lang="en-US" sz="1100" b="1" u="none" strike="noStrike" kern="100" dirty="0">
                <a:solidFill>
                  <a:srgbClr val="333399"/>
                </a:solidFill>
                <a:effectLst/>
                <a:uFill>
                  <a:solidFill>
                    <a:srgbClr val="000000"/>
                  </a:solidFill>
                </a:uFill>
                <a:latin typeface="+mn-lt"/>
                <a:ea typeface="Cambria" panose="02040503050406030204" pitchFamily="18" charset="0"/>
                <a:cs typeface="Cambria" panose="02040503050406030204" pitchFamily="18" charset="0"/>
              </a:rPr>
              <a:t>[2] </a:t>
            </a:r>
            <a:r>
              <a:rPr lang="en-US" sz="1100" dirty="0">
                <a:solidFill>
                  <a:srgbClr val="333399"/>
                </a:solidFill>
              </a:rPr>
              <a:t>Jaroszynski, J.; Constantinescu, A. M.; Larbalestier, D. and Miller, G., </a:t>
            </a:r>
            <a:r>
              <a:rPr lang="en-US" sz="1100" i="1" dirty="0">
                <a:solidFill>
                  <a:srgbClr val="333399"/>
                </a:solidFill>
              </a:rPr>
              <a:t>"Magnetometer For Large Magnetic Moments With Strong Magnetic Anisotropy",</a:t>
            </a:r>
            <a:r>
              <a:rPr lang="en-US" sz="1100" dirty="0">
                <a:solidFill>
                  <a:srgbClr val="333399"/>
                </a:solidFill>
              </a:rPr>
              <a:t> US Patent No. 12,181,540 (2024) </a:t>
            </a:r>
          </a:p>
          <a:p>
            <a:r>
              <a:rPr lang="en-US" sz="1100" b="1" kern="100" dirty="0">
                <a:solidFill>
                  <a:srgbClr val="333399"/>
                </a:solidFill>
                <a:uFill>
                  <a:solidFill>
                    <a:srgbClr val="000000"/>
                  </a:solidFill>
                </a:uFill>
                <a:latin typeface="+mn-lt"/>
              </a:rPr>
              <a:t>UCGP:  </a:t>
            </a:r>
            <a:r>
              <a:rPr lang="en-US" sz="1100" kern="100" dirty="0">
                <a:solidFill>
                  <a:srgbClr val="333399"/>
                </a:solidFill>
                <a:uFill>
                  <a:solidFill>
                    <a:srgbClr val="000000"/>
                  </a:solidFill>
                </a:uFill>
                <a:latin typeface="+mn-lt"/>
              </a:rPr>
              <a:t>J. Jaroszynski PI, </a:t>
            </a:r>
            <a:r>
              <a:rPr lang="en-US" sz="1100" dirty="0">
                <a:solidFill>
                  <a:srgbClr val="333399"/>
                </a:solidFill>
                <a:effectLst/>
                <a:latin typeface="+mn-lt"/>
                <a:ea typeface="Times"/>
                <a:cs typeface="Times New Roman" panose="02020603050405020304" pitchFamily="18" charset="0"/>
              </a:rPr>
              <a:t>Fast fatigue and transport current assessment in REBCO coated conductors</a:t>
            </a:r>
            <a:endParaRPr lang="en-US" sz="1100" dirty="0"/>
          </a:p>
        </p:txBody>
      </p:sp>
      <p:grpSp>
        <p:nvGrpSpPr>
          <p:cNvPr id="14" name="Group 13">
            <a:extLst>
              <a:ext uri="{FF2B5EF4-FFF2-40B4-BE49-F238E27FC236}">
                <a16:creationId xmlns:a16="http://schemas.microsoft.com/office/drawing/2014/main" id="{9718EC78-CEFD-B0DF-BA19-8387DB9F7756}"/>
              </a:ext>
            </a:extLst>
          </p:cNvPr>
          <p:cNvGrpSpPr/>
          <p:nvPr/>
        </p:nvGrpSpPr>
        <p:grpSpPr>
          <a:xfrm>
            <a:off x="6376693" y="1605487"/>
            <a:ext cx="2026952" cy="3985883"/>
            <a:chOff x="5743575" y="1403266"/>
            <a:chExt cx="2074610" cy="4341331"/>
          </a:xfrm>
        </p:grpSpPr>
        <p:sp>
          <p:nvSpPr>
            <p:cNvPr id="2" name="AutoShape 2">
              <a:extLst>
                <a:ext uri="{FF2B5EF4-FFF2-40B4-BE49-F238E27FC236}">
                  <a16:creationId xmlns:a16="http://schemas.microsoft.com/office/drawing/2014/main" id="{2987B841-EFF3-7CCE-59A9-9188BA0762B3}"/>
                </a:ext>
              </a:extLst>
            </p:cNvPr>
            <p:cNvSpPr>
              <a:spLocks noChangeAspect="1" noChangeArrowheads="1"/>
            </p:cNvSpPr>
            <p:nvPr/>
          </p:nvSpPr>
          <p:spPr bwMode="auto">
            <a:xfrm>
              <a:off x="5743575" y="32783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descr="A close-up of a sample of a sample&#10;&#10;AI-generated content may be incorrect.">
              <a:extLst>
                <a:ext uri="{FF2B5EF4-FFF2-40B4-BE49-F238E27FC236}">
                  <a16:creationId xmlns:a16="http://schemas.microsoft.com/office/drawing/2014/main" id="{FC14C22B-4E00-E259-FB57-923324672DE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34010" y="1403266"/>
              <a:ext cx="1784175" cy="4341331"/>
            </a:xfrm>
            <a:prstGeom prst="rect">
              <a:avLst/>
            </a:prstGeom>
          </p:spPr>
        </p:pic>
        <p:sp>
          <p:nvSpPr>
            <p:cNvPr id="10" name="Rectangle 9">
              <a:extLst>
                <a:ext uri="{FF2B5EF4-FFF2-40B4-BE49-F238E27FC236}">
                  <a16:creationId xmlns:a16="http://schemas.microsoft.com/office/drawing/2014/main" id="{09D6B2A1-D685-109D-161E-B873E556D122}"/>
                </a:ext>
              </a:extLst>
            </p:cNvPr>
            <p:cNvSpPr/>
            <p:nvPr/>
          </p:nvSpPr>
          <p:spPr>
            <a:xfrm>
              <a:off x="6034010" y="2011680"/>
              <a:ext cx="32107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D3C5CD-0CDC-381C-B73E-0BEFCE4092ED}"/>
                </a:ext>
              </a:extLst>
            </p:cNvPr>
            <p:cNvSpPr/>
            <p:nvPr/>
          </p:nvSpPr>
          <p:spPr>
            <a:xfrm>
              <a:off x="7069819" y="1645920"/>
              <a:ext cx="199661" cy="35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49">
            <a:extLst>
              <a:ext uri="{FF2B5EF4-FFF2-40B4-BE49-F238E27FC236}">
                <a16:creationId xmlns:a16="http://schemas.microsoft.com/office/drawing/2014/main" id="{DD54E4D5-5B3E-FB3C-001D-BA7F7DA510CB}"/>
              </a:ext>
            </a:extLst>
          </p:cNvPr>
          <p:cNvSpPr>
            <a:spLocks noChangeArrowheads="1"/>
          </p:cNvSpPr>
          <p:nvPr/>
        </p:nvSpPr>
        <p:spPr bwMode="auto">
          <a:xfrm>
            <a:off x="6524113" y="1432501"/>
            <a:ext cx="5603662" cy="4716872"/>
          </a:xfrm>
          <a:prstGeom prst="rect">
            <a:avLst/>
          </a:prstGeom>
          <a:noFill/>
          <a:ln w="19050">
            <a:solidFill>
              <a:srgbClr val="0033CC"/>
            </a:solidFill>
            <a:miter lim="800000"/>
            <a:headEnd/>
            <a:tailEnd/>
          </a:ln>
        </p:spPr>
        <p:txBody>
          <a:bodyPr wrap="none" anchor="ctr"/>
          <a:lstStyle/>
          <a:p>
            <a:endParaRPr lang="en-US"/>
          </a:p>
        </p:txBody>
      </p:sp>
      <p:pic>
        <p:nvPicPr>
          <p:cNvPr id="20" name="Picture 19">
            <a:extLst>
              <a:ext uri="{FF2B5EF4-FFF2-40B4-BE49-F238E27FC236}">
                <a16:creationId xmlns:a16="http://schemas.microsoft.com/office/drawing/2014/main" id="{A3DC2DDA-D28F-E71A-0603-318BE2025B38}"/>
              </a:ext>
            </a:extLst>
          </p:cNvPr>
          <p:cNvPicPr>
            <a:picLocks noChangeAspect="1"/>
          </p:cNvPicPr>
          <p:nvPr/>
        </p:nvPicPr>
        <p:blipFill rotWithShape="1">
          <a:blip r:embed="rId10"/>
          <a:srcRect l="1460" r="3795"/>
          <a:stretch/>
        </p:blipFill>
        <p:spPr>
          <a:xfrm>
            <a:off x="8483570" y="2766558"/>
            <a:ext cx="3499463" cy="2048757"/>
          </a:xfrm>
          <a:prstGeom prst="rect">
            <a:avLst/>
          </a:prstGeom>
        </p:spPr>
      </p:pic>
      <p:sp>
        <p:nvSpPr>
          <p:cNvPr id="22" name="TextBox 21">
            <a:extLst>
              <a:ext uri="{FF2B5EF4-FFF2-40B4-BE49-F238E27FC236}">
                <a16:creationId xmlns:a16="http://schemas.microsoft.com/office/drawing/2014/main" id="{BFE56125-A406-6DB5-799C-53741904E15E}"/>
              </a:ext>
            </a:extLst>
          </p:cNvPr>
          <p:cNvSpPr txBox="1"/>
          <p:nvPr/>
        </p:nvSpPr>
        <p:spPr>
          <a:xfrm>
            <a:off x="8724451" y="4998343"/>
            <a:ext cx="3082518" cy="923330"/>
          </a:xfrm>
          <a:prstGeom prst="rect">
            <a:avLst/>
          </a:prstGeom>
          <a:noFill/>
        </p:spPr>
        <p:txBody>
          <a:bodyPr wrap="square" rtlCol="0">
            <a:spAutoFit/>
          </a:bodyPr>
          <a:lstStyle/>
          <a:p>
            <a:pPr algn="just"/>
            <a:r>
              <a:rPr lang="en-US" sz="900" b="1" i="1" dirty="0"/>
              <a:t>Figures 2 above. </a:t>
            </a:r>
            <a:r>
              <a:rPr lang="en-US" sz="900" i="1" dirty="0"/>
              <a:t>a) Angular critical current assessed using torque in R&amp;D sample from </a:t>
            </a:r>
            <a:r>
              <a:rPr lang="en-US" sz="900" i="1" dirty="0" err="1"/>
              <a:t>SuperPower</a:t>
            </a:r>
            <a:r>
              <a:rPr lang="en-US" sz="900" i="1" dirty="0"/>
              <a:t> Inc. with 15 % BZO, measured at T = 4.2 K within a magnetic field range of 5 to 45 T. b) Critical current as a function of field for the field in the ab plane and at θ = 60 deg off the ab plane.</a:t>
            </a:r>
          </a:p>
        </p:txBody>
      </p:sp>
      <p:sp>
        <p:nvSpPr>
          <p:cNvPr id="23" name="TextBox 22">
            <a:extLst>
              <a:ext uri="{FF2B5EF4-FFF2-40B4-BE49-F238E27FC236}">
                <a16:creationId xmlns:a16="http://schemas.microsoft.com/office/drawing/2014/main" id="{A645CFE9-9999-4C59-82A2-453332619C1B}"/>
              </a:ext>
            </a:extLst>
          </p:cNvPr>
          <p:cNvSpPr txBox="1"/>
          <p:nvPr/>
        </p:nvSpPr>
        <p:spPr>
          <a:xfrm>
            <a:off x="8725405" y="1631117"/>
            <a:ext cx="3082518" cy="784830"/>
          </a:xfrm>
          <a:prstGeom prst="rect">
            <a:avLst/>
          </a:prstGeom>
          <a:noFill/>
        </p:spPr>
        <p:txBody>
          <a:bodyPr wrap="square" rtlCol="0">
            <a:spAutoFit/>
          </a:bodyPr>
          <a:lstStyle/>
          <a:p>
            <a:pPr algn="just"/>
            <a:r>
              <a:rPr lang="en-US" sz="900" b="1" i="1" dirty="0"/>
              <a:t>Figures 1 left. </a:t>
            </a:r>
            <a:r>
              <a:rPr lang="en-US" sz="900" i="1" dirty="0"/>
              <a:t> Torque magnetometer: a platform with a sample is rotated in magnetic field by servo motor, actuator and driving shaft/lines.. The load cell measures tension of the line, which is proportional to the torque. The torque is proportional to critical current in the sample</a:t>
            </a:r>
          </a:p>
        </p:txBody>
      </p:sp>
    </p:spTree>
    <p:extLst>
      <p:ext uri="{BB962C8B-B14F-4D97-AF65-F5344CB8AC3E}">
        <p14:creationId xmlns:p14="http://schemas.microsoft.com/office/powerpoint/2010/main" val="637477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610C5-35E6-1511-F9B0-659C9693A687}"/>
            </a:ext>
          </a:extLst>
        </p:cNvPr>
        <p:cNvGrpSpPr/>
        <p:nvPr/>
      </p:nvGrpSpPr>
      <p:grpSpPr>
        <a:xfrm>
          <a:off x="0" y="0"/>
          <a:ext cx="0" cy="0"/>
          <a:chOff x="0" y="0"/>
          <a:chExt cx="0" cy="0"/>
        </a:xfrm>
      </p:grpSpPr>
      <p:sp>
        <p:nvSpPr>
          <p:cNvPr id="1027" name="Rectangle 5">
            <a:extLst>
              <a:ext uri="{FF2B5EF4-FFF2-40B4-BE49-F238E27FC236}">
                <a16:creationId xmlns:a16="http://schemas.microsoft.com/office/drawing/2014/main" id="{B7C394CA-F4C9-98D0-3C19-60B790A82339}"/>
              </a:ext>
            </a:extLst>
          </p:cNvPr>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8" name="Text Box 28">
            <a:extLst>
              <a:ext uri="{FF2B5EF4-FFF2-40B4-BE49-F238E27FC236}">
                <a16:creationId xmlns:a16="http://schemas.microsoft.com/office/drawing/2014/main" id="{ACA8F60E-9B5E-FC1B-686F-B133726FF233}"/>
              </a:ext>
            </a:extLst>
          </p:cNvPr>
          <p:cNvSpPr txBox="1">
            <a:spLocks noChangeArrowheads="1"/>
          </p:cNvSpPr>
          <p:nvPr/>
        </p:nvSpPr>
        <p:spPr bwMode="auto">
          <a:xfrm>
            <a:off x="122334" y="1204544"/>
            <a:ext cx="6130753" cy="4154984"/>
          </a:xfrm>
          <a:prstGeom prst="rect">
            <a:avLst/>
          </a:prstGeom>
          <a:noFill/>
          <a:ln w="9525">
            <a:noFill/>
            <a:miter lim="800000"/>
            <a:headEnd/>
            <a:tailEnd/>
          </a:ln>
        </p:spPr>
        <p:txBody>
          <a:bodyPr wrap="square">
            <a:spAutoFit/>
          </a:bodyPr>
          <a:lstStyle/>
          <a:p>
            <a:r>
              <a:rPr lang="en-US" sz="1100" b="1" dirty="0"/>
              <a:t>What’s the Discovery?</a:t>
            </a:r>
            <a:endParaRPr lang="en-US" sz="1100" dirty="0"/>
          </a:p>
          <a:p>
            <a:r>
              <a:rPr lang="en-US" sz="1100" dirty="0"/>
              <a:t>Scientists at the </a:t>
            </a:r>
            <a:r>
              <a:rPr lang="en-US" sz="1100" dirty="0" err="1"/>
              <a:t>MagLab</a:t>
            </a:r>
            <a:r>
              <a:rPr lang="en-US" sz="1100" dirty="0"/>
              <a:t> have invented a faster, easier way to test superconducting tapes — special materials that can carry electricity with zero resistance. These tapes play a big role in future technologies, especially in building powerful magnets for fusion energy and advanced medical devices.</a:t>
            </a:r>
          </a:p>
          <a:p>
            <a:r>
              <a:rPr lang="en-US" sz="1100" dirty="0"/>
              <a:t>Instead of relying on slow, complex testing methods, the new technique uses a clever trick: once the tape becomes superconducting, it naturally tries to line up with a magnetic field. By measuring this motion (called torque), researchers can quickly find out how much electrical current the tape can carry before superconductivity is destroyed — a key performance metric.</a:t>
            </a:r>
          </a:p>
          <a:p>
            <a:endParaRPr lang="en-US" sz="1100" dirty="0"/>
          </a:p>
          <a:p>
            <a:r>
              <a:rPr lang="en-US" sz="1100" b="1" dirty="0"/>
              <a:t>Why Is It Important?</a:t>
            </a:r>
            <a:endParaRPr lang="en-US" sz="1100" dirty="0"/>
          </a:p>
          <a:p>
            <a:r>
              <a:rPr lang="en-US" sz="1100" dirty="0"/>
              <a:t>Fusion reactors could provide clean, limitless energy, and superconducting tapes are essential for making the powerful magnets they need. But developing and testing these tapes has been slow and difficult, slowing progress toward this energy breakthrough.</a:t>
            </a:r>
          </a:p>
          <a:p>
            <a:r>
              <a:rPr lang="en-US" sz="1100" dirty="0"/>
              <a:t>This new method speeds up testing, helping researchers identify the best materials faster — which could help bring fusion energy, better medical imaging, and other high-tech applications closer to reality.</a:t>
            </a:r>
          </a:p>
          <a:p>
            <a:endParaRPr lang="en-US" sz="1100" dirty="0"/>
          </a:p>
          <a:p>
            <a:r>
              <a:rPr lang="en-US" sz="1100" b="1" dirty="0"/>
              <a:t>Why Did It Need the </a:t>
            </a:r>
            <a:r>
              <a:rPr lang="en-US" sz="1100" b="1" dirty="0" err="1"/>
              <a:t>MagLab</a:t>
            </a:r>
            <a:r>
              <a:rPr lang="en-US" sz="1100" b="1" dirty="0"/>
              <a:t>?</a:t>
            </a:r>
            <a:endParaRPr lang="en-US" sz="1100" dirty="0"/>
          </a:p>
          <a:p>
            <a:r>
              <a:rPr lang="en-US" sz="1100" dirty="0"/>
              <a:t>Testing how superconducting materials perform under extreme conditions — like very high magnetic fields and super-cold temperatures — isn’t possible in most labs. The </a:t>
            </a:r>
            <a:r>
              <a:rPr lang="en-US" sz="1100" dirty="0" err="1"/>
              <a:t>MagLab</a:t>
            </a:r>
            <a:r>
              <a:rPr lang="en-US" sz="1100" dirty="0"/>
              <a:t> is one of the only places in the world with the powerful magnets and special equipment needed for this kind of research. By combining their one-of-a-kind tools with this new testing method, MagLab scientists are helping accelerate the next generation of energy and technology solutions.</a:t>
            </a:r>
            <a:endParaRPr lang="en-US" sz="1100" dirty="0">
              <a:latin typeface="Arial" charset="0"/>
            </a:endParaRPr>
          </a:p>
        </p:txBody>
      </p:sp>
      <p:sp>
        <p:nvSpPr>
          <p:cNvPr id="1034" name="Rectangle 49">
            <a:extLst>
              <a:ext uri="{FF2B5EF4-FFF2-40B4-BE49-F238E27FC236}">
                <a16:creationId xmlns:a16="http://schemas.microsoft.com/office/drawing/2014/main" id="{52815404-0D33-8B8A-EA15-7E3FAACC723C}"/>
              </a:ext>
            </a:extLst>
          </p:cNvPr>
          <p:cNvSpPr>
            <a:spLocks noChangeArrowheads="1"/>
          </p:cNvSpPr>
          <p:nvPr/>
        </p:nvSpPr>
        <p:spPr bwMode="auto">
          <a:xfrm>
            <a:off x="6187583" y="1331915"/>
            <a:ext cx="5922288" cy="4027613"/>
          </a:xfrm>
          <a:prstGeom prst="rect">
            <a:avLst/>
          </a:prstGeom>
          <a:noFill/>
          <a:ln w="19050">
            <a:solidFill>
              <a:srgbClr val="0033CC"/>
            </a:solidFill>
            <a:miter lim="800000"/>
            <a:headEnd/>
            <a:tailEnd/>
          </a:ln>
        </p:spPr>
        <p:txBody>
          <a:bodyPr wrap="none" anchor="ctr"/>
          <a:lstStyle/>
          <a:p>
            <a:endParaRPr lang="en-US"/>
          </a:p>
        </p:txBody>
      </p:sp>
      <p:sp>
        <p:nvSpPr>
          <p:cNvPr id="2" name="AutoShape 2">
            <a:extLst>
              <a:ext uri="{FF2B5EF4-FFF2-40B4-BE49-F238E27FC236}">
                <a16:creationId xmlns:a16="http://schemas.microsoft.com/office/drawing/2014/main" id="{605E1598-D6C5-9493-119D-332842F12ADF}"/>
              </a:ext>
            </a:extLst>
          </p:cNvPr>
          <p:cNvSpPr>
            <a:spLocks noChangeAspect="1" noChangeArrowheads="1"/>
          </p:cNvSpPr>
          <p:nvPr/>
        </p:nvSpPr>
        <p:spPr bwMode="auto">
          <a:xfrm>
            <a:off x="5743575" y="32783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Line 42">
            <a:extLst>
              <a:ext uri="{FF2B5EF4-FFF2-40B4-BE49-F238E27FC236}">
                <a16:creationId xmlns:a16="http://schemas.microsoft.com/office/drawing/2014/main" id="{6D229A10-AED1-4C4B-133B-3B9B3A30660A}"/>
              </a:ext>
            </a:extLst>
          </p:cNvPr>
          <p:cNvSpPr>
            <a:spLocks noChangeShapeType="1"/>
          </p:cNvSpPr>
          <p:nvPr/>
        </p:nvSpPr>
        <p:spPr bwMode="auto">
          <a:xfrm>
            <a:off x="0" y="1163437"/>
            <a:ext cx="12192000" cy="28082"/>
          </a:xfrm>
          <a:prstGeom prst="line">
            <a:avLst/>
          </a:prstGeom>
          <a:noFill/>
          <a:ln w="44450" cmpd="sng">
            <a:solidFill>
              <a:srgbClr val="4F4184"/>
            </a:solidFill>
            <a:round/>
            <a:headEnd/>
            <a:tailEnd/>
          </a:ln>
        </p:spPr>
        <p:txBody>
          <a:bodyPr/>
          <a:lstStyle/>
          <a:p>
            <a:endParaRPr lang="en-US" dirty="0"/>
          </a:p>
        </p:txBody>
      </p:sp>
      <p:pic>
        <p:nvPicPr>
          <p:cNvPr id="4" name="Picture 3" descr="NSF logo.jpg">
            <a:extLst>
              <a:ext uri="{FF2B5EF4-FFF2-40B4-BE49-F238E27FC236}">
                <a16:creationId xmlns:a16="http://schemas.microsoft.com/office/drawing/2014/main" id="{551668BC-238A-17C5-092E-7B753E505ABD}"/>
              </a:ext>
            </a:extLst>
          </p:cNvPr>
          <p:cNvPicPr>
            <a:picLocks noChangeAspect="1"/>
          </p:cNvPicPr>
          <p:nvPr/>
        </p:nvPicPr>
        <p:blipFill>
          <a:blip r:embed="rId3" cstate="print"/>
          <a:stretch>
            <a:fillRect/>
          </a:stretch>
        </p:blipFill>
        <p:spPr>
          <a:xfrm>
            <a:off x="10099268" y="78134"/>
            <a:ext cx="1017188" cy="1023315"/>
          </a:xfrm>
          <a:prstGeom prst="rect">
            <a:avLst/>
          </a:prstGeom>
        </p:spPr>
      </p:pic>
      <p:pic>
        <p:nvPicPr>
          <p:cNvPr id="6" name="Picture 5" descr="JustM_purple.jpg">
            <a:extLst>
              <a:ext uri="{FF2B5EF4-FFF2-40B4-BE49-F238E27FC236}">
                <a16:creationId xmlns:a16="http://schemas.microsoft.com/office/drawing/2014/main" id="{9396CA19-E6D1-2C19-8955-C9D1A15C3EB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340821" y="199813"/>
            <a:ext cx="672842" cy="801911"/>
          </a:xfrm>
          <a:prstGeom prst="rect">
            <a:avLst/>
          </a:prstGeom>
        </p:spPr>
      </p:pic>
      <p:sp>
        <p:nvSpPr>
          <p:cNvPr id="7" name="Rectangle 6">
            <a:extLst>
              <a:ext uri="{FF2B5EF4-FFF2-40B4-BE49-F238E27FC236}">
                <a16:creationId xmlns:a16="http://schemas.microsoft.com/office/drawing/2014/main" id="{1CAEEAF0-DCB0-F1DC-A690-EF93C6482CD5}"/>
              </a:ext>
            </a:extLst>
          </p:cNvPr>
          <p:cNvSpPr/>
          <p:nvPr/>
        </p:nvSpPr>
        <p:spPr>
          <a:xfrm>
            <a:off x="0" y="6406834"/>
            <a:ext cx="12192000" cy="467646"/>
          </a:xfrm>
          <a:prstGeom prst="rect">
            <a:avLst/>
          </a:prstGeom>
          <a:solidFill>
            <a:srgbClr val="4F41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2726E66A-ABBC-CCFB-1387-8F11A304AE3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695496" y="6498355"/>
            <a:ext cx="1374323" cy="246673"/>
          </a:xfrm>
          <a:prstGeom prst="rect">
            <a:avLst/>
          </a:prstGeom>
        </p:spPr>
      </p:pic>
      <p:pic>
        <p:nvPicPr>
          <p:cNvPr id="9" name="Picture 8">
            <a:extLst>
              <a:ext uri="{FF2B5EF4-FFF2-40B4-BE49-F238E27FC236}">
                <a16:creationId xmlns:a16="http://schemas.microsoft.com/office/drawing/2014/main" id="{09AB5AB5-F50E-F9C3-A52E-3D922A06786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500522" y="6501998"/>
            <a:ext cx="1410540" cy="275839"/>
          </a:xfrm>
          <a:prstGeom prst="rect">
            <a:avLst/>
          </a:prstGeom>
        </p:spPr>
      </p:pic>
      <p:pic>
        <p:nvPicPr>
          <p:cNvPr id="15" name="Picture 14">
            <a:extLst>
              <a:ext uri="{FF2B5EF4-FFF2-40B4-BE49-F238E27FC236}">
                <a16:creationId xmlns:a16="http://schemas.microsoft.com/office/drawing/2014/main" id="{D1EEFFB2-D6C5-1B5D-0AED-824A315F27F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316170" y="6393075"/>
            <a:ext cx="2073230" cy="467646"/>
          </a:xfrm>
          <a:prstGeom prst="rect">
            <a:avLst/>
          </a:prstGeom>
        </p:spPr>
      </p:pic>
      <p:pic>
        <p:nvPicPr>
          <p:cNvPr id="14" name="Picture 13" descr="A diagram of different types of conductor's&#10;&#10;AI-generated content may be incorrect.">
            <a:extLst>
              <a:ext uri="{FF2B5EF4-FFF2-40B4-BE49-F238E27FC236}">
                <a16:creationId xmlns:a16="http://schemas.microsoft.com/office/drawing/2014/main" id="{E848495D-CAE3-E77B-AFCB-A7571A06E17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898" r="6802" b="16544"/>
          <a:stretch/>
        </p:blipFill>
        <p:spPr>
          <a:xfrm>
            <a:off x="6300409" y="1476212"/>
            <a:ext cx="5724863" cy="2680759"/>
          </a:xfrm>
          <a:prstGeom prst="rect">
            <a:avLst/>
          </a:prstGeom>
        </p:spPr>
      </p:pic>
      <p:sp>
        <p:nvSpPr>
          <p:cNvPr id="10" name="Text Box 62">
            <a:extLst>
              <a:ext uri="{FF2B5EF4-FFF2-40B4-BE49-F238E27FC236}">
                <a16:creationId xmlns:a16="http://schemas.microsoft.com/office/drawing/2014/main" id="{CF3C49FD-62E5-237C-64E6-EA3870568617}"/>
              </a:ext>
            </a:extLst>
          </p:cNvPr>
          <p:cNvSpPr txBox="1">
            <a:spLocks noChangeArrowheads="1"/>
          </p:cNvSpPr>
          <p:nvPr/>
        </p:nvSpPr>
        <p:spPr bwMode="auto">
          <a:xfrm>
            <a:off x="222071" y="21045"/>
            <a:ext cx="9521072" cy="1115690"/>
          </a:xfrm>
          <a:prstGeom prst="rect">
            <a:avLst/>
          </a:prstGeom>
          <a:noFill/>
          <a:ln w="9525">
            <a:noFill/>
            <a:miter lim="800000"/>
            <a:headEnd/>
            <a:tailEnd/>
          </a:ln>
        </p:spPr>
        <p:txBody>
          <a:bodyPr wrap="square">
            <a:spAutoFit/>
          </a:bodyPr>
          <a:lstStyle/>
          <a:p>
            <a:r>
              <a:rPr lang="en-US" sz="2000" b="1" dirty="0"/>
              <a:t>Revolutionizing Superconductor Testing for Next-Gen Magnet Technologies</a:t>
            </a:r>
            <a:endParaRPr lang="en-US" sz="2000" dirty="0"/>
          </a:p>
          <a:p>
            <a:pPr>
              <a:spcBef>
                <a:spcPts val="0"/>
              </a:spcBef>
            </a:pPr>
            <a:endParaRPr lang="en-US" sz="600" b="0" i="0" u="none" strike="noStrike" dirty="0">
              <a:solidFill>
                <a:srgbClr val="212529"/>
              </a:solidFill>
              <a:effectLst/>
              <a:latin typeface="+mn-lt"/>
            </a:endParaRPr>
          </a:p>
          <a:p>
            <a:pPr>
              <a:spcBef>
                <a:spcPts val="0"/>
              </a:spcBef>
            </a:pPr>
            <a:r>
              <a:rPr lang="en-US" sz="1100" b="0" i="0" u="none" strike="noStrike" dirty="0" err="1">
                <a:solidFill>
                  <a:srgbClr val="212529"/>
                </a:solidFill>
                <a:effectLst/>
                <a:latin typeface="+mn-lt"/>
              </a:rPr>
              <a:t>Jaroszynski</a:t>
            </a:r>
            <a:r>
              <a:rPr lang="en-US" sz="1100" b="0" i="0" u="none" strike="noStrike" dirty="0">
                <a:solidFill>
                  <a:srgbClr val="212529"/>
                </a:solidFill>
                <a:effectLst/>
                <a:latin typeface="+mn-lt"/>
              </a:rPr>
              <a:t>, J; Constantinescu, AM; Kolb-Bond, D; Francis, A.; Xu, A.; Ries, R.; Bradford, G.; Bang, B.; Lee, J. and Larbalestier D</a:t>
            </a:r>
          </a:p>
          <a:p>
            <a:pPr>
              <a:spcBef>
                <a:spcPts val="0"/>
              </a:spcBef>
            </a:pPr>
            <a:r>
              <a:rPr lang="en-US" sz="1100" b="1" i="0" u="none" strike="noStrike" dirty="0">
                <a:solidFill>
                  <a:srgbClr val="0033CC"/>
                </a:solidFill>
                <a:effectLst/>
                <a:latin typeface="+mn-lt"/>
              </a:rPr>
              <a:t>National High Magnetic Field Laboratory</a:t>
            </a:r>
            <a:endParaRPr lang="en-US" sz="1100" b="1" dirty="0">
              <a:solidFill>
                <a:srgbClr val="0033CC"/>
              </a:solidFill>
              <a:latin typeface="+mn-lt"/>
            </a:endParaRPr>
          </a:p>
          <a:p>
            <a:pPr>
              <a:spcBef>
                <a:spcPts val="0"/>
              </a:spcBef>
            </a:pPr>
            <a:r>
              <a:rPr lang="en-US" sz="600" b="1" dirty="0">
                <a:solidFill>
                  <a:srgbClr val="0033CC"/>
                </a:solidFill>
              </a:rPr>
              <a:t>  </a:t>
            </a:r>
          </a:p>
          <a:p>
            <a:pPr>
              <a:spcBef>
                <a:spcPts val="0"/>
              </a:spcBef>
            </a:pPr>
            <a:r>
              <a:rPr lang="en-US" sz="1050" b="1" dirty="0"/>
              <a:t>Funding Grants:</a:t>
            </a:r>
            <a:r>
              <a:rPr lang="en-US" sz="1050" dirty="0"/>
              <a:t> K. M. </a:t>
            </a:r>
            <a:r>
              <a:rPr lang="en-US" sz="1050" dirty="0">
                <a:latin typeface="+mn-lt"/>
              </a:rPr>
              <a:t>Amm (NSF DMR-2128556</a:t>
            </a:r>
            <a:r>
              <a:rPr lang="en-US" sz="1050" dirty="0"/>
              <a:t>)</a:t>
            </a:r>
            <a:endParaRPr lang="en-US" sz="1050" b="1" dirty="0">
              <a:solidFill>
                <a:srgbClr val="0033CC"/>
              </a:solidFill>
            </a:endParaRPr>
          </a:p>
        </p:txBody>
      </p:sp>
      <p:sp>
        <p:nvSpPr>
          <p:cNvPr id="5" name="TextBox 4">
            <a:extLst>
              <a:ext uri="{FF2B5EF4-FFF2-40B4-BE49-F238E27FC236}">
                <a16:creationId xmlns:a16="http://schemas.microsoft.com/office/drawing/2014/main" id="{BABD0E1B-4E54-0072-1962-D6FB4B979415}"/>
              </a:ext>
            </a:extLst>
          </p:cNvPr>
          <p:cNvSpPr txBox="1"/>
          <p:nvPr/>
        </p:nvSpPr>
        <p:spPr>
          <a:xfrm>
            <a:off x="108168" y="5359528"/>
            <a:ext cx="11975664" cy="938719"/>
          </a:xfrm>
          <a:prstGeom prst="rect">
            <a:avLst/>
          </a:prstGeom>
          <a:noFill/>
        </p:spPr>
        <p:txBody>
          <a:bodyPr wrap="square">
            <a:spAutoFit/>
          </a:bodyPr>
          <a:lstStyle/>
          <a:p>
            <a:r>
              <a:rPr lang="en-US" sz="1100" b="1" dirty="0">
                <a:solidFill>
                  <a:srgbClr val="333399"/>
                </a:solidFill>
                <a:latin typeface="+mn-lt"/>
              </a:rPr>
              <a:t>Facilities:</a:t>
            </a:r>
            <a:r>
              <a:rPr lang="en-US" sz="1100" dirty="0">
                <a:solidFill>
                  <a:srgbClr val="333399"/>
                </a:solidFill>
                <a:latin typeface="+mn-lt"/>
              </a:rPr>
              <a:t> 45T hybrid magnet and 31 T resistive magnets </a:t>
            </a:r>
          </a:p>
          <a:p>
            <a:r>
              <a:rPr lang="en-US" sz="1100" b="1" dirty="0">
                <a:solidFill>
                  <a:srgbClr val="333399"/>
                </a:solidFill>
              </a:rPr>
              <a:t>Citation: [1] </a:t>
            </a:r>
            <a:r>
              <a:rPr lang="en-US" sz="1100" dirty="0">
                <a:solidFill>
                  <a:srgbClr val="333399"/>
                </a:solidFill>
              </a:rPr>
              <a:t>Jaroszynski, J; Constantinescu, AM; Kolb-Bond, D; Francis, A.; Xu, A.; Ries, R.; Bradford, G.; Bang, B.; Lee, J. and Larbalestier, D., </a:t>
            </a:r>
            <a:r>
              <a:rPr lang="en-US" sz="1100" i="1" dirty="0">
                <a:solidFill>
                  <a:srgbClr val="333399"/>
                </a:solidFill>
              </a:rPr>
              <a:t>Critical Current, Lengthwise Fluctuations, and Flux Jumps in REBCO CC: A Torque Magnetometry Study up to 45 T</a:t>
            </a:r>
            <a:r>
              <a:rPr lang="en-US" sz="1100" dirty="0">
                <a:solidFill>
                  <a:srgbClr val="333399"/>
                </a:solidFill>
              </a:rPr>
              <a:t>, </a:t>
            </a:r>
            <a:r>
              <a:rPr lang="en-US" sz="1100" b="1" dirty="0">
                <a:solidFill>
                  <a:srgbClr val="333399"/>
                </a:solidFill>
                <a:hlinkClick r:id="rId9">
                  <a:extLst>
                    <a:ext uri="{A12FA001-AC4F-418D-AE19-62706E023703}">
                      <ahyp:hlinkClr xmlns:ahyp="http://schemas.microsoft.com/office/drawing/2018/hyperlinkcolor" val="tx"/>
                    </a:ext>
                  </a:extLst>
                </a:hlinkClick>
              </a:rPr>
              <a:t>https://arxiv.org/abs/2502.02706</a:t>
            </a:r>
            <a:r>
              <a:rPr lang="en-US" sz="1100" dirty="0">
                <a:solidFill>
                  <a:srgbClr val="333399"/>
                </a:solidFill>
              </a:rPr>
              <a:t>, (Feb 11 2025)</a:t>
            </a:r>
          </a:p>
          <a:p>
            <a:r>
              <a:rPr lang="en-US" sz="1100" b="1" u="none" strike="noStrike" kern="100" dirty="0">
                <a:solidFill>
                  <a:srgbClr val="333399"/>
                </a:solidFill>
                <a:effectLst/>
                <a:uFill>
                  <a:solidFill>
                    <a:srgbClr val="000000"/>
                  </a:solidFill>
                </a:uFill>
                <a:latin typeface="+mn-lt"/>
                <a:ea typeface="Cambria" panose="02040503050406030204" pitchFamily="18" charset="0"/>
                <a:cs typeface="Cambria" panose="02040503050406030204" pitchFamily="18" charset="0"/>
              </a:rPr>
              <a:t>[2] </a:t>
            </a:r>
            <a:r>
              <a:rPr lang="en-US" sz="1100" dirty="0">
                <a:solidFill>
                  <a:srgbClr val="333399"/>
                </a:solidFill>
              </a:rPr>
              <a:t>Jaroszynski, J.; Constantinescu, A. M.; Larbalestier, D. and Miller, G., </a:t>
            </a:r>
            <a:r>
              <a:rPr lang="en-US" sz="1100" i="1" dirty="0">
                <a:solidFill>
                  <a:srgbClr val="333399"/>
                </a:solidFill>
              </a:rPr>
              <a:t>"Magnetometer For Large Magnetic Moments With Strong Magnetic Anisotropy",</a:t>
            </a:r>
            <a:r>
              <a:rPr lang="en-US" sz="1100" dirty="0">
                <a:solidFill>
                  <a:srgbClr val="333399"/>
                </a:solidFill>
              </a:rPr>
              <a:t> US Patent No. 12,181,540 (2024) </a:t>
            </a:r>
          </a:p>
          <a:p>
            <a:r>
              <a:rPr lang="en-US" sz="1100" b="1" kern="100" dirty="0">
                <a:solidFill>
                  <a:srgbClr val="333399"/>
                </a:solidFill>
                <a:uFill>
                  <a:solidFill>
                    <a:srgbClr val="000000"/>
                  </a:solidFill>
                </a:uFill>
                <a:latin typeface="+mn-lt"/>
              </a:rPr>
              <a:t>UCGP:  </a:t>
            </a:r>
            <a:r>
              <a:rPr lang="en-US" sz="1100" kern="100" dirty="0">
                <a:solidFill>
                  <a:srgbClr val="333399"/>
                </a:solidFill>
                <a:uFill>
                  <a:solidFill>
                    <a:srgbClr val="000000"/>
                  </a:solidFill>
                </a:uFill>
                <a:latin typeface="+mn-lt"/>
              </a:rPr>
              <a:t>J. Jaroszynski PI, </a:t>
            </a:r>
            <a:r>
              <a:rPr lang="en-US" sz="1100" dirty="0">
                <a:solidFill>
                  <a:srgbClr val="333399"/>
                </a:solidFill>
                <a:effectLst/>
                <a:latin typeface="+mn-lt"/>
                <a:ea typeface="Times"/>
                <a:cs typeface="Times New Roman" panose="02020603050405020304" pitchFamily="18" charset="0"/>
              </a:rPr>
              <a:t>Fast fatigue and transport current assessment in REBCO coated conductors</a:t>
            </a:r>
            <a:endParaRPr lang="en-US" sz="1100" dirty="0"/>
          </a:p>
        </p:txBody>
      </p:sp>
      <p:sp>
        <p:nvSpPr>
          <p:cNvPr id="17" name="TextBox 16">
            <a:extLst>
              <a:ext uri="{FF2B5EF4-FFF2-40B4-BE49-F238E27FC236}">
                <a16:creationId xmlns:a16="http://schemas.microsoft.com/office/drawing/2014/main" id="{205E3635-EEF2-447B-894D-C969D60E8A32}"/>
              </a:ext>
            </a:extLst>
          </p:cNvPr>
          <p:cNvSpPr txBox="1"/>
          <p:nvPr/>
        </p:nvSpPr>
        <p:spPr>
          <a:xfrm>
            <a:off x="6308274" y="4557946"/>
            <a:ext cx="5746410" cy="646331"/>
          </a:xfrm>
          <a:prstGeom prst="rect">
            <a:avLst/>
          </a:prstGeom>
          <a:noFill/>
        </p:spPr>
        <p:txBody>
          <a:bodyPr wrap="square" rtlCol="0">
            <a:spAutoFit/>
          </a:bodyPr>
          <a:lstStyle/>
          <a:p>
            <a:pPr algn="just"/>
            <a:r>
              <a:rPr lang="en-US" sz="900" b="1" i="1" dirty="0"/>
              <a:t>Figure 1. </a:t>
            </a:r>
            <a:r>
              <a:rPr lang="en-US" sz="900" i="1" dirty="0"/>
              <a:t>Critical currents vs. magnetic field </a:t>
            </a:r>
            <a:r>
              <a:rPr lang="en-US" sz="900" b="1" i="1" dirty="0"/>
              <a:t>B</a:t>
            </a:r>
            <a:r>
              <a:rPr lang="en-US" sz="900" i="1" dirty="0"/>
              <a:t> ang angle for three graded samples (yellow) compared to standard sample (blue). For  5 &lt;  B &lt; 30 T the fitting procedure is an interpolation of  torque magnetometry experimental data, while beyond 30 T it is an extrapolation. (.J. Jaroszynski et al., Superconductor Sc. and Tech..</a:t>
            </a:r>
            <a:r>
              <a:rPr lang="en-US" sz="900" b="1" i="1" dirty="0"/>
              <a:t>35</a:t>
            </a:r>
            <a:r>
              <a:rPr lang="en-US" sz="900" i="1" dirty="0"/>
              <a:t>, </a:t>
            </a:r>
            <a:r>
              <a:rPr lang="en-US" sz="900" b="0" i="0" dirty="0">
                <a:solidFill>
                  <a:srgbClr val="000000"/>
                </a:solidFill>
                <a:effectLst/>
                <a:latin typeface="Source Sans Pro" panose="020B0503030403020204" pitchFamily="34" charset="0"/>
              </a:rPr>
              <a:t>095009 (2022))</a:t>
            </a:r>
            <a:endParaRPr lang="en-US" sz="900" i="1" dirty="0"/>
          </a:p>
        </p:txBody>
      </p:sp>
    </p:spTree>
    <p:extLst>
      <p:ext uri="{BB962C8B-B14F-4D97-AF65-F5344CB8AC3E}">
        <p14:creationId xmlns:p14="http://schemas.microsoft.com/office/powerpoint/2010/main" val="378213667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D7C9FF766FAE4A8FF2A00B6383AD9D" ma:contentTypeVersion="13" ma:contentTypeDescription="Create a new document." ma:contentTypeScope="" ma:versionID="78c79bfabc33868d11872db7d346298c">
  <xsd:schema xmlns:xsd="http://www.w3.org/2001/XMLSchema" xmlns:xs="http://www.w3.org/2001/XMLSchema" xmlns:p="http://schemas.microsoft.com/office/2006/metadata/properties" xmlns:ns2="dadad298-2df9-4984-95e3-f6f23ee06f9a" xmlns:ns3="755122fe-b241-49e1-afdb-07c82d1e2775" targetNamespace="http://schemas.microsoft.com/office/2006/metadata/properties" ma:root="true" ma:fieldsID="3ea7e22f42f25b2e3eca7e1db5a8f4b9" ns2:_="" ns3:_="">
    <xsd:import namespace="dadad298-2df9-4984-95e3-f6f23ee06f9a"/>
    <xsd:import namespace="755122fe-b241-49e1-afdb-07c82d1e277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dad298-2df9-4984-95e3-f6f23ee06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43b83bf-5a34-45d0-bf74-ccf9241540c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5122fe-b241-49e1-afdb-07c82d1e277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993c2d3-ffbe-4835-8fdd-8300bd9f248c}" ma:internalName="TaxCatchAll" ma:showField="CatchAllData" ma:web="755122fe-b241-49e1-afdb-07c82d1e27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55122fe-b241-49e1-afdb-07c82d1e2775" xsi:nil="true"/>
    <lcf76f155ced4ddcb4097134ff3c332f xmlns="dadad298-2df9-4984-95e3-f6f23ee06f9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0970E66-06F7-4592-983E-68A1441A3784}">
  <ds:schemaRefs>
    <ds:schemaRef ds:uri="http://schemas.microsoft.com/sharepoint/v3/contenttype/forms"/>
  </ds:schemaRefs>
</ds:datastoreItem>
</file>

<file path=customXml/itemProps2.xml><?xml version="1.0" encoding="utf-8"?>
<ds:datastoreItem xmlns:ds="http://schemas.openxmlformats.org/officeDocument/2006/customXml" ds:itemID="{E4DEBC58-C171-4171-8A07-7F646F4CA0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dad298-2df9-4984-95e3-f6f23ee06f9a"/>
    <ds:schemaRef ds:uri="755122fe-b241-49e1-afdb-07c82d1e27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B06607-F230-4BF8-96D2-9147FE891250}">
  <ds:schemaRefs>
    <ds:schemaRef ds:uri="dadad298-2df9-4984-95e3-f6f23ee06f9a"/>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purl.org/dc/terms/"/>
    <ds:schemaRef ds:uri="http://www.w3.org/XML/1998/namespace"/>
    <ds:schemaRef ds:uri="http://schemas.openxmlformats.org/package/2006/metadata/core-properties"/>
    <ds:schemaRef ds:uri="755122fe-b241-49e1-afdb-07c82d1e2775"/>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7056</TotalTime>
  <Words>1128</Words>
  <Application>Microsoft Office PowerPoint</Application>
  <PresentationFormat>Widescreen</PresentationFormat>
  <Paragraphs>38</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Source Sans Pro</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Anke Toth</cp:lastModifiedBy>
  <cp:revision>177</cp:revision>
  <cp:lastPrinted>2019-07-16T13:07:28Z</cp:lastPrinted>
  <dcterms:created xsi:type="dcterms:W3CDTF">2004-08-07T03:10:56Z</dcterms:created>
  <dcterms:modified xsi:type="dcterms:W3CDTF">2025-06-19T11:34:11Z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0x010100ABD7C9FF766FAE4A8FF2A00B6383AD9D</vt:lpwstr>
  </property>
  <property fmtid="{D5CDD505-2E9C-101B-9397-08002B2CF9AE}" pid="3" name="MediaServiceImageTags">
    <vt:lpwstr/>
  </property>
</Properties>
</file>