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
  </p:notesMasterIdLst>
  <p:handoutMasterIdLst>
    <p:handoutMasterId r:id="rId8"/>
  </p:handoutMasterIdLst>
  <p:sldIdLst>
    <p:sldId id="261" r:id="rId5"/>
    <p:sldId id="262" r:id="rId6"/>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37" userDrawn="1">
          <p15:clr>
            <a:srgbClr val="A4A3A4"/>
          </p15:clr>
        </p15:guide>
        <p15:guide id="2" pos="384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3C8C93"/>
    <a:srgbClr val="4F4184"/>
    <a:srgbClr val="0033CC"/>
    <a:srgbClr val="008080"/>
    <a:srgbClr val="006600"/>
    <a:srgbClr val="000066"/>
    <a:srgbClr val="FFFF00"/>
    <a:srgbClr val="0066FF"/>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39" autoAdjust="0"/>
    <p:restoredTop sz="88314" autoAdjust="0"/>
  </p:normalViewPr>
  <p:slideViewPr>
    <p:cSldViewPr snapToGrid="0">
      <p:cViewPr varScale="1">
        <p:scale>
          <a:sx n="134" d="100"/>
          <a:sy n="134" d="100"/>
        </p:scale>
        <p:origin x="1332" y="304"/>
      </p:cViewPr>
      <p:guideLst>
        <p:guide orient="horz" pos="2137"/>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73" d="100"/>
          <a:sy n="73" d="100"/>
        </p:scale>
        <p:origin x="-1986"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17411"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cs typeface="+mn-cs"/>
              </a:defRPr>
            </a:lvl1pPr>
          </a:lstStyle>
          <a:p>
            <a:pPr>
              <a:defRPr/>
            </a:pPr>
            <a:endParaRPr lang="en-US"/>
          </a:p>
        </p:txBody>
      </p:sp>
      <p:sp>
        <p:nvSpPr>
          <p:cNvPr id="17412"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17413"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cs typeface="+mn-cs"/>
              </a:defRPr>
            </a:lvl1pPr>
          </a:lstStyle>
          <a:p>
            <a:pPr>
              <a:defRPr/>
            </a:pPr>
            <a:fld id="{722FB8F7-A4EF-491B-8766-3F9B2991C918}" type="slidenum">
              <a:rPr lang="en-US"/>
              <a:pPr>
                <a:defRPr/>
              </a:pPr>
              <a:t>‹#›</a:t>
            </a:fld>
            <a:endParaRPr lang="en-US"/>
          </a:p>
        </p:txBody>
      </p:sp>
    </p:spTree>
    <p:extLst>
      <p:ext uri="{BB962C8B-B14F-4D97-AF65-F5344CB8AC3E}">
        <p14:creationId xmlns:p14="http://schemas.microsoft.com/office/powerpoint/2010/main" val="1201631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9219"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cs typeface="+mn-cs"/>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9223"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cs typeface="+mn-cs"/>
              </a:defRPr>
            </a:lvl1pPr>
          </a:lstStyle>
          <a:p>
            <a:pPr>
              <a:defRPr/>
            </a:pPr>
            <a:fld id="{5B9D219D-06B3-467B-AA93-169E2354984A}" type="slidenum">
              <a:rPr lang="en-US"/>
              <a:pPr>
                <a:defRPr/>
              </a:pPr>
              <a:t>‹#›</a:t>
            </a:fld>
            <a:endParaRPr lang="en-US"/>
          </a:p>
        </p:txBody>
      </p:sp>
    </p:spTree>
    <p:extLst>
      <p:ext uri="{BB962C8B-B14F-4D97-AF65-F5344CB8AC3E}">
        <p14:creationId xmlns:p14="http://schemas.microsoft.com/office/powerpoint/2010/main" val="37186680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p:txBody>
          <a:bodyPr/>
          <a:lstStyle/>
          <a:p>
            <a:pPr>
              <a:defRPr/>
            </a:pPr>
            <a:fld id="{D6AC04BA-D5B1-4AEE-92A8-018E0611CCA8}" type="slidenum">
              <a:rPr lang="en-US" smtClean="0"/>
              <a:pPr>
                <a:defRPr/>
              </a:pPr>
              <a:t>1</a:t>
            </a:fld>
            <a:endParaRPr lang="en-US"/>
          </a:p>
        </p:txBody>
      </p:sp>
      <p:sp>
        <p:nvSpPr>
          <p:cNvPr id="4099" name="Rectangle 2"/>
          <p:cNvSpPr>
            <a:spLocks noGrp="1" noRot="1" noChangeAspect="1" noChangeArrowheads="1" noTextEdit="1"/>
          </p:cNvSpPr>
          <p:nvPr>
            <p:ph type="sldImg"/>
          </p:nvPr>
        </p:nvSpPr>
        <p:spPr>
          <a:xfrm>
            <a:off x="406400" y="696913"/>
            <a:ext cx="6197600" cy="3486150"/>
          </a:xfrm>
          <a:ln/>
        </p:spPr>
      </p:sp>
      <p:sp>
        <p:nvSpPr>
          <p:cNvPr id="4100" name="Rectangle 3"/>
          <p:cNvSpPr>
            <a:spLocks noGrp="1" noChangeArrowheads="1"/>
          </p:cNvSpPr>
          <p:nvPr>
            <p:ph type="body" idx="1"/>
          </p:nvPr>
        </p:nvSpPr>
        <p:spPr>
          <a:noFill/>
          <a:ln/>
        </p:spPr>
        <p:txBody>
          <a:bodyPr/>
          <a:lstStyle/>
          <a:p>
            <a:endParaRPr lang="en-US" sz="1200" kern="1200" dirty="0">
              <a:solidFill>
                <a:schemeClr val="tx1"/>
              </a:solidFill>
              <a:effectLst/>
              <a:latin typeface="Arial"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p:txBody>
          <a:bodyPr/>
          <a:lstStyle/>
          <a:p>
            <a:pPr>
              <a:defRPr/>
            </a:pPr>
            <a:fld id="{D6AC04BA-D5B1-4AEE-92A8-018E0611CCA8}" type="slidenum">
              <a:rPr lang="en-US" smtClean="0"/>
              <a:pPr>
                <a:defRPr/>
              </a:pPr>
              <a:t>2</a:t>
            </a:fld>
            <a:endParaRPr lang="en-US"/>
          </a:p>
        </p:txBody>
      </p:sp>
      <p:sp>
        <p:nvSpPr>
          <p:cNvPr id="4099" name="Rectangle 2"/>
          <p:cNvSpPr>
            <a:spLocks noGrp="1" noRot="1" noChangeAspect="1" noChangeArrowheads="1" noTextEdit="1"/>
          </p:cNvSpPr>
          <p:nvPr>
            <p:ph type="sldImg"/>
          </p:nvPr>
        </p:nvSpPr>
        <p:spPr>
          <a:xfrm>
            <a:off x="406400" y="696913"/>
            <a:ext cx="6197600" cy="3486150"/>
          </a:xfrm>
          <a:ln/>
        </p:spPr>
      </p:sp>
      <p:sp>
        <p:nvSpPr>
          <p:cNvPr id="4100" name="Rectangle 3"/>
          <p:cNvSpPr>
            <a:spLocks noGrp="1" noChangeArrowheads="1"/>
          </p:cNvSpPr>
          <p:nvPr>
            <p:ph type="body" idx="1"/>
          </p:nvPr>
        </p:nvSpPr>
        <p:spPr>
          <a:noFill/>
          <a:ln/>
        </p:spPr>
        <p:txBody>
          <a:bodyPr/>
          <a:lstStyle/>
          <a:p>
            <a:endParaRPr lang="en-US" sz="120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330808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3AA275-2248-4703-A6BD-2B2C7E46629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DCB457-3824-4C81-AF28-F5618F2A63D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992C00-8830-40B8-83C7-509852F4927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0F46750-D5FA-4671-B5BA-E95E7F67745E}" type="slidenum">
              <a:rPr lang="en-US"/>
              <a:pPr>
                <a:defRPr/>
              </a:pPr>
              <a:t>‹#›</a:t>
            </a:fld>
            <a:endParaRPr lang="en-US"/>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2780E7-AE4B-4A74-913C-69559A8F9A5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E93F4C-B641-44D5-88A7-D685C8539F6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7937C37-A518-4341-96B5-795628DF95D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1634430-B1CB-4CC6-9592-621DF5AC230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9ADFAB3-0539-4C14-B23B-7AC1C4980DD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0B7CBC-4F8F-4D89-AE90-5DB130C8D89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41E606A-5DAB-4153-87A7-04FF9161543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7728583B-E7C8-46C8-B594-1E9554A88C2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hyperlink" Target="https://doi.org/10.1021/jacs.4c17499" TargetMode="External"/><Relationship Id="rId4" Type="http://schemas.openxmlformats.org/officeDocument/2006/relationships/image" Target="../media/image2.jpe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hyperlink" Target="https://doi.org/10.1021/jacs.4c17499"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1.png"/><Relationship Id="rId5" Type="http://schemas.openxmlformats.org/officeDocument/2006/relationships/image" Target="../media/image3.png"/><Relationship Id="rId10" Type="http://schemas.openxmlformats.org/officeDocument/2006/relationships/image" Target="../media/image10.png"/><Relationship Id="rId4" Type="http://schemas.openxmlformats.org/officeDocument/2006/relationships/image" Target="../media/image2.jpe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5"/>
          <p:cNvSpPr>
            <a:spLocks noChangeArrowheads="1"/>
          </p:cNvSpPr>
          <p:nvPr/>
        </p:nvSpPr>
        <p:spPr bwMode="auto">
          <a:xfrm>
            <a:off x="2308225" y="6281739"/>
            <a:ext cx="184150" cy="274637"/>
          </a:xfrm>
          <a:prstGeom prst="rect">
            <a:avLst/>
          </a:prstGeom>
          <a:noFill/>
          <a:ln w="9525">
            <a:noFill/>
            <a:miter lim="800000"/>
            <a:headEnd/>
            <a:tailEnd/>
          </a:ln>
        </p:spPr>
        <p:txBody>
          <a:bodyPr wrap="none">
            <a:spAutoFit/>
          </a:bodyPr>
          <a:lstStyle/>
          <a:p>
            <a:endParaRPr lang="en-US" sz="1200"/>
          </a:p>
        </p:txBody>
      </p:sp>
      <p:sp>
        <p:nvSpPr>
          <p:cNvPr id="1028" name="Text Box 28"/>
          <p:cNvSpPr txBox="1">
            <a:spLocks noChangeArrowheads="1"/>
          </p:cNvSpPr>
          <p:nvPr/>
        </p:nvSpPr>
        <p:spPr bwMode="auto">
          <a:xfrm>
            <a:off x="-18821" y="1425157"/>
            <a:ext cx="6003684" cy="4730569"/>
          </a:xfrm>
          <a:prstGeom prst="rect">
            <a:avLst/>
          </a:prstGeom>
          <a:noFill/>
          <a:ln w="9525">
            <a:noFill/>
            <a:miter lim="800000"/>
            <a:headEnd/>
            <a:tailEnd/>
          </a:ln>
        </p:spPr>
        <p:txBody>
          <a:bodyPr wrap="square">
            <a:spAutoFit/>
          </a:bodyPr>
          <a:lstStyle/>
          <a:p>
            <a:r>
              <a:rPr lang="en-US" sz="1200" dirty="0"/>
              <a:t>Bismuth- and iodine-containing </a:t>
            </a:r>
            <a:r>
              <a:rPr lang="en-US" sz="1200" i="1" dirty="0"/>
              <a:t>metal-organic frameworks </a:t>
            </a:r>
            <a:r>
              <a:rPr lang="en-US" sz="1200" dirty="0"/>
              <a:t>(MOFs) show promise for applications in catalysis, gas adsorption, photoluminescence, and radionuclide capture. Their performance is closely tied to the local environments of Bi</a:t>
            </a:r>
            <a:r>
              <a:rPr lang="en-US" sz="1200" baseline="30000" dirty="0"/>
              <a:t>3+</a:t>
            </a:r>
            <a:r>
              <a:rPr lang="en-US" sz="1200" dirty="0"/>
              <a:t> and I</a:t>
            </a:r>
            <a:r>
              <a:rPr lang="en-US" sz="1200" baseline="30000" dirty="0"/>
              <a:t>–</a:t>
            </a:r>
            <a:r>
              <a:rPr lang="en-US" sz="1200" dirty="0"/>
              <a:t> ions. While </a:t>
            </a:r>
            <a:r>
              <a:rPr lang="en-US" sz="1200" baseline="30000" dirty="0"/>
              <a:t>209</a:t>
            </a:r>
            <a:r>
              <a:rPr lang="en-US" sz="1200" dirty="0"/>
              <a:t>Bi and </a:t>
            </a:r>
            <a:r>
              <a:rPr lang="en-US" sz="1200" baseline="30000" dirty="0"/>
              <a:t>127</a:t>
            </a:r>
            <a:r>
              <a:rPr lang="en-US" sz="1200" dirty="0"/>
              <a:t>I solid-state NMR (SSNMR) could provide valuable insights, their use for characterizing MOFs remains limited due to major experimental challenges. Despite high natural abundance and favorable receptivity, ²⁰⁹Bi (I = 9/2) and ¹²⁷I (I = 5/2) have exceptionally large quadrupole moments (−51.6 and −71.0 fm²), producing extremely broad SSNMR powder patterns. Higher-order quadrupolar effects and closely spaced satellite transitions further complicate spectral acquisition and analysis.</a:t>
            </a:r>
          </a:p>
          <a:p>
            <a:endParaRPr lang="en-US" sz="1200" dirty="0"/>
          </a:p>
          <a:p>
            <a:r>
              <a:rPr lang="en-US" sz="1200" dirty="0"/>
              <a:t>Using SSNMR at ultra-high magnetic fields on the MagLab’s 36T Series Connected Hybrid (36T-SCH) magnet and field-stepped acquisition strategies, we successfully acquired ultra-</a:t>
            </a:r>
            <a:r>
              <a:rPr lang="en-US" sz="1200" dirty="0" err="1"/>
              <a:t>wideline</a:t>
            </a:r>
            <a:r>
              <a:rPr lang="en-US" sz="1200" dirty="0"/>
              <a:t> (UW) </a:t>
            </a:r>
            <a:r>
              <a:rPr lang="en-US" sz="1200" baseline="30000" dirty="0"/>
              <a:t>209</a:t>
            </a:r>
            <a:r>
              <a:rPr lang="en-US" sz="1200" dirty="0"/>
              <a:t>Bi and </a:t>
            </a:r>
            <a:r>
              <a:rPr lang="en-US" sz="1200" baseline="30000" dirty="0"/>
              <a:t>127</a:t>
            </a:r>
            <a:r>
              <a:rPr lang="en-US" sz="1200" dirty="0"/>
              <a:t>I SSNMR spectra, overcoming long-standing experimental challenges. These spectra allow for direct probes of the local environments of the Bi and I atoms in MOFs. Despite their extreme breadth, the UW NMR signals are highly sensitive to changes in coordination environments induced by dehydration, guest adsorption, phase transitions, and local disorder.</a:t>
            </a:r>
          </a:p>
          <a:p>
            <a:endParaRPr lang="en-US" sz="1200" dirty="0"/>
          </a:p>
          <a:p>
            <a:r>
              <a:rPr lang="en-US" sz="1200" dirty="0"/>
              <a:t>This work establishes </a:t>
            </a:r>
            <a:r>
              <a:rPr lang="en-US" sz="1200" baseline="30000" dirty="0"/>
              <a:t>209</a:t>
            </a:r>
            <a:r>
              <a:rPr lang="en-US" sz="1200" dirty="0"/>
              <a:t>Bi and </a:t>
            </a:r>
            <a:r>
              <a:rPr lang="en-US" sz="1200" baseline="30000" dirty="0"/>
              <a:t>127</a:t>
            </a:r>
            <a:r>
              <a:rPr lang="en-US" sz="1200" dirty="0"/>
              <a:t>I UW SSNMR as viable tools for characterizing quadrupolar nuclei with extremely large quadrupole moments. The approach is broadly applicable beyond MOFs and holds significant promise for advancing research fields such as surface science, solar energy conversion, catalysis, and biochemistry, where atomic-scale insights into coordination and bonding environments are essential. The ability to resolve ultra-broad NMR signatures at ultra-high magnetic fields opens new avenues for the rational design of functional materials for targeted applications.</a:t>
            </a:r>
          </a:p>
        </p:txBody>
      </p:sp>
      <p:sp>
        <p:nvSpPr>
          <p:cNvPr id="1029" name="Line 42"/>
          <p:cNvSpPr>
            <a:spLocks noChangeShapeType="1"/>
          </p:cNvSpPr>
          <p:nvPr/>
        </p:nvSpPr>
        <p:spPr bwMode="auto">
          <a:xfrm>
            <a:off x="0" y="1211544"/>
            <a:ext cx="12192000" cy="28082"/>
          </a:xfrm>
          <a:prstGeom prst="line">
            <a:avLst/>
          </a:prstGeom>
          <a:noFill/>
          <a:ln w="44450" cmpd="sng">
            <a:solidFill>
              <a:srgbClr val="4F4184"/>
            </a:solidFill>
            <a:round/>
            <a:headEnd/>
            <a:tailEnd/>
          </a:ln>
        </p:spPr>
        <p:txBody>
          <a:bodyPr/>
          <a:lstStyle/>
          <a:p>
            <a:endParaRPr lang="en-US" dirty="0"/>
          </a:p>
        </p:txBody>
      </p:sp>
      <p:sp>
        <p:nvSpPr>
          <p:cNvPr id="1034" name="Rectangle 49"/>
          <p:cNvSpPr>
            <a:spLocks noChangeArrowheads="1"/>
          </p:cNvSpPr>
          <p:nvPr/>
        </p:nvSpPr>
        <p:spPr bwMode="auto">
          <a:xfrm>
            <a:off x="6036818" y="1513191"/>
            <a:ext cx="6067197" cy="4544313"/>
          </a:xfrm>
          <a:prstGeom prst="rect">
            <a:avLst/>
          </a:prstGeom>
          <a:noFill/>
          <a:ln w="19050">
            <a:solidFill>
              <a:srgbClr val="0033CC"/>
            </a:solidFill>
            <a:miter lim="800000"/>
            <a:headEnd/>
            <a:tailEnd/>
          </a:ln>
        </p:spPr>
        <p:txBody>
          <a:bodyPr wrap="none" anchor="ctr"/>
          <a:lstStyle/>
          <a:p>
            <a:endParaRPr lang="en-US"/>
          </a:p>
        </p:txBody>
      </p:sp>
      <p:pic>
        <p:nvPicPr>
          <p:cNvPr id="12" name="Picture 11" descr="NSF logo.jpg"/>
          <p:cNvPicPr>
            <a:picLocks noChangeAspect="1"/>
          </p:cNvPicPr>
          <p:nvPr/>
        </p:nvPicPr>
        <p:blipFill>
          <a:blip r:embed="rId3" cstate="print"/>
          <a:stretch>
            <a:fillRect/>
          </a:stretch>
        </p:blipFill>
        <p:spPr>
          <a:xfrm>
            <a:off x="10099268" y="78134"/>
            <a:ext cx="1017188" cy="1023315"/>
          </a:xfrm>
          <a:prstGeom prst="rect">
            <a:avLst/>
          </a:prstGeom>
        </p:spPr>
      </p:pic>
      <p:pic>
        <p:nvPicPr>
          <p:cNvPr id="14" name="Picture 13" descr="JustM_purple.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340821" y="199813"/>
            <a:ext cx="672842" cy="801911"/>
          </a:xfrm>
          <a:prstGeom prst="rect">
            <a:avLst/>
          </a:prstGeom>
        </p:spPr>
      </p:pic>
      <p:sp>
        <p:nvSpPr>
          <p:cNvPr id="2" name="AutoShape 2">
            <a:extLst>
              <a:ext uri="{FF2B5EF4-FFF2-40B4-BE49-F238E27FC236}">
                <a16:creationId xmlns:a16="http://schemas.microsoft.com/office/drawing/2014/main" id="{E4D5DAA7-ACA5-4300-AB3C-9A2A1C32E8E2}"/>
              </a:ext>
            </a:extLst>
          </p:cNvPr>
          <p:cNvSpPr>
            <a:spLocks noChangeAspect="1" noChangeArrowheads="1"/>
          </p:cNvSpPr>
          <p:nvPr/>
        </p:nvSpPr>
        <p:spPr bwMode="auto">
          <a:xfrm>
            <a:off x="5743575" y="358256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a:extLst>
              <a:ext uri="{FF2B5EF4-FFF2-40B4-BE49-F238E27FC236}">
                <a16:creationId xmlns:a16="http://schemas.microsoft.com/office/drawing/2014/main" id="{6A88BDDE-A2E8-0BC7-D1F0-19B0C1F78C0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695496" y="6498355"/>
            <a:ext cx="1374323" cy="246673"/>
          </a:xfrm>
          <a:prstGeom prst="rect">
            <a:avLst/>
          </a:prstGeom>
        </p:spPr>
      </p:pic>
      <p:pic>
        <p:nvPicPr>
          <p:cNvPr id="4" name="Picture 3">
            <a:extLst>
              <a:ext uri="{FF2B5EF4-FFF2-40B4-BE49-F238E27FC236}">
                <a16:creationId xmlns:a16="http://schemas.microsoft.com/office/drawing/2014/main" id="{0452B22E-6CD8-5864-C868-7CADE22E1AF4}"/>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7500522" y="6501998"/>
            <a:ext cx="1410540" cy="275839"/>
          </a:xfrm>
          <a:prstGeom prst="rect">
            <a:avLst/>
          </a:prstGeom>
        </p:spPr>
      </p:pic>
      <p:pic>
        <p:nvPicPr>
          <p:cNvPr id="6" name="Picture 5">
            <a:extLst>
              <a:ext uri="{FF2B5EF4-FFF2-40B4-BE49-F238E27FC236}">
                <a16:creationId xmlns:a16="http://schemas.microsoft.com/office/drawing/2014/main" id="{68C13120-7F50-DE28-2EF5-35AA50FA99B7}"/>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3316170" y="6393075"/>
            <a:ext cx="2073230" cy="467646"/>
          </a:xfrm>
          <a:prstGeom prst="rect">
            <a:avLst/>
          </a:prstGeom>
        </p:spPr>
      </p:pic>
      <p:pic>
        <p:nvPicPr>
          <p:cNvPr id="15" name="Picture 14">
            <a:extLst>
              <a:ext uri="{FF2B5EF4-FFF2-40B4-BE49-F238E27FC236}">
                <a16:creationId xmlns:a16="http://schemas.microsoft.com/office/drawing/2014/main" id="{8D0F90BB-344E-8D05-FCC9-4D2F876224AE}"/>
              </a:ext>
            </a:extLst>
          </p:cNvPr>
          <p:cNvPicPr>
            <a:picLocks noChangeAspect="1"/>
          </p:cNvPicPr>
          <p:nvPr/>
        </p:nvPicPr>
        <p:blipFill>
          <a:blip r:embed="rId8"/>
          <a:stretch>
            <a:fillRect/>
          </a:stretch>
        </p:blipFill>
        <p:spPr>
          <a:xfrm>
            <a:off x="9365339" y="1891815"/>
            <a:ext cx="2563046" cy="3096340"/>
          </a:xfrm>
          <a:prstGeom prst="rect">
            <a:avLst/>
          </a:prstGeom>
        </p:spPr>
      </p:pic>
      <p:pic>
        <p:nvPicPr>
          <p:cNvPr id="45" name="Picture 44">
            <a:extLst>
              <a:ext uri="{FF2B5EF4-FFF2-40B4-BE49-F238E27FC236}">
                <a16:creationId xmlns:a16="http://schemas.microsoft.com/office/drawing/2014/main" id="{E6D47E4D-35F0-94CC-DD12-DE1EB68272F5}"/>
              </a:ext>
            </a:extLst>
          </p:cNvPr>
          <p:cNvPicPr>
            <a:picLocks noChangeAspect="1"/>
          </p:cNvPicPr>
          <p:nvPr/>
        </p:nvPicPr>
        <p:blipFill>
          <a:blip r:embed="rId9"/>
          <a:stretch>
            <a:fillRect/>
          </a:stretch>
        </p:blipFill>
        <p:spPr>
          <a:xfrm>
            <a:off x="6323305" y="2058990"/>
            <a:ext cx="2782116" cy="3050205"/>
          </a:xfrm>
          <a:prstGeom prst="rect">
            <a:avLst/>
          </a:prstGeom>
        </p:spPr>
      </p:pic>
      <p:sp>
        <p:nvSpPr>
          <p:cNvPr id="16" name="Rectangle 15">
            <a:extLst>
              <a:ext uri="{FF2B5EF4-FFF2-40B4-BE49-F238E27FC236}">
                <a16:creationId xmlns:a16="http://schemas.microsoft.com/office/drawing/2014/main" id="{58381474-9569-DE1E-12D6-4649A26DF3B9}"/>
              </a:ext>
            </a:extLst>
          </p:cNvPr>
          <p:cNvSpPr/>
          <p:nvPr/>
        </p:nvSpPr>
        <p:spPr>
          <a:xfrm>
            <a:off x="6067424" y="5055508"/>
            <a:ext cx="6015567" cy="1015663"/>
          </a:xfrm>
          <a:prstGeom prst="rect">
            <a:avLst/>
          </a:prstGeom>
        </p:spPr>
        <p:txBody>
          <a:bodyPr wrap="square">
            <a:spAutoFit/>
          </a:bodyPr>
          <a:lstStyle/>
          <a:p>
            <a:pPr algn="just"/>
            <a:r>
              <a:rPr lang="en-US" altLang="zh-CN" sz="1200" b="1" dirty="0">
                <a:ea typeface="SimSun" panose="02010600030101010101" pitchFamily="2" charset="-122"/>
              </a:rPr>
              <a:t>Figure 1.</a:t>
            </a:r>
            <a:r>
              <a:rPr lang="en-US" altLang="zh-CN" sz="1200" dirty="0">
                <a:ea typeface="SimSun" panose="02010600030101010101" pitchFamily="2" charset="-122"/>
              </a:rPr>
              <a:t> </a:t>
            </a:r>
            <a:r>
              <a:rPr lang="en-US" sz="1200" b="1" dirty="0">
                <a:latin typeface="+mj-lt"/>
                <a:ea typeface="SimSun" panose="02010600030101010101" pitchFamily="2" charset="-122"/>
              </a:rPr>
              <a:t>Left</a:t>
            </a:r>
            <a:r>
              <a:rPr lang="en-US" sz="1200" b="1" dirty="0">
                <a:effectLst/>
                <a:latin typeface="+mj-lt"/>
                <a:ea typeface="SimSun" panose="02010600030101010101" pitchFamily="2" charset="-122"/>
              </a:rPr>
              <a:t>:</a:t>
            </a:r>
            <a:r>
              <a:rPr lang="en-US" sz="1200" dirty="0">
                <a:effectLst/>
                <a:latin typeface="+mj-lt"/>
                <a:ea typeface="SimSun" panose="02010600030101010101" pitchFamily="2" charset="-122"/>
              </a:rPr>
              <a:t> </a:t>
            </a:r>
            <a:r>
              <a:rPr lang="en-US" altLang="zh-CN" sz="1200" dirty="0">
                <a:latin typeface="+mj-lt"/>
              </a:rPr>
              <a:t>Experimental and simulated </a:t>
            </a:r>
            <a:r>
              <a:rPr lang="en-US" altLang="zh-CN" sz="1200" baseline="30000" dirty="0">
                <a:latin typeface="+mj-lt"/>
              </a:rPr>
              <a:t>209</a:t>
            </a:r>
            <a:r>
              <a:rPr lang="en-US" altLang="zh-CN" sz="1200" dirty="0">
                <a:latin typeface="+mj-lt"/>
              </a:rPr>
              <a:t>Bi NMR spectra of MOF IEF-3 using three simulation protocols. The magnified view of the “horn” at </a:t>
            </a:r>
            <a:r>
              <a:rPr lang="en-US" altLang="zh-CN" sz="1200" i="1" dirty="0">
                <a:latin typeface="+mj-lt"/>
              </a:rPr>
              <a:t>ca</a:t>
            </a:r>
            <a:r>
              <a:rPr lang="en-US" altLang="zh-CN" sz="1200" dirty="0">
                <a:latin typeface="+mj-lt"/>
              </a:rPr>
              <a:t>. 15MHz is shown in the inset. </a:t>
            </a:r>
            <a:r>
              <a:rPr lang="en-US" sz="1200" b="1" dirty="0">
                <a:effectLst/>
                <a:latin typeface="+mj-lt"/>
                <a:ea typeface="SimSun" panose="02010600030101010101" pitchFamily="2" charset="-122"/>
              </a:rPr>
              <a:t>Right: </a:t>
            </a:r>
            <a:r>
              <a:rPr lang="en-US" altLang="zh-CN" sz="1200" dirty="0">
                <a:latin typeface="+mj-lt"/>
              </a:rPr>
              <a:t>Schematic illustrations of MOFs [</a:t>
            </a:r>
            <a:r>
              <a:rPr lang="en-US" altLang="zh-CN" sz="1200" dirty="0" err="1">
                <a:latin typeface="+mj-lt"/>
              </a:rPr>
              <a:t>CuI</a:t>
            </a:r>
            <a:r>
              <a:rPr lang="en-US" altLang="zh-CN" sz="1200" dirty="0">
                <a:latin typeface="+mj-lt"/>
              </a:rPr>
              <a:t>(</a:t>
            </a:r>
            <a:r>
              <a:rPr lang="en-US" altLang="zh-CN" sz="1200" dirty="0" err="1">
                <a:latin typeface="+mj-lt"/>
              </a:rPr>
              <a:t>bpy</a:t>
            </a:r>
            <a:r>
              <a:rPr lang="en-US" altLang="zh-CN" sz="1200" dirty="0">
                <a:latin typeface="+mj-lt"/>
              </a:rPr>
              <a:t>)], [Cu</a:t>
            </a:r>
            <a:r>
              <a:rPr lang="en-US" altLang="zh-CN" sz="1200" baseline="-25000" dirty="0">
                <a:latin typeface="+mj-lt"/>
              </a:rPr>
              <a:t>2</a:t>
            </a:r>
            <a:r>
              <a:rPr lang="en-US" altLang="zh-CN" sz="1200" dirty="0">
                <a:latin typeface="+mj-lt"/>
              </a:rPr>
              <a:t>I</a:t>
            </a:r>
            <a:r>
              <a:rPr lang="en-US" altLang="zh-CN" sz="1200" baseline="-25000" dirty="0">
                <a:latin typeface="+mj-lt"/>
              </a:rPr>
              <a:t>2</a:t>
            </a:r>
            <a:r>
              <a:rPr lang="en-US" altLang="zh-CN" sz="1200" dirty="0">
                <a:latin typeface="+mj-lt"/>
              </a:rPr>
              <a:t>(</a:t>
            </a:r>
            <a:r>
              <a:rPr lang="en-US" altLang="zh-CN" sz="1200" dirty="0" err="1">
                <a:latin typeface="+mj-lt"/>
              </a:rPr>
              <a:t>bpy</a:t>
            </a:r>
            <a:r>
              <a:rPr lang="en-US" altLang="zh-CN" sz="1200" dirty="0">
                <a:latin typeface="+mj-lt"/>
              </a:rPr>
              <a:t>)] and [CuI</a:t>
            </a:r>
            <a:r>
              <a:rPr lang="en-US" altLang="zh-CN" sz="1200" baseline="-25000" dirty="0">
                <a:latin typeface="+mj-lt"/>
              </a:rPr>
              <a:t>0.5</a:t>
            </a:r>
            <a:r>
              <a:rPr lang="en-US" altLang="zh-CN" sz="1200" dirty="0">
                <a:latin typeface="+mj-lt"/>
              </a:rPr>
              <a:t>Cl</a:t>
            </a:r>
            <a:r>
              <a:rPr lang="en-US" altLang="zh-CN" sz="1200" baseline="-25000" dirty="0">
                <a:latin typeface="+mj-lt"/>
              </a:rPr>
              <a:t>0.5</a:t>
            </a:r>
            <a:r>
              <a:rPr lang="en-US" altLang="zh-CN" sz="1200" dirty="0">
                <a:latin typeface="+mj-lt"/>
              </a:rPr>
              <a:t>(</a:t>
            </a:r>
            <a:r>
              <a:rPr lang="en-US" altLang="zh-CN" sz="1200" dirty="0" err="1">
                <a:latin typeface="+mj-lt"/>
              </a:rPr>
              <a:t>bpy</a:t>
            </a:r>
            <a:r>
              <a:rPr lang="en-US" altLang="zh-CN" sz="1200" dirty="0">
                <a:latin typeface="+mj-lt"/>
              </a:rPr>
              <a:t>)]; experimental (blue) and simulated (red) </a:t>
            </a:r>
            <a:r>
              <a:rPr lang="en-US" altLang="zh-CN" sz="1200" baseline="30000" dirty="0">
                <a:latin typeface="+mj-lt"/>
              </a:rPr>
              <a:t>127</a:t>
            </a:r>
            <a:r>
              <a:rPr lang="en-US" altLang="zh-CN" sz="1200" dirty="0">
                <a:latin typeface="+mj-lt"/>
              </a:rPr>
              <a:t>I SSNMR spectra of the three MOFs.</a:t>
            </a:r>
            <a:endParaRPr lang="en-US" sz="500" dirty="0">
              <a:latin typeface="+mj-lt"/>
            </a:endParaRPr>
          </a:p>
        </p:txBody>
      </p:sp>
      <p:cxnSp>
        <p:nvCxnSpPr>
          <p:cNvPr id="7" name="Straight Connector 6">
            <a:extLst>
              <a:ext uri="{FF2B5EF4-FFF2-40B4-BE49-F238E27FC236}">
                <a16:creationId xmlns:a16="http://schemas.microsoft.com/office/drawing/2014/main" id="{93EA0A4B-A800-328A-202F-299FF9C99454}"/>
              </a:ext>
            </a:extLst>
          </p:cNvPr>
          <p:cNvCxnSpPr/>
          <p:nvPr/>
        </p:nvCxnSpPr>
        <p:spPr>
          <a:xfrm>
            <a:off x="9157376" y="2058990"/>
            <a:ext cx="0" cy="2716745"/>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888C4E27-CFF8-699E-0C72-45A3112E2A53}"/>
              </a:ext>
            </a:extLst>
          </p:cNvPr>
          <p:cNvSpPr txBox="1"/>
          <p:nvPr/>
        </p:nvSpPr>
        <p:spPr>
          <a:xfrm>
            <a:off x="6535281" y="1584038"/>
            <a:ext cx="2135188" cy="307777"/>
          </a:xfrm>
          <a:prstGeom prst="rect">
            <a:avLst/>
          </a:prstGeom>
          <a:noFill/>
        </p:spPr>
        <p:txBody>
          <a:bodyPr wrap="square">
            <a:spAutoFit/>
          </a:bodyPr>
          <a:lstStyle/>
          <a:p>
            <a:pPr algn="just">
              <a:spcAft>
                <a:spcPts val="800"/>
              </a:spcAft>
            </a:pPr>
            <a:r>
              <a:rPr lang="en-US" altLang="zh-CN" sz="1400" b="1" baseline="30000" dirty="0">
                <a:latin typeface="+mj-lt"/>
                <a:ea typeface="SimSun" panose="02010600030101010101" pitchFamily="2" charset="-122"/>
              </a:rPr>
              <a:t>209</a:t>
            </a:r>
            <a:r>
              <a:rPr lang="en-US" altLang="zh-CN" sz="1400" b="1" dirty="0">
                <a:latin typeface="+mj-lt"/>
                <a:ea typeface="SimSun" panose="02010600030101010101" pitchFamily="2" charset="-122"/>
              </a:rPr>
              <a:t>Bi solid-state NMR</a:t>
            </a:r>
            <a:endParaRPr lang="en-US" sz="1400" dirty="0">
              <a:effectLst/>
              <a:latin typeface="+mj-lt"/>
              <a:ea typeface="SimSun" panose="02010600030101010101" pitchFamily="2" charset="-122"/>
            </a:endParaRPr>
          </a:p>
        </p:txBody>
      </p:sp>
      <p:sp>
        <p:nvSpPr>
          <p:cNvPr id="8" name="TextBox 7">
            <a:extLst>
              <a:ext uri="{FF2B5EF4-FFF2-40B4-BE49-F238E27FC236}">
                <a16:creationId xmlns:a16="http://schemas.microsoft.com/office/drawing/2014/main" id="{9E232AD1-DEB0-FE4E-9583-B2D2C687EA91}"/>
              </a:ext>
            </a:extLst>
          </p:cNvPr>
          <p:cNvSpPr txBox="1"/>
          <p:nvPr/>
        </p:nvSpPr>
        <p:spPr>
          <a:xfrm>
            <a:off x="9540268" y="1584038"/>
            <a:ext cx="2135188" cy="307777"/>
          </a:xfrm>
          <a:prstGeom prst="rect">
            <a:avLst/>
          </a:prstGeom>
          <a:noFill/>
        </p:spPr>
        <p:txBody>
          <a:bodyPr wrap="square">
            <a:spAutoFit/>
          </a:bodyPr>
          <a:lstStyle/>
          <a:p>
            <a:pPr algn="just">
              <a:spcAft>
                <a:spcPts val="800"/>
              </a:spcAft>
            </a:pPr>
            <a:r>
              <a:rPr lang="en-US" altLang="zh-CN" sz="1400" b="1" baseline="30000" dirty="0">
                <a:latin typeface="+mj-lt"/>
                <a:ea typeface="SimSun" panose="02010600030101010101" pitchFamily="2" charset="-122"/>
              </a:rPr>
              <a:t>127</a:t>
            </a:r>
            <a:r>
              <a:rPr lang="en-US" altLang="zh-CN" sz="1400" b="1" dirty="0">
                <a:latin typeface="+mj-lt"/>
                <a:ea typeface="SimSun" panose="02010600030101010101" pitchFamily="2" charset="-122"/>
              </a:rPr>
              <a:t>I solid-state NMR</a:t>
            </a:r>
            <a:endParaRPr lang="en-US" sz="1400" dirty="0">
              <a:effectLst/>
              <a:latin typeface="+mj-lt"/>
              <a:ea typeface="SimSun" panose="02010600030101010101" pitchFamily="2" charset="-122"/>
            </a:endParaRPr>
          </a:p>
        </p:txBody>
      </p:sp>
      <p:sp>
        <p:nvSpPr>
          <p:cNvPr id="10" name="Text Box 28">
            <a:extLst>
              <a:ext uri="{FF2B5EF4-FFF2-40B4-BE49-F238E27FC236}">
                <a16:creationId xmlns:a16="http://schemas.microsoft.com/office/drawing/2014/main" id="{25318E29-E303-43D0-7E3D-E9B368BA7DE8}"/>
              </a:ext>
            </a:extLst>
          </p:cNvPr>
          <p:cNvSpPr txBox="1">
            <a:spLocks noChangeArrowheads="1"/>
          </p:cNvSpPr>
          <p:nvPr/>
        </p:nvSpPr>
        <p:spPr bwMode="auto">
          <a:xfrm>
            <a:off x="-28576" y="6270877"/>
            <a:ext cx="12192000" cy="600164"/>
          </a:xfrm>
          <a:prstGeom prst="rect">
            <a:avLst/>
          </a:prstGeom>
          <a:noFill/>
          <a:ln w="9525">
            <a:noFill/>
            <a:miter lim="800000"/>
            <a:headEnd/>
            <a:tailEnd/>
          </a:ln>
        </p:spPr>
        <p:txBody>
          <a:bodyPr wrap="square">
            <a:spAutoFit/>
          </a:bodyPr>
          <a:lstStyle/>
          <a:p>
            <a:pPr>
              <a:spcAft>
                <a:spcPts val="0"/>
              </a:spcAft>
            </a:pPr>
            <a:r>
              <a:rPr lang="en-US" sz="1100" b="1" dirty="0">
                <a:solidFill>
                  <a:srgbClr val="333399"/>
                </a:solidFill>
              </a:rPr>
              <a:t>Facilities and instrumentation used:</a:t>
            </a:r>
            <a:r>
              <a:rPr lang="en-US" sz="1100" dirty="0">
                <a:solidFill>
                  <a:srgbClr val="333399"/>
                </a:solidFill>
              </a:rPr>
              <a:t> 36 T/40 mm Series Connected Hybrid Magnet (35.2 T/1.5 GHz)</a:t>
            </a:r>
            <a:br>
              <a:rPr lang="en-US" sz="1100" dirty="0">
                <a:solidFill>
                  <a:srgbClr val="333399"/>
                </a:solidFill>
              </a:rPr>
            </a:br>
            <a:r>
              <a:rPr lang="en-US" sz="1100" b="1" dirty="0">
                <a:solidFill>
                  <a:srgbClr val="333399"/>
                </a:solidFill>
              </a:rPr>
              <a:t>Citation: </a:t>
            </a:r>
            <a:r>
              <a:rPr lang="en-US" sz="1100" dirty="0">
                <a:solidFill>
                  <a:srgbClr val="333399"/>
                </a:solidFill>
              </a:rPr>
              <a:t> Zhang, W.; Xu, Y.; Venkatesh, A.; Hung, I.; Li, S.; Gan, Z.; Huang, Y., </a:t>
            </a:r>
            <a:r>
              <a:rPr lang="en-US" sz="1100" i="1" dirty="0">
                <a:solidFill>
                  <a:srgbClr val="333399"/>
                </a:solidFill>
              </a:rPr>
              <a:t>Pushing Limits of Ultra-</a:t>
            </a:r>
            <a:r>
              <a:rPr lang="en-US" sz="1100" i="1" dirty="0" err="1">
                <a:solidFill>
                  <a:srgbClr val="333399"/>
                </a:solidFill>
              </a:rPr>
              <a:t>wideline</a:t>
            </a:r>
            <a:r>
              <a:rPr lang="en-US" sz="1100" i="1" dirty="0">
                <a:solidFill>
                  <a:srgbClr val="333399"/>
                </a:solidFill>
              </a:rPr>
              <a:t> Solid-State NMR Spectroscopy: NMR Signatures of 209Bi and 127I in Metal–Organic Frameworks at Ultra-high Magnetic Fields,</a:t>
            </a:r>
            <a:r>
              <a:rPr lang="en-US" sz="1100" dirty="0">
                <a:solidFill>
                  <a:srgbClr val="333399"/>
                </a:solidFill>
              </a:rPr>
              <a:t> </a:t>
            </a:r>
            <a:r>
              <a:rPr lang="en-US" sz="1100" b="1" dirty="0">
                <a:solidFill>
                  <a:srgbClr val="333399"/>
                </a:solidFill>
              </a:rPr>
              <a:t>Journal of the American Chemical Society</a:t>
            </a:r>
            <a:r>
              <a:rPr lang="en-US" sz="1100" dirty="0">
                <a:solidFill>
                  <a:srgbClr val="333399"/>
                </a:solidFill>
              </a:rPr>
              <a:t>, </a:t>
            </a:r>
            <a:r>
              <a:rPr lang="en-US" sz="1100" b="1" dirty="0">
                <a:solidFill>
                  <a:srgbClr val="333399"/>
                </a:solidFill>
              </a:rPr>
              <a:t>147</a:t>
            </a:r>
            <a:r>
              <a:rPr lang="en-US" sz="1100" dirty="0">
                <a:solidFill>
                  <a:srgbClr val="333399"/>
                </a:solidFill>
              </a:rPr>
              <a:t> (13), 10823–10828 (2025) </a:t>
            </a:r>
            <a:r>
              <a:rPr lang="en-US" sz="1100" b="1" dirty="0">
                <a:solidFill>
                  <a:srgbClr val="333399"/>
                </a:solidFill>
                <a:hlinkClick r:id="rId10">
                  <a:extLst>
                    <a:ext uri="{A12FA001-AC4F-418D-AE19-62706E023703}">
                      <ahyp:hlinkClr xmlns:ahyp="http://schemas.microsoft.com/office/drawing/2018/hyperlinkcolor" val="tx"/>
                    </a:ext>
                  </a:extLst>
                </a:hlinkClick>
              </a:rPr>
              <a:t>doi.org/10.1021/jacs.4c17499</a:t>
            </a:r>
            <a:endParaRPr lang="en-US" sz="1100" dirty="0">
              <a:solidFill>
                <a:srgbClr val="333399"/>
              </a:solidFill>
              <a:latin typeface="+mj-lt"/>
            </a:endParaRPr>
          </a:p>
        </p:txBody>
      </p:sp>
      <p:sp>
        <p:nvSpPr>
          <p:cNvPr id="11" name="Text Box 62">
            <a:extLst>
              <a:ext uri="{FF2B5EF4-FFF2-40B4-BE49-F238E27FC236}">
                <a16:creationId xmlns:a16="http://schemas.microsoft.com/office/drawing/2014/main" id="{73CBA11B-706A-E914-D861-77E44BA03779}"/>
              </a:ext>
            </a:extLst>
          </p:cNvPr>
          <p:cNvSpPr txBox="1">
            <a:spLocks noChangeArrowheads="1"/>
          </p:cNvSpPr>
          <p:nvPr/>
        </p:nvSpPr>
        <p:spPr bwMode="auto">
          <a:xfrm>
            <a:off x="81645" y="109172"/>
            <a:ext cx="10017623" cy="1023357"/>
          </a:xfrm>
          <a:prstGeom prst="rect">
            <a:avLst/>
          </a:prstGeom>
          <a:noFill/>
          <a:ln w="9525">
            <a:noFill/>
            <a:miter lim="800000"/>
            <a:headEnd/>
            <a:tailEnd/>
          </a:ln>
        </p:spPr>
        <p:txBody>
          <a:bodyPr wrap="square">
            <a:spAutoFit/>
          </a:bodyPr>
          <a:lstStyle/>
          <a:p>
            <a:pPr>
              <a:spcBef>
                <a:spcPts val="0"/>
              </a:spcBef>
            </a:pPr>
            <a:r>
              <a:rPr lang="en-US" b="1" dirty="0"/>
              <a:t>Pushing the Limits of Ultra-</a:t>
            </a:r>
            <a:r>
              <a:rPr lang="en-US" b="1" dirty="0" err="1"/>
              <a:t>Wideline</a:t>
            </a:r>
            <a:r>
              <a:rPr lang="en-US" b="1" dirty="0"/>
              <a:t> Solid-State NMR: </a:t>
            </a:r>
            <a:r>
              <a:rPr lang="en-US" b="1" baseline="30000" dirty="0"/>
              <a:t>209</a:t>
            </a:r>
            <a:r>
              <a:rPr lang="en-US" b="1" dirty="0"/>
              <a:t>Bi and </a:t>
            </a:r>
            <a:r>
              <a:rPr lang="en-US" b="1" baseline="30000" dirty="0"/>
              <a:t>127</a:t>
            </a:r>
            <a:r>
              <a:rPr lang="en-US" b="1" dirty="0"/>
              <a:t>I Signatures in MOFs</a:t>
            </a:r>
            <a:endParaRPr lang="en-US" sz="500" dirty="0"/>
          </a:p>
          <a:p>
            <a:pPr>
              <a:spcBef>
                <a:spcPts val="0"/>
              </a:spcBef>
            </a:pPr>
            <a:r>
              <a:rPr lang="en-US" sz="1100" dirty="0"/>
              <a:t>Wanli Zhang</a:t>
            </a:r>
            <a:r>
              <a:rPr lang="en-US" altLang="zh-CN" sz="1100" baseline="30000" dirty="0"/>
              <a:t>1</a:t>
            </a:r>
            <a:r>
              <a:rPr lang="en-US" sz="1100" dirty="0"/>
              <a:t>, </a:t>
            </a:r>
            <a:r>
              <a:rPr lang="en-US" sz="1100" dirty="0" err="1"/>
              <a:t>Yijue</a:t>
            </a:r>
            <a:r>
              <a:rPr lang="en-US" sz="1100" dirty="0"/>
              <a:t> Xu</a:t>
            </a:r>
            <a:r>
              <a:rPr lang="en-US" altLang="zh-CN" sz="1100" baseline="30000" dirty="0"/>
              <a:t>2</a:t>
            </a:r>
            <a:r>
              <a:rPr lang="en-US" sz="1100" dirty="0"/>
              <a:t>, Amrit Venkatesh</a:t>
            </a:r>
            <a:r>
              <a:rPr lang="en-US" sz="1100" baseline="30000" dirty="0"/>
              <a:t>2</a:t>
            </a:r>
            <a:r>
              <a:rPr lang="en-US" sz="1100" dirty="0"/>
              <a:t>, Ivan Hung</a:t>
            </a:r>
            <a:r>
              <a:rPr lang="en-US" sz="1100" baseline="30000" dirty="0"/>
              <a:t>2</a:t>
            </a:r>
            <a:r>
              <a:rPr lang="en-US" sz="1100" dirty="0"/>
              <a:t>, Shuting Li</a:t>
            </a:r>
            <a:r>
              <a:rPr lang="en-US" sz="1100" baseline="30000" dirty="0"/>
              <a:t>1</a:t>
            </a:r>
            <a:r>
              <a:rPr lang="en-US" sz="1100" dirty="0"/>
              <a:t>, Zhehong Gan</a:t>
            </a:r>
            <a:r>
              <a:rPr lang="en-US" altLang="zh-CN" sz="1100" baseline="30000" dirty="0"/>
              <a:t>2</a:t>
            </a:r>
            <a:r>
              <a:rPr lang="en-US" sz="1100" dirty="0"/>
              <a:t>, Yining Huang</a:t>
            </a:r>
            <a:r>
              <a:rPr lang="en-US" altLang="zh-CN" sz="1100" baseline="30000" dirty="0"/>
              <a:t>1,*</a:t>
            </a:r>
            <a:endParaRPr lang="en-US" sz="1100" dirty="0"/>
          </a:p>
          <a:p>
            <a:pPr marL="228600" indent="-228600">
              <a:spcBef>
                <a:spcPts val="0"/>
              </a:spcBef>
              <a:buAutoNum type="arabicPeriod"/>
            </a:pPr>
            <a:r>
              <a:rPr lang="en-US" sz="1050" b="1" dirty="0">
                <a:solidFill>
                  <a:srgbClr val="0033CC"/>
                </a:solidFill>
              </a:rPr>
              <a:t>Western University, London, ON, Canada; 2. </a:t>
            </a:r>
            <a:r>
              <a:rPr lang="en-US" altLang="zh-CN" sz="1050" b="1" dirty="0">
                <a:solidFill>
                  <a:srgbClr val="0033CC"/>
                </a:solidFill>
              </a:rPr>
              <a:t>National High Magnetic Field Laboratory, Tallahassee, FL</a:t>
            </a:r>
            <a:endParaRPr lang="en-US" sz="600" b="1" dirty="0">
              <a:solidFill>
                <a:srgbClr val="0033CC"/>
              </a:solidFill>
            </a:endParaRPr>
          </a:p>
          <a:p>
            <a:pPr>
              <a:spcBef>
                <a:spcPts val="0"/>
              </a:spcBef>
            </a:pPr>
            <a:r>
              <a:rPr lang="en-US" sz="1050" b="1" dirty="0"/>
              <a:t>Funding Grants:</a:t>
            </a:r>
            <a:r>
              <a:rPr lang="en-US" sz="1050" dirty="0"/>
              <a:t> </a:t>
            </a:r>
            <a:r>
              <a:rPr lang="en-US" altLang="zh-CN" sz="1050" dirty="0"/>
              <a:t>Y. Huang (NSERC of Canada RGPIN-2025-05789), K. M. Amm (NHMFL, NSF/DMR-2128556 and DMR-1644779), </a:t>
            </a:r>
            <a:br>
              <a:rPr lang="en-US" altLang="zh-CN" sz="1050" dirty="0"/>
            </a:br>
            <a:r>
              <a:rPr lang="en-US" altLang="zh-CN" sz="1050" dirty="0"/>
              <a:t>R.W. </a:t>
            </a:r>
            <a:r>
              <a:rPr lang="en-US" altLang="zh-CN" sz="1050" dirty="0" err="1"/>
              <a:t>Schurko</a:t>
            </a:r>
            <a:r>
              <a:rPr lang="en-US" altLang="zh-CN" sz="1050" dirty="0"/>
              <a:t> (NIH P41 GM122698 and NIH RM1-GM148766), M. Bird (NSF/DMR-0603042), W.W. Brey (NSF/DMR-1039938)</a:t>
            </a:r>
            <a:endParaRPr lang="en-US" sz="1050" b="1" dirty="0">
              <a:solidFill>
                <a:srgbClr val="0033CC"/>
              </a:solidFill>
            </a:endParaRPr>
          </a:p>
        </p:txBody>
      </p:sp>
    </p:spTree>
    <p:extLst>
      <p:ext uri="{BB962C8B-B14F-4D97-AF65-F5344CB8AC3E}">
        <p14:creationId xmlns:p14="http://schemas.microsoft.com/office/powerpoint/2010/main" val="3345844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5"/>
          <p:cNvSpPr>
            <a:spLocks noChangeArrowheads="1"/>
          </p:cNvSpPr>
          <p:nvPr/>
        </p:nvSpPr>
        <p:spPr bwMode="auto">
          <a:xfrm>
            <a:off x="2308225" y="6281739"/>
            <a:ext cx="184150" cy="274637"/>
          </a:xfrm>
          <a:prstGeom prst="rect">
            <a:avLst/>
          </a:prstGeom>
          <a:noFill/>
          <a:ln w="9525">
            <a:noFill/>
            <a:miter lim="800000"/>
            <a:headEnd/>
            <a:tailEnd/>
          </a:ln>
        </p:spPr>
        <p:txBody>
          <a:bodyPr wrap="none">
            <a:spAutoFit/>
          </a:bodyPr>
          <a:lstStyle/>
          <a:p>
            <a:endParaRPr lang="en-US" sz="1200"/>
          </a:p>
        </p:txBody>
      </p:sp>
      <p:sp>
        <p:nvSpPr>
          <p:cNvPr id="1034" name="Rectangle 49"/>
          <p:cNvSpPr>
            <a:spLocks noChangeArrowheads="1"/>
          </p:cNvSpPr>
          <p:nvPr/>
        </p:nvSpPr>
        <p:spPr bwMode="auto">
          <a:xfrm>
            <a:off x="5973981" y="1620688"/>
            <a:ext cx="6169940" cy="4456841"/>
          </a:xfrm>
          <a:prstGeom prst="rect">
            <a:avLst/>
          </a:prstGeom>
          <a:noFill/>
          <a:ln w="19050">
            <a:solidFill>
              <a:srgbClr val="0033CC"/>
            </a:solidFill>
            <a:miter lim="800000"/>
            <a:headEnd/>
            <a:tailEnd/>
          </a:ln>
        </p:spPr>
        <p:txBody>
          <a:bodyPr wrap="none" anchor="ctr"/>
          <a:lstStyle/>
          <a:p>
            <a:endParaRPr lang="en-US"/>
          </a:p>
        </p:txBody>
      </p:sp>
      <p:sp>
        <p:nvSpPr>
          <p:cNvPr id="2" name="AutoShape 2">
            <a:extLst>
              <a:ext uri="{FF2B5EF4-FFF2-40B4-BE49-F238E27FC236}">
                <a16:creationId xmlns:a16="http://schemas.microsoft.com/office/drawing/2014/main" id="{E4D5DAA7-ACA5-4300-AB3C-9A2A1C32E8E2}"/>
              </a:ext>
            </a:extLst>
          </p:cNvPr>
          <p:cNvSpPr>
            <a:spLocks noChangeAspect="1" noChangeArrowheads="1"/>
          </p:cNvSpPr>
          <p:nvPr/>
        </p:nvSpPr>
        <p:spPr bwMode="auto">
          <a:xfrm>
            <a:off x="5695496" y="350453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Line 42">
            <a:extLst>
              <a:ext uri="{FF2B5EF4-FFF2-40B4-BE49-F238E27FC236}">
                <a16:creationId xmlns:a16="http://schemas.microsoft.com/office/drawing/2014/main" id="{826E6F83-E929-A9FB-F632-005BDD9589B7}"/>
              </a:ext>
            </a:extLst>
          </p:cNvPr>
          <p:cNvSpPr>
            <a:spLocks noChangeShapeType="1"/>
          </p:cNvSpPr>
          <p:nvPr/>
        </p:nvSpPr>
        <p:spPr bwMode="auto">
          <a:xfrm>
            <a:off x="0" y="1163437"/>
            <a:ext cx="12192000" cy="28082"/>
          </a:xfrm>
          <a:prstGeom prst="line">
            <a:avLst/>
          </a:prstGeom>
          <a:noFill/>
          <a:ln w="44450" cmpd="sng">
            <a:solidFill>
              <a:srgbClr val="4F4184"/>
            </a:solidFill>
            <a:round/>
            <a:headEnd/>
            <a:tailEnd/>
          </a:ln>
        </p:spPr>
        <p:txBody>
          <a:bodyPr/>
          <a:lstStyle/>
          <a:p>
            <a:endParaRPr lang="en-US" dirty="0"/>
          </a:p>
        </p:txBody>
      </p:sp>
      <p:pic>
        <p:nvPicPr>
          <p:cNvPr id="4" name="Picture 3" descr="NSF logo.jpg">
            <a:extLst>
              <a:ext uri="{FF2B5EF4-FFF2-40B4-BE49-F238E27FC236}">
                <a16:creationId xmlns:a16="http://schemas.microsoft.com/office/drawing/2014/main" id="{073DBA76-EFBA-9A40-632D-CC64E9E99EF0}"/>
              </a:ext>
            </a:extLst>
          </p:cNvPr>
          <p:cNvPicPr>
            <a:picLocks noChangeAspect="1"/>
          </p:cNvPicPr>
          <p:nvPr/>
        </p:nvPicPr>
        <p:blipFill>
          <a:blip r:embed="rId3" cstate="print"/>
          <a:stretch>
            <a:fillRect/>
          </a:stretch>
        </p:blipFill>
        <p:spPr>
          <a:xfrm>
            <a:off x="10099268" y="78134"/>
            <a:ext cx="1017188" cy="1023315"/>
          </a:xfrm>
          <a:prstGeom prst="rect">
            <a:avLst/>
          </a:prstGeom>
        </p:spPr>
      </p:pic>
      <p:pic>
        <p:nvPicPr>
          <p:cNvPr id="6" name="Picture 5" descr="JustM_purple.jpg">
            <a:extLst>
              <a:ext uri="{FF2B5EF4-FFF2-40B4-BE49-F238E27FC236}">
                <a16:creationId xmlns:a16="http://schemas.microsoft.com/office/drawing/2014/main" id="{C11CBDA2-F765-4007-66C0-A3B7269D480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340821" y="199813"/>
            <a:ext cx="672842" cy="801911"/>
          </a:xfrm>
          <a:prstGeom prst="rect">
            <a:avLst/>
          </a:prstGeom>
        </p:spPr>
      </p:pic>
      <p:pic>
        <p:nvPicPr>
          <p:cNvPr id="8" name="Picture 7">
            <a:extLst>
              <a:ext uri="{FF2B5EF4-FFF2-40B4-BE49-F238E27FC236}">
                <a16:creationId xmlns:a16="http://schemas.microsoft.com/office/drawing/2014/main" id="{FC3DA825-2EEF-ECD9-AEF5-D75CD1D1DD5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695496" y="6498355"/>
            <a:ext cx="1374323" cy="246673"/>
          </a:xfrm>
          <a:prstGeom prst="rect">
            <a:avLst/>
          </a:prstGeom>
        </p:spPr>
      </p:pic>
      <p:pic>
        <p:nvPicPr>
          <p:cNvPr id="9" name="Picture 8">
            <a:extLst>
              <a:ext uri="{FF2B5EF4-FFF2-40B4-BE49-F238E27FC236}">
                <a16:creationId xmlns:a16="http://schemas.microsoft.com/office/drawing/2014/main" id="{6E3BC0DE-9B55-6F73-D6FC-F4CCBBEBAAC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7500522" y="6501998"/>
            <a:ext cx="1410540" cy="275839"/>
          </a:xfrm>
          <a:prstGeom prst="rect">
            <a:avLst/>
          </a:prstGeom>
        </p:spPr>
      </p:pic>
      <p:pic>
        <p:nvPicPr>
          <p:cNvPr id="15" name="Picture 14">
            <a:extLst>
              <a:ext uri="{FF2B5EF4-FFF2-40B4-BE49-F238E27FC236}">
                <a16:creationId xmlns:a16="http://schemas.microsoft.com/office/drawing/2014/main" id="{6C6C8A8F-A0DB-5D9C-AB30-2568234F95F1}"/>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3316170" y="6393075"/>
            <a:ext cx="2073230" cy="467646"/>
          </a:xfrm>
          <a:prstGeom prst="rect">
            <a:avLst/>
          </a:prstGeom>
        </p:spPr>
      </p:pic>
      <p:sp>
        <p:nvSpPr>
          <p:cNvPr id="16" name="Text Box 28">
            <a:extLst>
              <a:ext uri="{FF2B5EF4-FFF2-40B4-BE49-F238E27FC236}">
                <a16:creationId xmlns:a16="http://schemas.microsoft.com/office/drawing/2014/main" id="{C6C31E47-466A-F6E9-792E-3307A7315DAE}"/>
              </a:ext>
            </a:extLst>
          </p:cNvPr>
          <p:cNvSpPr txBox="1">
            <a:spLocks noChangeArrowheads="1"/>
          </p:cNvSpPr>
          <p:nvPr/>
        </p:nvSpPr>
        <p:spPr bwMode="auto">
          <a:xfrm>
            <a:off x="0" y="1313717"/>
            <a:ext cx="5943208" cy="4293483"/>
          </a:xfrm>
          <a:prstGeom prst="rect">
            <a:avLst/>
          </a:prstGeom>
          <a:noFill/>
          <a:ln w="9525">
            <a:noFill/>
            <a:miter lim="800000"/>
            <a:headEnd/>
            <a:tailEnd/>
          </a:ln>
        </p:spPr>
        <p:txBody>
          <a:bodyPr wrap="square">
            <a:spAutoFit/>
          </a:bodyPr>
          <a:lstStyle/>
          <a:p>
            <a:r>
              <a:rPr lang="en-US" sz="1060" b="1" dirty="0">
                <a:solidFill>
                  <a:srgbClr val="000000"/>
                </a:solidFill>
              </a:rPr>
              <a:t>What is the finding? </a:t>
            </a:r>
            <a:r>
              <a:rPr lang="en-US" sz="1100" dirty="0"/>
              <a:t>Scientists have shown that ultra-</a:t>
            </a:r>
            <a:r>
              <a:rPr lang="en-US" sz="1100" dirty="0" err="1"/>
              <a:t>wideline</a:t>
            </a:r>
            <a:r>
              <a:rPr lang="en-US" sz="1100" dirty="0"/>
              <a:t> solid-state NMR can be used to directly study bismuth (</a:t>
            </a:r>
            <a:r>
              <a:rPr lang="en-US" sz="1100" baseline="30000" dirty="0"/>
              <a:t>209</a:t>
            </a:r>
            <a:r>
              <a:rPr lang="en-US" sz="1100" dirty="0"/>
              <a:t>Bi) and iodine (</a:t>
            </a:r>
            <a:r>
              <a:rPr lang="en-US" sz="1100" baseline="30000" dirty="0"/>
              <a:t>127</a:t>
            </a:r>
            <a:r>
              <a:rPr lang="en-US" sz="1100" dirty="0"/>
              <a:t>I) atoms inside metal-organic frameworks (MOFs) — a special type of material with tiny pores that can trap and store gasses, speed up chemical reactions, store energies, or deliver medicines. This breakthrough was made possible by using ultra-high magnetic fields up to 35.2 tesla, enabling high-resolution measurements that were previously out of reach.</a:t>
            </a:r>
          </a:p>
          <a:p>
            <a:pPr algn="just"/>
            <a:endParaRPr lang="de-DE" sz="1060" b="1" dirty="0">
              <a:solidFill>
                <a:srgbClr val="000000"/>
              </a:solidFill>
            </a:endParaRPr>
          </a:p>
          <a:p>
            <a:r>
              <a:rPr lang="en-US" sz="1060" b="1" dirty="0">
                <a:solidFill>
                  <a:srgbClr val="000000"/>
                </a:solidFill>
              </a:rPr>
              <a:t>Why is this important? </a:t>
            </a:r>
            <a:r>
              <a:rPr lang="en-US" sz="1100" dirty="0"/>
              <a:t>Bismuth and iodine are promising building blocks for safer, smarter materials, such as drug delivery systems and light-based technologies. But until now, it’s been incredibly difficult to study them using NMR due to distorted, hard-to-read signals. This study proves that with stronger magnetic fields, it’s possible to capture these signals and uncover details about how the atoms are arranged and how they respond to things like dehydration or molecular interactions. That means better control over MOF properties — from how bright they glow to how safely they can carry medicine.</a:t>
            </a:r>
          </a:p>
          <a:p>
            <a:pPr algn="just"/>
            <a:endParaRPr lang="en-US" sz="1060" dirty="0">
              <a:latin typeface="Arial" charset="0"/>
            </a:endParaRPr>
          </a:p>
          <a:p>
            <a:pPr algn="just"/>
            <a:r>
              <a:rPr lang="en-US" sz="1060" b="1" dirty="0">
                <a:solidFill>
                  <a:srgbClr val="000000"/>
                </a:solidFill>
              </a:rPr>
              <a:t>Why did this research need the </a:t>
            </a:r>
            <a:r>
              <a:rPr lang="en-US" sz="1060" b="1" dirty="0" err="1">
                <a:solidFill>
                  <a:srgbClr val="000000"/>
                </a:solidFill>
              </a:rPr>
              <a:t>MagLab</a:t>
            </a:r>
            <a:r>
              <a:rPr lang="en-US" sz="1060" b="1" dirty="0">
                <a:solidFill>
                  <a:srgbClr val="000000"/>
                </a:solidFill>
              </a:rPr>
              <a:t>?</a:t>
            </a:r>
            <a:r>
              <a:rPr lang="en-US" sz="1060" b="1" dirty="0">
                <a:latin typeface="Arial" charset="0"/>
              </a:rPr>
              <a:t> </a:t>
            </a:r>
            <a:r>
              <a:rPr lang="en-US" sz="1100" dirty="0"/>
              <a:t>Only the MagLab has the 36-tesla Series Connected Hybrid magnet and advanced techniques needed to capture clear signals from </a:t>
            </a:r>
            <a:r>
              <a:rPr lang="en-US" sz="1100" baseline="30000" dirty="0"/>
              <a:t>209</a:t>
            </a:r>
            <a:r>
              <a:rPr lang="en-US" sz="1100" dirty="0"/>
              <a:t>Bi </a:t>
            </a:r>
            <a:r>
              <a:rPr lang="en-US" sz="1100"/>
              <a:t>and </a:t>
            </a:r>
            <a:r>
              <a:rPr lang="en-US" sz="1100" baseline="30000"/>
              <a:t>127</a:t>
            </a:r>
            <a:r>
              <a:rPr lang="en-US" sz="1100"/>
              <a:t>Inuclei </a:t>
            </a:r>
            <a:r>
              <a:rPr lang="en-US" sz="1100" dirty="0"/>
              <a:t>in such a short time. These ultra-high fields are essential for separating overlapping signals in complex materials and revealing atomic-level details.</a:t>
            </a:r>
          </a:p>
          <a:p>
            <a:pPr algn="just"/>
            <a:endParaRPr lang="en-US" sz="1060" i="1" dirty="0">
              <a:solidFill>
                <a:srgbClr val="000000"/>
              </a:solidFill>
            </a:endParaRPr>
          </a:p>
          <a:p>
            <a:pPr algn="just"/>
            <a:r>
              <a:rPr lang="en-US" sz="1060" b="1" dirty="0">
                <a:solidFill>
                  <a:srgbClr val="000000"/>
                </a:solidFill>
              </a:rPr>
              <a:t>Did you use any other national/user shared facilities to complete this work?</a:t>
            </a:r>
            <a:r>
              <a:rPr lang="en-US" sz="1060" i="1" dirty="0">
                <a:solidFill>
                  <a:srgbClr val="000000"/>
                </a:solidFill>
              </a:rPr>
              <a:t> </a:t>
            </a:r>
            <a:r>
              <a:rPr lang="en-US" sz="1100" dirty="0"/>
              <a:t>This work also relied on computing resources from SHARCNET, Compute/</a:t>
            </a:r>
            <a:r>
              <a:rPr lang="en-US" sz="1100" dirty="0" err="1"/>
              <a:t>Calcul</a:t>
            </a:r>
            <a:r>
              <a:rPr lang="en-US" sz="1100" dirty="0"/>
              <a:t> Canada, and the Digital Research Alliance of Canada to support simulations and data analysis.</a:t>
            </a:r>
          </a:p>
          <a:p>
            <a:pPr algn="just"/>
            <a:endParaRPr lang="en-US" sz="1060" dirty="0">
              <a:solidFill>
                <a:srgbClr val="000000"/>
              </a:solidFill>
            </a:endParaRPr>
          </a:p>
          <a:p>
            <a:pPr algn="just"/>
            <a:endParaRPr lang="en-US" sz="1060" b="1" i="1" dirty="0">
              <a:solidFill>
                <a:srgbClr val="000000"/>
              </a:solidFill>
            </a:endParaRPr>
          </a:p>
        </p:txBody>
      </p:sp>
      <p:sp>
        <p:nvSpPr>
          <p:cNvPr id="31" name="TextBox 30">
            <a:extLst>
              <a:ext uri="{FF2B5EF4-FFF2-40B4-BE49-F238E27FC236}">
                <a16:creationId xmlns:a16="http://schemas.microsoft.com/office/drawing/2014/main" id="{FBFAB5B9-8FDD-FDC7-847C-3768F5A6806F}"/>
              </a:ext>
            </a:extLst>
          </p:cNvPr>
          <p:cNvSpPr txBox="1"/>
          <p:nvPr/>
        </p:nvSpPr>
        <p:spPr>
          <a:xfrm>
            <a:off x="5973981" y="4823624"/>
            <a:ext cx="2685973" cy="1118255"/>
          </a:xfrm>
          <a:prstGeom prst="rect">
            <a:avLst/>
          </a:prstGeom>
          <a:noFill/>
        </p:spPr>
        <p:txBody>
          <a:bodyPr wrap="square">
            <a:spAutoFit/>
          </a:bodyPr>
          <a:lstStyle/>
          <a:p>
            <a:pPr algn="just">
              <a:spcAft>
                <a:spcPts val="800"/>
              </a:spcAft>
            </a:pPr>
            <a:r>
              <a:rPr lang="en-US" sz="1200" b="1" dirty="0">
                <a:latin typeface="+mj-lt"/>
                <a:ea typeface="SimSun" panose="02010600030101010101" pitchFamily="2" charset="-122"/>
              </a:rPr>
              <a:t>Figure 1.</a:t>
            </a:r>
            <a:r>
              <a:rPr lang="en-US" sz="1200" dirty="0">
                <a:latin typeface="+mj-lt"/>
                <a:ea typeface="SimSun" panose="02010600030101010101" pitchFamily="2" charset="-122"/>
              </a:rPr>
              <a:t> </a:t>
            </a:r>
            <a:r>
              <a:rPr lang="en-US" sz="1200" b="1" i="1" dirty="0">
                <a:latin typeface="+mj-lt"/>
                <a:ea typeface="SimSun" panose="02010600030101010101" pitchFamily="2" charset="-122"/>
              </a:rPr>
              <a:t>Left</a:t>
            </a:r>
            <a:r>
              <a:rPr lang="en-US" sz="1200" dirty="0">
                <a:latin typeface="+mj-lt"/>
                <a:ea typeface="SimSun" panose="02010600030101010101" pitchFamily="2" charset="-122"/>
              </a:rPr>
              <a:t>: The applications of metal-organic frameworks (MOFs).</a:t>
            </a:r>
          </a:p>
          <a:p>
            <a:pPr algn="just">
              <a:spcAft>
                <a:spcPts val="800"/>
              </a:spcAft>
            </a:pPr>
            <a:r>
              <a:rPr lang="en-US" sz="1200" b="1" i="1" dirty="0">
                <a:latin typeface="+mj-lt"/>
                <a:ea typeface="SimSun" panose="02010600030101010101" pitchFamily="2" charset="-122"/>
              </a:rPr>
              <a:t>Right</a:t>
            </a:r>
            <a:r>
              <a:rPr lang="en-US" sz="1200" dirty="0">
                <a:latin typeface="+mj-lt"/>
                <a:ea typeface="SimSun" panose="02010600030101010101" pitchFamily="2" charset="-122"/>
              </a:rPr>
              <a:t>: </a:t>
            </a:r>
            <a:r>
              <a:rPr lang="en-US" sz="1200" baseline="30000" dirty="0">
                <a:latin typeface="+mj-lt"/>
                <a:ea typeface="SimSun" panose="02010600030101010101" pitchFamily="2" charset="-122"/>
              </a:rPr>
              <a:t>209</a:t>
            </a:r>
            <a:r>
              <a:rPr lang="en-US" sz="1200" dirty="0">
                <a:latin typeface="+mj-lt"/>
                <a:ea typeface="SimSun" panose="02010600030101010101" pitchFamily="2" charset="-122"/>
              </a:rPr>
              <a:t>Bi ultra-</a:t>
            </a:r>
            <a:r>
              <a:rPr lang="en-US" sz="1200" dirty="0" err="1">
                <a:latin typeface="+mj-lt"/>
                <a:ea typeface="SimSun" panose="02010600030101010101" pitchFamily="2" charset="-122"/>
              </a:rPr>
              <a:t>wideline</a:t>
            </a:r>
            <a:r>
              <a:rPr lang="en-US" sz="1200" dirty="0">
                <a:latin typeface="+mj-lt"/>
                <a:ea typeface="SimSun" panose="02010600030101010101" pitchFamily="2" charset="-122"/>
              </a:rPr>
              <a:t> solid-state NMR spectra acquired with field-stepped protocol using SCH magnet. </a:t>
            </a:r>
            <a:endParaRPr lang="en-US" sz="1200" dirty="0">
              <a:effectLst/>
              <a:latin typeface="+mj-lt"/>
              <a:ea typeface="SimSun" panose="02010600030101010101" pitchFamily="2" charset="-122"/>
            </a:endParaRPr>
          </a:p>
        </p:txBody>
      </p:sp>
      <p:grpSp>
        <p:nvGrpSpPr>
          <p:cNvPr id="13" name="Group 12">
            <a:extLst>
              <a:ext uri="{FF2B5EF4-FFF2-40B4-BE49-F238E27FC236}">
                <a16:creationId xmlns:a16="http://schemas.microsoft.com/office/drawing/2014/main" id="{28B07D5B-6480-C000-C6C6-3CAADE3F04E3}"/>
              </a:ext>
            </a:extLst>
          </p:cNvPr>
          <p:cNvGrpSpPr/>
          <p:nvPr/>
        </p:nvGrpSpPr>
        <p:grpSpPr>
          <a:xfrm>
            <a:off x="5927987" y="1812619"/>
            <a:ext cx="2777960" cy="2834241"/>
            <a:chOff x="5892203" y="1748130"/>
            <a:chExt cx="2777960" cy="2834241"/>
          </a:xfrm>
        </p:grpSpPr>
        <p:pic>
          <p:nvPicPr>
            <p:cNvPr id="28" name="Picture 27">
              <a:extLst>
                <a:ext uri="{FF2B5EF4-FFF2-40B4-BE49-F238E27FC236}">
                  <a16:creationId xmlns:a16="http://schemas.microsoft.com/office/drawing/2014/main" id="{C8E997B8-C26F-080B-DADE-355F36ABFC8C}"/>
                </a:ext>
              </a:extLst>
            </p:cNvPr>
            <p:cNvPicPr>
              <a:picLocks noChangeAspect="1"/>
            </p:cNvPicPr>
            <p:nvPr/>
          </p:nvPicPr>
          <p:blipFill>
            <a:blip r:embed="rId8"/>
            <a:stretch>
              <a:fillRect/>
            </a:stretch>
          </p:blipFill>
          <p:spPr>
            <a:xfrm>
              <a:off x="7423464" y="1748130"/>
              <a:ext cx="720000" cy="747481"/>
            </a:xfrm>
            <a:prstGeom prst="rect">
              <a:avLst/>
            </a:prstGeom>
          </p:spPr>
        </p:pic>
        <p:pic>
          <p:nvPicPr>
            <p:cNvPr id="29" name="Picture 28">
              <a:extLst>
                <a:ext uri="{FF2B5EF4-FFF2-40B4-BE49-F238E27FC236}">
                  <a16:creationId xmlns:a16="http://schemas.microsoft.com/office/drawing/2014/main" id="{345FC512-DCEE-53B6-0D5F-A8EA26372DB1}"/>
                </a:ext>
              </a:extLst>
            </p:cNvPr>
            <p:cNvPicPr>
              <a:picLocks noChangeAspect="1"/>
            </p:cNvPicPr>
            <p:nvPr/>
          </p:nvPicPr>
          <p:blipFill>
            <a:blip r:embed="rId9"/>
            <a:stretch>
              <a:fillRect/>
            </a:stretch>
          </p:blipFill>
          <p:spPr>
            <a:xfrm>
              <a:off x="6485734" y="1748130"/>
              <a:ext cx="640698" cy="747481"/>
            </a:xfrm>
            <a:prstGeom prst="rect">
              <a:avLst/>
            </a:prstGeom>
          </p:spPr>
        </p:pic>
        <p:pic>
          <p:nvPicPr>
            <p:cNvPr id="17" name="Picture 16">
              <a:extLst>
                <a:ext uri="{FF2B5EF4-FFF2-40B4-BE49-F238E27FC236}">
                  <a16:creationId xmlns:a16="http://schemas.microsoft.com/office/drawing/2014/main" id="{FEE17A86-230A-E8CB-D7EA-DF2345B631CD}"/>
                </a:ext>
              </a:extLst>
            </p:cNvPr>
            <p:cNvPicPr>
              <a:picLocks noChangeAspect="1"/>
            </p:cNvPicPr>
            <p:nvPr/>
          </p:nvPicPr>
          <p:blipFill>
            <a:blip r:embed="rId10"/>
            <a:stretch>
              <a:fillRect/>
            </a:stretch>
          </p:blipFill>
          <p:spPr>
            <a:xfrm>
              <a:off x="6488121" y="2999084"/>
              <a:ext cx="1581721" cy="1583287"/>
            </a:xfrm>
            <a:prstGeom prst="rect">
              <a:avLst/>
            </a:prstGeom>
          </p:spPr>
        </p:pic>
        <p:sp>
          <p:nvSpPr>
            <p:cNvPr id="7" name="TextBox 6">
              <a:extLst>
                <a:ext uri="{FF2B5EF4-FFF2-40B4-BE49-F238E27FC236}">
                  <a16:creationId xmlns:a16="http://schemas.microsoft.com/office/drawing/2014/main" id="{A0E7263C-9C5C-FFF5-CEB5-717124865163}"/>
                </a:ext>
              </a:extLst>
            </p:cNvPr>
            <p:cNvSpPr txBox="1"/>
            <p:nvPr/>
          </p:nvSpPr>
          <p:spPr>
            <a:xfrm>
              <a:off x="6749849" y="2769651"/>
              <a:ext cx="1217652" cy="253916"/>
            </a:xfrm>
            <a:prstGeom prst="rect">
              <a:avLst/>
            </a:prstGeom>
            <a:noFill/>
          </p:spPr>
          <p:txBody>
            <a:bodyPr wrap="square">
              <a:spAutoFit/>
            </a:bodyPr>
            <a:lstStyle/>
            <a:p>
              <a:pPr algn="just">
                <a:spcAft>
                  <a:spcPts val="800"/>
                </a:spcAft>
              </a:pPr>
              <a:r>
                <a:rPr lang="en-US" sz="1050" b="1" dirty="0">
                  <a:solidFill>
                    <a:schemeClr val="accent1">
                      <a:lumMod val="50000"/>
                    </a:schemeClr>
                  </a:solidFill>
                  <a:latin typeface="+mj-lt"/>
                  <a:ea typeface="SimSun" panose="02010600030101010101" pitchFamily="2" charset="-122"/>
                </a:rPr>
                <a:t>Drug delivery </a:t>
              </a:r>
              <a:endParaRPr lang="en-US" sz="1050" dirty="0">
                <a:solidFill>
                  <a:schemeClr val="accent1">
                    <a:lumMod val="50000"/>
                  </a:schemeClr>
                </a:solidFill>
                <a:effectLst/>
                <a:latin typeface="+mj-lt"/>
                <a:ea typeface="SimSun" panose="02010600030101010101" pitchFamily="2" charset="-122"/>
              </a:endParaRPr>
            </a:p>
          </p:txBody>
        </p:sp>
        <p:sp>
          <p:nvSpPr>
            <p:cNvPr id="10" name="TextBox 9">
              <a:extLst>
                <a:ext uri="{FF2B5EF4-FFF2-40B4-BE49-F238E27FC236}">
                  <a16:creationId xmlns:a16="http://schemas.microsoft.com/office/drawing/2014/main" id="{190EFE7F-5B52-ACC4-672E-BFC5B6717AEA}"/>
                </a:ext>
              </a:extLst>
            </p:cNvPr>
            <p:cNvSpPr txBox="1"/>
            <p:nvPr/>
          </p:nvSpPr>
          <p:spPr>
            <a:xfrm>
              <a:off x="7817671" y="3097110"/>
              <a:ext cx="669730" cy="253916"/>
            </a:xfrm>
            <a:prstGeom prst="rect">
              <a:avLst/>
            </a:prstGeom>
            <a:noFill/>
          </p:spPr>
          <p:txBody>
            <a:bodyPr wrap="square">
              <a:spAutoFit/>
            </a:bodyPr>
            <a:lstStyle/>
            <a:p>
              <a:pPr algn="just">
                <a:spcAft>
                  <a:spcPts val="800"/>
                </a:spcAft>
              </a:pPr>
              <a:r>
                <a:rPr lang="en-US" sz="1050" b="1" dirty="0">
                  <a:solidFill>
                    <a:schemeClr val="accent1">
                      <a:lumMod val="50000"/>
                    </a:schemeClr>
                  </a:solidFill>
                  <a:latin typeface="+mj-lt"/>
                  <a:ea typeface="SimSun" panose="02010600030101010101" pitchFamily="2" charset="-122"/>
                </a:rPr>
                <a:t>Battery</a:t>
              </a:r>
              <a:endParaRPr lang="en-US" sz="1050" dirty="0">
                <a:solidFill>
                  <a:schemeClr val="accent1">
                    <a:lumMod val="50000"/>
                  </a:schemeClr>
                </a:solidFill>
                <a:effectLst/>
                <a:latin typeface="+mj-lt"/>
                <a:ea typeface="SimSun" panose="02010600030101010101" pitchFamily="2" charset="-122"/>
              </a:endParaRPr>
            </a:p>
          </p:txBody>
        </p:sp>
        <p:sp>
          <p:nvSpPr>
            <p:cNvPr id="11" name="TextBox 10">
              <a:extLst>
                <a:ext uri="{FF2B5EF4-FFF2-40B4-BE49-F238E27FC236}">
                  <a16:creationId xmlns:a16="http://schemas.microsoft.com/office/drawing/2014/main" id="{969A550A-ABE4-6850-3B74-A1C93D532FD2}"/>
                </a:ext>
              </a:extLst>
            </p:cNvPr>
            <p:cNvSpPr txBox="1"/>
            <p:nvPr/>
          </p:nvSpPr>
          <p:spPr>
            <a:xfrm>
              <a:off x="8000433" y="3666617"/>
              <a:ext cx="669730" cy="415498"/>
            </a:xfrm>
            <a:prstGeom prst="rect">
              <a:avLst/>
            </a:prstGeom>
            <a:noFill/>
          </p:spPr>
          <p:txBody>
            <a:bodyPr wrap="square">
              <a:spAutoFit/>
            </a:bodyPr>
            <a:lstStyle/>
            <a:p>
              <a:pPr algn="ctr">
                <a:spcAft>
                  <a:spcPts val="800"/>
                </a:spcAft>
              </a:pPr>
              <a:r>
                <a:rPr lang="en-US" sz="1050" b="1" dirty="0">
                  <a:solidFill>
                    <a:schemeClr val="accent1">
                      <a:lumMod val="50000"/>
                    </a:schemeClr>
                  </a:solidFill>
                  <a:latin typeface="+mj-lt"/>
                  <a:ea typeface="SimSun" panose="02010600030101010101" pitchFamily="2" charset="-122"/>
                </a:rPr>
                <a:t>CO</a:t>
              </a:r>
              <a:r>
                <a:rPr lang="en-US" sz="1050" b="1" baseline="-25000" dirty="0">
                  <a:solidFill>
                    <a:schemeClr val="accent1">
                      <a:lumMod val="50000"/>
                    </a:schemeClr>
                  </a:solidFill>
                  <a:latin typeface="+mj-lt"/>
                  <a:ea typeface="SimSun" panose="02010600030101010101" pitchFamily="2" charset="-122"/>
                </a:rPr>
                <a:t>2</a:t>
              </a:r>
              <a:r>
                <a:rPr lang="en-US" sz="1050" b="1" dirty="0">
                  <a:solidFill>
                    <a:schemeClr val="accent1">
                      <a:lumMod val="50000"/>
                    </a:schemeClr>
                  </a:solidFill>
                  <a:latin typeface="+mj-lt"/>
                  <a:ea typeface="SimSun" panose="02010600030101010101" pitchFamily="2" charset="-122"/>
                </a:rPr>
                <a:t> capture</a:t>
              </a:r>
              <a:endParaRPr lang="en-US" sz="1050" dirty="0">
                <a:solidFill>
                  <a:schemeClr val="accent1">
                    <a:lumMod val="50000"/>
                  </a:schemeClr>
                </a:solidFill>
                <a:effectLst/>
                <a:latin typeface="+mj-lt"/>
                <a:ea typeface="SimSun" panose="02010600030101010101" pitchFamily="2" charset="-122"/>
              </a:endParaRPr>
            </a:p>
          </p:txBody>
        </p:sp>
        <p:sp>
          <p:nvSpPr>
            <p:cNvPr id="18" name="TextBox 17">
              <a:extLst>
                <a:ext uri="{FF2B5EF4-FFF2-40B4-BE49-F238E27FC236}">
                  <a16:creationId xmlns:a16="http://schemas.microsoft.com/office/drawing/2014/main" id="{000FEA21-694B-9663-9C67-694041FEFC72}"/>
                </a:ext>
              </a:extLst>
            </p:cNvPr>
            <p:cNvSpPr txBox="1"/>
            <p:nvPr/>
          </p:nvSpPr>
          <p:spPr>
            <a:xfrm>
              <a:off x="5892203" y="4082115"/>
              <a:ext cx="825344" cy="253916"/>
            </a:xfrm>
            <a:prstGeom prst="rect">
              <a:avLst/>
            </a:prstGeom>
            <a:noFill/>
          </p:spPr>
          <p:txBody>
            <a:bodyPr wrap="square">
              <a:spAutoFit/>
            </a:bodyPr>
            <a:lstStyle/>
            <a:p>
              <a:pPr algn="just">
                <a:spcAft>
                  <a:spcPts val="800"/>
                </a:spcAft>
              </a:pPr>
              <a:r>
                <a:rPr lang="en-US" sz="1050" b="1" dirty="0">
                  <a:solidFill>
                    <a:schemeClr val="accent1">
                      <a:lumMod val="50000"/>
                    </a:schemeClr>
                  </a:solidFill>
                  <a:latin typeface="+mj-lt"/>
                  <a:ea typeface="SimSun" panose="02010600030101010101" pitchFamily="2" charset="-122"/>
                </a:rPr>
                <a:t>Catalysis</a:t>
              </a:r>
              <a:endParaRPr lang="en-US" sz="1050" dirty="0">
                <a:solidFill>
                  <a:schemeClr val="accent1">
                    <a:lumMod val="50000"/>
                  </a:schemeClr>
                </a:solidFill>
                <a:effectLst/>
                <a:latin typeface="+mj-lt"/>
                <a:ea typeface="SimSun" panose="02010600030101010101" pitchFamily="2" charset="-122"/>
              </a:endParaRPr>
            </a:p>
          </p:txBody>
        </p:sp>
        <p:sp>
          <p:nvSpPr>
            <p:cNvPr id="19" name="TextBox 18">
              <a:extLst>
                <a:ext uri="{FF2B5EF4-FFF2-40B4-BE49-F238E27FC236}">
                  <a16:creationId xmlns:a16="http://schemas.microsoft.com/office/drawing/2014/main" id="{49CA7042-617D-0342-78BF-A40A3EA5A9B9}"/>
                </a:ext>
              </a:extLst>
            </p:cNvPr>
            <p:cNvSpPr txBox="1"/>
            <p:nvPr/>
          </p:nvSpPr>
          <p:spPr>
            <a:xfrm>
              <a:off x="7678034" y="4291130"/>
              <a:ext cx="757330" cy="253916"/>
            </a:xfrm>
            <a:prstGeom prst="rect">
              <a:avLst/>
            </a:prstGeom>
            <a:noFill/>
          </p:spPr>
          <p:txBody>
            <a:bodyPr wrap="square">
              <a:spAutoFit/>
            </a:bodyPr>
            <a:lstStyle/>
            <a:p>
              <a:pPr algn="just">
                <a:spcAft>
                  <a:spcPts val="800"/>
                </a:spcAft>
              </a:pPr>
              <a:r>
                <a:rPr lang="en-US" sz="1050" b="1" dirty="0">
                  <a:solidFill>
                    <a:schemeClr val="accent1">
                      <a:lumMod val="50000"/>
                    </a:schemeClr>
                  </a:solidFill>
                  <a:latin typeface="+mj-lt"/>
                  <a:ea typeface="SimSun" panose="02010600030101010101" pitchFamily="2" charset="-122"/>
                </a:rPr>
                <a:t>Sensors</a:t>
              </a:r>
              <a:endParaRPr lang="en-US" sz="1050" dirty="0">
                <a:solidFill>
                  <a:schemeClr val="accent1">
                    <a:lumMod val="50000"/>
                  </a:schemeClr>
                </a:solidFill>
                <a:effectLst/>
                <a:latin typeface="+mj-lt"/>
                <a:ea typeface="SimSun" panose="02010600030101010101" pitchFamily="2" charset="-122"/>
              </a:endParaRPr>
            </a:p>
          </p:txBody>
        </p:sp>
        <p:sp>
          <p:nvSpPr>
            <p:cNvPr id="22" name="TextBox 21">
              <a:extLst>
                <a:ext uri="{FF2B5EF4-FFF2-40B4-BE49-F238E27FC236}">
                  <a16:creationId xmlns:a16="http://schemas.microsoft.com/office/drawing/2014/main" id="{54A699FB-0E3C-2627-31EC-36D9259D2C52}"/>
                </a:ext>
              </a:extLst>
            </p:cNvPr>
            <p:cNvSpPr txBox="1"/>
            <p:nvPr/>
          </p:nvSpPr>
          <p:spPr>
            <a:xfrm>
              <a:off x="5972217" y="3122270"/>
              <a:ext cx="730627" cy="415498"/>
            </a:xfrm>
            <a:prstGeom prst="rect">
              <a:avLst/>
            </a:prstGeom>
            <a:noFill/>
          </p:spPr>
          <p:txBody>
            <a:bodyPr wrap="square">
              <a:spAutoFit/>
            </a:bodyPr>
            <a:lstStyle/>
            <a:p>
              <a:pPr algn="just">
                <a:spcAft>
                  <a:spcPts val="800"/>
                </a:spcAft>
              </a:pPr>
              <a:r>
                <a:rPr lang="en-US" sz="1050" b="1" dirty="0">
                  <a:solidFill>
                    <a:schemeClr val="accent1">
                      <a:lumMod val="50000"/>
                    </a:schemeClr>
                  </a:solidFill>
                  <a:latin typeface="+mj-lt"/>
                  <a:ea typeface="SimSun" panose="02010600030101010101" pitchFamily="2" charset="-122"/>
                </a:rPr>
                <a:t>Lumine-</a:t>
              </a:r>
              <a:r>
                <a:rPr lang="en-US" sz="1050" b="1" dirty="0" err="1">
                  <a:solidFill>
                    <a:schemeClr val="accent1">
                      <a:lumMod val="50000"/>
                    </a:schemeClr>
                  </a:solidFill>
                  <a:latin typeface="+mj-lt"/>
                  <a:ea typeface="SimSun" panose="02010600030101010101" pitchFamily="2" charset="-122"/>
                </a:rPr>
                <a:t>scence</a:t>
              </a:r>
              <a:endParaRPr lang="en-US" sz="1050" b="1" dirty="0">
                <a:solidFill>
                  <a:schemeClr val="accent1">
                    <a:lumMod val="50000"/>
                  </a:schemeClr>
                </a:solidFill>
                <a:latin typeface="+mj-lt"/>
                <a:ea typeface="SimSun" panose="02010600030101010101" pitchFamily="2" charset="-122"/>
              </a:endParaRPr>
            </a:p>
          </p:txBody>
        </p:sp>
      </p:grpSp>
      <p:pic>
        <p:nvPicPr>
          <p:cNvPr id="5" name="Picture 4">
            <a:extLst>
              <a:ext uri="{FF2B5EF4-FFF2-40B4-BE49-F238E27FC236}">
                <a16:creationId xmlns:a16="http://schemas.microsoft.com/office/drawing/2014/main" id="{AB1EB281-EA62-0071-E423-1338F0835DA7}"/>
              </a:ext>
            </a:extLst>
          </p:cNvPr>
          <p:cNvPicPr>
            <a:picLocks noChangeAspect="1"/>
          </p:cNvPicPr>
          <p:nvPr/>
        </p:nvPicPr>
        <p:blipFill>
          <a:blip r:embed="rId11"/>
          <a:stretch>
            <a:fillRect/>
          </a:stretch>
        </p:blipFill>
        <p:spPr>
          <a:xfrm>
            <a:off x="8845710" y="1897854"/>
            <a:ext cx="3270294" cy="3822966"/>
          </a:xfrm>
          <a:prstGeom prst="rect">
            <a:avLst/>
          </a:prstGeom>
        </p:spPr>
      </p:pic>
      <p:sp>
        <p:nvSpPr>
          <p:cNvPr id="23" name="Text Box 62">
            <a:extLst>
              <a:ext uri="{FF2B5EF4-FFF2-40B4-BE49-F238E27FC236}">
                <a16:creationId xmlns:a16="http://schemas.microsoft.com/office/drawing/2014/main" id="{6BA0F392-5427-FB28-4F76-6381F5E9E6C7}"/>
              </a:ext>
            </a:extLst>
          </p:cNvPr>
          <p:cNvSpPr txBox="1">
            <a:spLocks noChangeArrowheads="1"/>
          </p:cNvSpPr>
          <p:nvPr/>
        </p:nvSpPr>
        <p:spPr bwMode="auto">
          <a:xfrm>
            <a:off x="81645" y="109172"/>
            <a:ext cx="10017623" cy="1023357"/>
          </a:xfrm>
          <a:prstGeom prst="rect">
            <a:avLst/>
          </a:prstGeom>
          <a:noFill/>
          <a:ln w="9525">
            <a:noFill/>
            <a:miter lim="800000"/>
            <a:headEnd/>
            <a:tailEnd/>
          </a:ln>
        </p:spPr>
        <p:txBody>
          <a:bodyPr wrap="square">
            <a:spAutoFit/>
          </a:bodyPr>
          <a:lstStyle/>
          <a:p>
            <a:pPr>
              <a:spcBef>
                <a:spcPts val="0"/>
              </a:spcBef>
            </a:pPr>
            <a:r>
              <a:rPr lang="en-US" b="1" dirty="0"/>
              <a:t>Detecting Atomic Details in Safer, Smarter MOFs</a:t>
            </a:r>
            <a:endParaRPr lang="en-US" sz="500" b="1" dirty="0"/>
          </a:p>
          <a:p>
            <a:pPr>
              <a:spcBef>
                <a:spcPts val="0"/>
              </a:spcBef>
            </a:pPr>
            <a:r>
              <a:rPr lang="en-US" sz="1100" dirty="0"/>
              <a:t>Wanli Zhang</a:t>
            </a:r>
            <a:r>
              <a:rPr lang="en-US" altLang="zh-CN" sz="1100" baseline="30000" dirty="0"/>
              <a:t>1</a:t>
            </a:r>
            <a:r>
              <a:rPr lang="en-US" sz="1100" dirty="0"/>
              <a:t>, </a:t>
            </a:r>
            <a:r>
              <a:rPr lang="en-US" sz="1100" dirty="0" err="1"/>
              <a:t>Yijue</a:t>
            </a:r>
            <a:r>
              <a:rPr lang="en-US" sz="1100" dirty="0"/>
              <a:t> Xu</a:t>
            </a:r>
            <a:r>
              <a:rPr lang="en-US" altLang="zh-CN" sz="1100" baseline="30000" dirty="0"/>
              <a:t>2</a:t>
            </a:r>
            <a:r>
              <a:rPr lang="en-US" sz="1100" dirty="0"/>
              <a:t>, Amrit Venkatesh</a:t>
            </a:r>
            <a:r>
              <a:rPr lang="en-US" sz="1100" baseline="30000" dirty="0"/>
              <a:t>2</a:t>
            </a:r>
            <a:r>
              <a:rPr lang="en-US" sz="1100" dirty="0"/>
              <a:t>, Ivan Hung</a:t>
            </a:r>
            <a:r>
              <a:rPr lang="en-US" sz="1100" baseline="30000" dirty="0"/>
              <a:t>2</a:t>
            </a:r>
            <a:r>
              <a:rPr lang="en-US" sz="1100" dirty="0"/>
              <a:t>, </a:t>
            </a:r>
            <a:r>
              <a:rPr lang="en-US" sz="1100" dirty="0" err="1"/>
              <a:t>Shuting</a:t>
            </a:r>
            <a:r>
              <a:rPr lang="en-US" sz="1100" dirty="0"/>
              <a:t> Li</a:t>
            </a:r>
            <a:r>
              <a:rPr lang="en-US" sz="1100" baseline="30000" dirty="0"/>
              <a:t>1</a:t>
            </a:r>
            <a:r>
              <a:rPr lang="en-US" sz="1100" dirty="0"/>
              <a:t>, </a:t>
            </a:r>
            <a:r>
              <a:rPr lang="en-US" sz="1100" dirty="0" err="1"/>
              <a:t>Zhehong</a:t>
            </a:r>
            <a:r>
              <a:rPr lang="en-US" sz="1100" dirty="0"/>
              <a:t> Gan</a:t>
            </a:r>
            <a:r>
              <a:rPr lang="en-US" altLang="zh-CN" sz="1100" baseline="30000" dirty="0"/>
              <a:t>2</a:t>
            </a:r>
            <a:r>
              <a:rPr lang="en-US" sz="1100" dirty="0"/>
              <a:t>, Yining Huang</a:t>
            </a:r>
            <a:r>
              <a:rPr lang="en-US" altLang="zh-CN" sz="1100" baseline="30000" dirty="0"/>
              <a:t>1,*</a:t>
            </a:r>
            <a:endParaRPr lang="en-US" sz="1100" dirty="0"/>
          </a:p>
          <a:p>
            <a:pPr marL="228600" indent="-228600">
              <a:spcBef>
                <a:spcPts val="0"/>
              </a:spcBef>
              <a:buAutoNum type="arabicPeriod"/>
            </a:pPr>
            <a:r>
              <a:rPr lang="en-US" sz="1050" b="1" dirty="0">
                <a:solidFill>
                  <a:srgbClr val="0033CC"/>
                </a:solidFill>
              </a:rPr>
              <a:t>Western University, London, ON, Canada; 2. </a:t>
            </a:r>
            <a:r>
              <a:rPr lang="en-US" altLang="zh-CN" sz="1050" b="1" dirty="0">
                <a:solidFill>
                  <a:srgbClr val="0033CC"/>
                </a:solidFill>
              </a:rPr>
              <a:t>National High Magnetic Field Laboratory, Tallahassee, FL</a:t>
            </a:r>
            <a:endParaRPr lang="en-US" sz="600" b="1" dirty="0">
              <a:solidFill>
                <a:srgbClr val="0033CC"/>
              </a:solidFill>
            </a:endParaRPr>
          </a:p>
          <a:p>
            <a:pPr>
              <a:spcBef>
                <a:spcPts val="0"/>
              </a:spcBef>
            </a:pPr>
            <a:r>
              <a:rPr lang="en-US" sz="1050" b="1" dirty="0"/>
              <a:t>Funding Grants:</a:t>
            </a:r>
            <a:r>
              <a:rPr lang="en-US" sz="1050" dirty="0"/>
              <a:t> </a:t>
            </a:r>
            <a:r>
              <a:rPr lang="en-US" altLang="zh-CN" sz="1050" dirty="0"/>
              <a:t>Y. Huang (NSERC of Canada RGPIN-2025-05789), K. M. Amm (NHMFL, NSF/DMR-2128556 and DMR-1644779), </a:t>
            </a:r>
            <a:br>
              <a:rPr lang="en-US" altLang="zh-CN" sz="1050" dirty="0"/>
            </a:br>
            <a:r>
              <a:rPr lang="en-US" altLang="zh-CN" sz="1050" dirty="0"/>
              <a:t>R.W. </a:t>
            </a:r>
            <a:r>
              <a:rPr lang="en-US" altLang="zh-CN" sz="1050" dirty="0" err="1"/>
              <a:t>Schurko</a:t>
            </a:r>
            <a:r>
              <a:rPr lang="en-US" altLang="zh-CN" sz="1050" dirty="0"/>
              <a:t> (NIH P41 GM122698 and NIH RM1-GM148766), M. Bird (NSF/DMR-0603042), W.W. Brey (NSF/DMR-1039938)</a:t>
            </a:r>
            <a:endParaRPr lang="en-US" sz="1050" b="1" dirty="0">
              <a:solidFill>
                <a:srgbClr val="0033CC"/>
              </a:solidFill>
            </a:endParaRPr>
          </a:p>
        </p:txBody>
      </p:sp>
      <p:sp>
        <p:nvSpPr>
          <p:cNvPr id="12" name="Text Box 28">
            <a:extLst>
              <a:ext uri="{FF2B5EF4-FFF2-40B4-BE49-F238E27FC236}">
                <a16:creationId xmlns:a16="http://schemas.microsoft.com/office/drawing/2014/main" id="{1A3D9013-6734-347B-421B-62A7BA13927C}"/>
              </a:ext>
            </a:extLst>
          </p:cNvPr>
          <p:cNvSpPr txBox="1">
            <a:spLocks noChangeArrowheads="1"/>
          </p:cNvSpPr>
          <p:nvPr/>
        </p:nvSpPr>
        <p:spPr bwMode="auto">
          <a:xfrm>
            <a:off x="-28576" y="6270877"/>
            <a:ext cx="12192000" cy="600164"/>
          </a:xfrm>
          <a:prstGeom prst="rect">
            <a:avLst/>
          </a:prstGeom>
          <a:noFill/>
          <a:ln w="9525">
            <a:noFill/>
            <a:miter lim="800000"/>
            <a:headEnd/>
            <a:tailEnd/>
          </a:ln>
        </p:spPr>
        <p:txBody>
          <a:bodyPr wrap="square">
            <a:spAutoFit/>
          </a:bodyPr>
          <a:lstStyle/>
          <a:p>
            <a:pPr>
              <a:spcAft>
                <a:spcPts val="0"/>
              </a:spcAft>
            </a:pPr>
            <a:r>
              <a:rPr lang="en-US" sz="1100" b="1" dirty="0">
                <a:solidFill>
                  <a:srgbClr val="333399"/>
                </a:solidFill>
              </a:rPr>
              <a:t>Facilities and instrumentation used:</a:t>
            </a:r>
            <a:r>
              <a:rPr lang="en-US" sz="1100" dirty="0">
                <a:solidFill>
                  <a:srgbClr val="333399"/>
                </a:solidFill>
              </a:rPr>
              <a:t> 36 T/40 mm Series Connected Hybrid Magnet (35.2 T/1.5 GHz)</a:t>
            </a:r>
            <a:br>
              <a:rPr lang="en-US" sz="1100" dirty="0">
                <a:solidFill>
                  <a:srgbClr val="333399"/>
                </a:solidFill>
              </a:rPr>
            </a:br>
            <a:r>
              <a:rPr lang="en-US" sz="1100" b="1" dirty="0">
                <a:solidFill>
                  <a:srgbClr val="333399"/>
                </a:solidFill>
              </a:rPr>
              <a:t>Citation: </a:t>
            </a:r>
            <a:r>
              <a:rPr lang="en-US" sz="1100" dirty="0">
                <a:solidFill>
                  <a:srgbClr val="333399"/>
                </a:solidFill>
              </a:rPr>
              <a:t> Zhang, W.; Xu, Y.; Venkatesh, A.; Hung, I.; Li, S.; Gan, Z.; Huang, Y., </a:t>
            </a:r>
            <a:r>
              <a:rPr lang="en-US" sz="1100" i="1" dirty="0">
                <a:solidFill>
                  <a:srgbClr val="333399"/>
                </a:solidFill>
              </a:rPr>
              <a:t>Pushing Limits of Ultra-</a:t>
            </a:r>
            <a:r>
              <a:rPr lang="en-US" sz="1100" i="1" dirty="0" err="1">
                <a:solidFill>
                  <a:srgbClr val="333399"/>
                </a:solidFill>
              </a:rPr>
              <a:t>wideline</a:t>
            </a:r>
            <a:r>
              <a:rPr lang="en-US" sz="1100" i="1" dirty="0">
                <a:solidFill>
                  <a:srgbClr val="333399"/>
                </a:solidFill>
              </a:rPr>
              <a:t> Solid-State NMR Spectroscopy: NMR Signatures of 209Bi and 127I in Metal–Organic Frameworks at Ultra-high Magnetic Fields,</a:t>
            </a:r>
            <a:r>
              <a:rPr lang="en-US" sz="1100" dirty="0">
                <a:solidFill>
                  <a:srgbClr val="333399"/>
                </a:solidFill>
              </a:rPr>
              <a:t> </a:t>
            </a:r>
            <a:r>
              <a:rPr lang="en-US" sz="1100" b="1" dirty="0">
                <a:solidFill>
                  <a:srgbClr val="333399"/>
                </a:solidFill>
              </a:rPr>
              <a:t>Journal of the American Chemical Society</a:t>
            </a:r>
            <a:r>
              <a:rPr lang="en-US" sz="1100" dirty="0">
                <a:solidFill>
                  <a:srgbClr val="333399"/>
                </a:solidFill>
              </a:rPr>
              <a:t>, </a:t>
            </a:r>
            <a:r>
              <a:rPr lang="en-US" sz="1100" b="1" dirty="0">
                <a:solidFill>
                  <a:srgbClr val="333399"/>
                </a:solidFill>
              </a:rPr>
              <a:t>147</a:t>
            </a:r>
            <a:r>
              <a:rPr lang="en-US" sz="1100" dirty="0">
                <a:solidFill>
                  <a:srgbClr val="333399"/>
                </a:solidFill>
              </a:rPr>
              <a:t> (13), 10823–10828 (2025) </a:t>
            </a:r>
            <a:r>
              <a:rPr lang="en-US" sz="1100" b="1" dirty="0">
                <a:solidFill>
                  <a:srgbClr val="333399"/>
                </a:solidFill>
                <a:hlinkClick r:id="rId12">
                  <a:extLst>
                    <a:ext uri="{A12FA001-AC4F-418D-AE19-62706E023703}">
                      <ahyp:hlinkClr xmlns:ahyp="http://schemas.microsoft.com/office/drawing/2018/hyperlinkcolor" val="tx"/>
                    </a:ext>
                  </a:extLst>
                </a:hlinkClick>
              </a:rPr>
              <a:t>doi.org/10.1021/jacs.4c17499</a:t>
            </a:r>
            <a:endParaRPr lang="en-US" sz="1100" dirty="0">
              <a:solidFill>
                <a:srgbClr val="333399"/>
              </a:solidFill>
              <a:latin typeface="+mj-lt"/>
            </a:endParaRPr>
          </a:p>
        </p:txBody>
      </p:sp>
    </p:spTree>
    <p:extLst>
      <p:ext uri="{BB962C8B-B14F-4D97-AF65-F5344CB8AC3E}">
        <p14:creationId xmlns:p14="http://schemas.microsoft.com/office/powerpoint/2010/main" val="1563768588"/>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BD7C9FF766FAE4A8FF2A00B6383AD9D" ma:contentTypeVersion="13" ma:contentTypeDescription="Create a new document." ma:contentTypeScope="" ma:versionID="78c79bfabc33868d11872db7d346298c">
  <xsd:schema xmlns:xsd="http://www.w3.org/2001/XMLSchema" xmlns:xs="http://www.w3.org/2001/XMLSchema" xmlns:p="http://schemas.microsoft.com/office/2006/metadata/properties" xmlns:ns2="dadad298-2df9-4984-95e3-f6f23ee06f9a" xmlns:ns3="755122fe-b241-49e1-afdb-07c82d1e2775" targetNamespace="http://schemas.microsoft.com/office/2006/metadata/properties" ma:root="true" ma:fieldsID="3ea7e22f42f25b2e3eca7e1db5a8f4b9" ns2:_="" ns3:_="">
    <xsd:import namespace="dadad298-2df9-4984-95e3-f6f23ee06f9a"/>
    <xsd:import namespace="755122fe-b241-49e1-afdb-07c82d1e277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dad298-2df9-4984-95e3-f6f23ee06f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443b83bf-5a34-45d0-bf74-ccf9241540c7"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55122fe-b241-49e1-afdb-07c82d1e277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e993c2d3-ffbe-4835-8fdd-8300bd9f248c}" ma:internalName="TaxCatchAll" ma:showField="CatchAllData" ma:web="755122fe-b241-49e1-afdb-07c82d1e277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755122fe-b241-49e1-afdb-07c82d1e2775" xsi:nil="true"/>
    <lcf76f155ced4ddcb4097134ff3c332f xmlns="dadad298-2df9-4984-95e3-f6f23ee06f9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0970E66-06F7-4592-983E-68A1441A3784}">
  <ds:schemaRefs>
    <ds:schemaRef ds:uri="http://schemas.microsoft.com/sharepoint/v3/contenttype/forms"/>
  </ds:schemaRefs>
</ds:datastoreItem>
</file>

<file path=customXml/itemProps2.xml><?xml version="1.0" encoding="utf-8"?>
<ds:datastoreItem xmlns:ds="http://schemas.openxmlformats.org/officeDocument/2006/customXml" ds:itemID="{6202684F-C63E-4720-9654-4BB73F2C20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adad298-2df9-4984-95e3-f6f23ee06f9a"/>
    <ds:schemaRef ds:uri="755122fe-b241-49e1-afdb-07c82d1e277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2B06607-F230-4BF8-96D2-9147FE891250}">
  <ds:schemaRefs>
    <ds:schemaRef ds:uri="http://schemas.openxmlformats.org/package/2006/metadata/core-properties"/>
    <ds:schemaRef ds:uri="http://purl.org/dc/terms/"/>
    <ds:schemaRef ds:uri="http://schemas.microsoft.com/office/infopath/2007/PartnerControls"/>
    <ds:schemaRef ds:uri="http://www.w3.org/XML/1998/namespace"/>
    <ds:schemaRef ds:uri="http://purl.org/dc/elements/1.1/"/>
    <ds:schemaRef ds:uri="http://purl.org/dc/dcmitype/"/>
    <ds:schemaRef ds:uri="http://schemas.microsoft.com/office/2006/documentManagement/types"/>
    <ds:schemaRef ds:uri="755122fe-b241-49e1-afdb-07c82d1e2775"/>
    <ds:schemaRef ds:uri="dadad298-2df9-4984-95e3-f6f23ee06f9a"/>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7468</TotalTime>
  <Words>1129</Words>
  <Application>Microsoft Office PowerPoint</Application>
  <PresentationFormat>Widescreen</PresentationFormat>
  <Paragraphs>35</Paragraphs>
  <Slides>2</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vt:i4>
      </vt:variant>
    </vt:vector>
  </HeadingPairs>
  <TitlesOfParts>
    <vt:vector size="5" baseType="lpstr">
      <vt:lpstr>SimSun</vt:lpstr>
      <vt:lpstr>Arial</vt:lpstr>
      <vt:lpstr>Default Design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 Li</dc:creator>
  <cp:lastModifiedBy>Kathleen Amm</cp:lastModifiedBy>
  <cp:revision>187</cp:revision>
  <cp:lastPrinted>2019-07-16T13:07:28Z</cp:lastPrinted>
  <dcterms:created xsi:type="dcterms:W3CDTF">2004-08-07T03:10:56Z</dcterms:created>
  <dcterms:modified xsi:type="dcterms:W3CDTF">2025-07-09T19:52:56Z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0x010100ABD7C9FF766FAE4A8FF2A00B6383AD9D</vt:lpwstr>
  </property>
  <property fmtid="{D5CDD505-2E9C-101B-9397-08002B2CF9AE}" pid="3" name="MediaServiceImageTags">
    <vt:lpwstr/>
  </property>
</Properties>
</file>