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1" r:id="rId5"/>
    <p:sldId id="263"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F"/>
    <a:srgbClr val="018587"/>
    <a:srgbClr val="6B0084"/>
    <a:srgbClr val="4F4184"/>
    <a:srgbClr val="333399"/>
    <a:srgbClr val="0033CC"/>
    <a:srgbClr val="008080"/>
    <a:srgbClr val="006600"/>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3" autoAdjust="0"/>
    <p:restoredTop sz="95033" autoAdjust="0"/>
  </p:normalViewPr>
  <p:slideViewPr>
    <p:cSldViewPr snapToGrid="0">
      <p:cViewPr varScale="1">
        <p:scale>
          <a:sx n="87" d="100"/>
          <a:sy n="87" d="100"/>
        </p:scale>
        <p:origin x="355" y="29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e Toth" userId="fc9b2c11-e170-4011-bad7-c90a72072e25" providerId="ADAL" clId="{2887959D-A68A-48EF-83C6-002FB398C541}"/>
    <pc:docChg chg="delSld">
      <pc:chgData name="Anke Toth" userId="fc9b2c11-e170-4011-bad7-c90a72072e25" providerId="ADAL" clId="{2887959D-A68A-48EF-83C6-002FB398C541}" dt="2025-07-29T18:32:50.972" v="0" actId="2696"/>
      <pc:docMkLst>
        <pc:docMk/>
      </pc:docMkLst>
      <pc:sldChg chg="del">
        <pc:chgData name="Anke Toth" userId="fc9b2c11-e170-4011-bad7-c90a72072e25" providerId="ADAL" clId="{2887959D-A68A-48EF-83C6-002FB398C541}" dt="2025-07-29T18:32:50.972" v="0" actId="2696"/>
        <pc:sldMkLst>
          <pc:docMk/>
          <pc:sldMk cId="1563768588"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87266-2C98-1B9B-A30E-F721DCB8FF66}"/>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78A694CA-1E81-9085-B434-BC7D45E353E5}"/>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EE3F929F-32FF-90C3-4241-3B2B875A7332}"/>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14211C44-264E-3195-D9B3-CC842343891B}"/>
              </a:ext>
            </a:extLst>
          </p:cNvPr>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97410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1.jpeg"/><Relationship Id="rId10" Type="http://schemas.openxmlformats.org/officeDocument/2006/relationships/image" Target="../media/image6.jpeg"/><Relationship Id="rId4" Type="http://schemas.openxmlformats.org/officeDocument/2006/relationships/hyperlink" Target="https://doi.org/10.1021/jacs.5c01947" TargetMode="External"/><Relationship Id="rId9" Type="http://schemas.openxmlformats.org/officeDocument/2006/relationships/image" Target="../media/image5.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doi.org/10.1021/jacs.5c01947"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rc 32">
            <a:extLst>
              <a:ext uri="{FF2B5EF4-FFF2-40B4-BE49-F238E27FC236}">
                <a16:creationId xmlns:a16="http://schemas.microsoft.com/office/drawing/2014/main" id="{90A7012D-E5D6-6870-5C27-FDEDEF6983D3}"/>
              </a:ext>
            </a:extLst>
          </p:cNvPr>
          <p:cNvSpPr>
            <a:spLocks noChangeAspect="1"/>
          </p:cNvSpPr>
          <p:nvPr/>
        </p:nvSpPr>
        <p:spPr>
          <a:xfrm>
            <a:off x="10969611" y="4536290"/>
            <a:ext cx="548640" cy="548640"/>
          </a:xfrm>
          <a:prstGeom prst="arc">
            <a:avLst>
              <a:gd name="adj1" fmla="val 6069276"/>
              <a:gd name="adj2" fmla="val 1511383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mc:AlternateContent xmlns:mc="http://schemas.openxmlformats.org/markup-compatibility/2006" xmlns:a14="http://schemas.microsoft.com/office/drawing/2010/main">
        <mc:Choice Requires="a14">
          <p:sp>
            <p:nvSpPr>
              <p:cNvPr id="1028" name="Text Box 28"/>
              <p:cNvSpPr txBox="1">
                <a:spLocks noChangeArrowheads="1"/>
              </p:cNvSpPr>
              <p:nvPr/>
            </p:nvSpPr>
            <p:spPr bwMode="auto">
              <a:xfrm>
                <a:off x="-1" y="1208931"/>
                <a:ext cx="5937072" cy="4524315"/>
              </a:xfrm>
              <a:prstGeom prst="rect">
                <a:avLst/>
              </a:prstGeom>
              <a:noFill/>
              <a:ln w="9525">
                <a:noFill/>
                <a:miter lim="800000"/>
                <a:headEnd/>
                <a:tailEnd/>
              </a:ln>
            </p:spPr>
            <p:txBody>
              <a:bodyPr wrap="square">
                <a:spAutoFit/>
              </a:bodyPr>
              <a:lstStyle/>
              <a:p>
                <a:r>
                  <a:rPr lang="en-US" sz="1200" dirty="0"/>
                  <a:t>Electron spin coherence can be significantly enhanced at so-called clock transitions – optimal operating points or avoided Zeeman level crossings at which the spin resonance frequency becomes insensitive to magnetic noise. Robust spin clock transitions can be generated by enhancing the electron-nuclear hyperfine interaction. In this regard, molecular lutetium 2+ complexes are attractive because they possess a lone unpaired electron that occupies a mixed 5d/6s orbital. Chemical tuning of this mixing to maximize the 6s character and, hence, the electron spin density at the nucleus, provides a way to optimize the electron-nuclear hyperfine coupling strength.</a:t>
                </a:r>
              </a:p>
              <a:p>
                <a:endParaRPr lang="en-US" sz="1200" dirty="0"/>
              </a:p>
              <a:p>
                <a:r>
                  <a:rPr lang="en-US" sz="1200" dirty="0"/>
                  <a:t>Chemists from the Naval Air Warfare Center and UC Berkeley synthesized a family of lutetium(II) sandwich-type molecules using pairs of planar cyclopentadienyl (Cp) ligands with varying substituents on the five-membered Cp rings. In this way, they have been able to control the linearity of the chemical coordination at the lutetium ion (angle </a:t>
                </a:r>
                <a14:m>
                  <m:oMath xmlns:m="http://schemas.openxmlformats.org/officeDocument/2006/math">
                    <m:r>
                      <a:rPr lang="en-US" sz="1200" i="1" smtClean="0">
                        <a:latin typeface="Cambria Math" panose="02040503050406030204" pitchFamily="18" charset="0"/>
                        <a:ea typeface="Cambria Math" panose="02040503050406030204" pitchFamily="18" charset="0"/>
                      </a:rPr>
                      <m:t>𝜃</m:t>
                    </m:r>
                  </m:oMath>
                </a14:m>
                <a:r>
                  <a:rPr lang="en-US" sz="1200" dirty="0"/>
                  <a:t> – see Figure) which, in turn, regulates the degree of s-orbital character. In doing so, the strongest hyperfine coupling has been achieved for any molecular lanthanide compound to date. Accurately measuring such a strong hyperfine interaction requires electron magnetic resonance measurements (EMR) to be in a high-field regime in which the Zeeman interaction dominates. Hence, measurements could only be performed using the unique spectrometers at the </a:t>
                </a:r>
                <a:r>
                  <a:rPr lang="en-US" sz="1200" dirty="0" err="1"/>
                  <a:t>MagLab</a:t>
                </a:r>
                <a:r>
                  <a:rPr lang="en-US" sz="1200" dirty="0"/>
                  <a:t> (see Figure).</a:t>
                </a:r>
              </a:p>
              <a:p>
                <a:endParaRPr lang="en-US" sz="1200" dirty="0"/>
              </a:p>
              <a:p>
                <a:r>
                  <a:rPr lang="en-US" sz="1200" dirty="0"/>
                  <a:t>These results outline a general strategy toward the isolation of paramagnetic molecules with strong s-orbital electronic character, leading to a massive hyperfine interaction and a simple electronic ground state with excellent coherence. Such molecules are of interest as spin qubits for next-generation quantum technologies.</a:t>
                </a:r>
              </a:p>
            </p:txBody>
          </p:sp>
        </mc:Choice>
        <mc:Fallback xmlns="">
          <p:sp>
            <p:nvSpPr>
              <p:cNvPr id="1028" name="Text Box 28"/>
              <p:cNvSpPr txBox="1">
                <a:spLocks noRot="1" noChangeAspect="1" noMove="1" noResize="1" noEditPoints="1" noAdjustHandles="1" noChangeArrowheads="1" noChangeShapeType="1" noTextEdit="1"/>
              </p:cNvSpPr>
              <p:nvPr/>
            </p:nvSpPr>
            <p:spPr bwMode="auto">
              <a:xfrm>
                <a:off x="-1" y="1208931"/>
                <a:ext cx="5937072" cy="4524315"/>
              </a:xfrm>
              <a:prstGeom prst="rect">
                <a:avLst/>
              </a:prstGeom>
              <a:blipFill>
                <a:blip r:embed="rId3"/>
                <a:stretch>
                  <a:fillRect r="-427" b="-280"/>
                </a:stretch>
              </a:blipFill>
              <a:ln w="9525">
                <a:noFill/>
                <a:miter lim="800000"/>
                <a:headEnd/>
                <a:tailEnd/>
              </a:ln>
            </p:spPr>
            <p:txBody>
              <a:bodyPr/>
              <a:lstStyle/>
              <a:p>
                <a:r>
                  <a:rPr lang="en-US">
                    <a:noFill/>
                  </a:rPr>
                  <a:t> </a:t>
                </a:r>
              </a:p>
            </p:txBody>
          </p:sp>
        </mc:Fallback>
      </mc:AlternateContent>
      <p:sp>
        <p:nvSpPr>
          <p:cNvPr id="1029" name="Line 42"/>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sp>
        <p:nvSpPr>
          <p:cNvPr id="1034" name="Rectangle 49"/>
          <p:cNvSpPr>
            <a:spLocks noChangeArrowheads="1"/>
          </p:cNvSpPr>
          <p:nvPr/>
        </p:nvSpPr>
        <p:spPr bwMode="auto">
          <a:xfrm>
            <a:off x="5940414" y="1267010"/>
            <a:ext cx="6169940" cy="4482023"/>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0" y="5751753"/>
            <a:ext cx="12191999"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EMR Facility, 12.5 T Heterodyne Quasi-Optical Spectrometer.</a:t>
            </a:r>
          </a:p>
          <a:p>
            <a:r>
              <a:rPr lang="en-US" sz="1100" b="1" dirty="0">
                <a:solidFill>
                  <a:srgbClr val="333399"/>
                </a:solidFill>
              </a:rPr>
              <a:t>Citation: </a:t>
            </a:r>
            <a:r>
              <a:rPr lang="en-US" sz="1100" dirty="0">
                <a:solidFill>
                  <a:srgbClr val="00009F"/>
                </a:solidFill>
              </a:rPr>
              <a:t>Ngo, D.X.; McClain, K.R.; Hrubý, J.; Franzke, Y.J.; Kundu, K.; Kwon, H.; Gould, C.A.; Harvey, B.G.; Hill, S.; Long, J.R., </a:t>
            </a:r>
            <a:r>
              <a:rPr lang="en-US" sz="1100" i="1" dirty="0">
                <a:solidFill>
                  <a:srgbClr val="00009F"/>
                </a:solidFill>
              </a:rPr>
              <a:t>Large Hyperfine Coupling Arising from Pseudo-</a:t>
            </a:r>
            <a:r>
              <a:rPr lang="en-US" sz="1100" i="1" baseline="30000" dirty="0">
                <a:solidFill>
                  <a:srgbClr val="00009F"/>
                </a:solidFill>
              </a:rPr>
              <a:t>2</a:t>
            </a:r>
            <a:r>
              <a:rPr lang="en-US" sz="1100" i="1" dirty="0">
                <a:solidFill>
                  <a:srgbClr val="00009F"/>
                </a:solidFill>
              </a:rPr>
              <a:t>S Ground States in a Series of Lutetium(II) Metallocene Complexes,</a:t>
            </a:r>
            <a:r>
              <a:rPr lang="en-US" sz="1100" dirty="0">
                <a:solidFill>
                  <a:srgbClr val="00009F"/>
                </a:solidFill>
              </a:rPr>
              <a:t> </a:t>
            </a:r>
            <a:r>
              <a:rPr lang="en-US" sz="1100" b="1" dirty="0">
                <a:solidFill>
                  <a:srgbClr val="00009F"/>
                </a:solidFill>
              </a:rPr>
              <a:t>Journal of the American Chemical Society</a:t>
            </a:r>
            <a:r>
              <a:rPr lang="en-US" sz="1100" dirty="0">
                <a:solidFill>
                  <a:srgbClr val="00009F"/>
                </a:solidFill>
              </a:rPr>
              <a:t>, </a:t>
            </a:r>
            <a:r>
              <a:rPr lang="en-US" sz="1100" b="1" dirty="0">
                <a:solidFill>
                  <a:srgbClr val="00009F"/>
                </a:solidFill>
              </a:rPr>
              <a:t>147</a:t>
            </a:r>
            <a:r>
              <a:rPr lang="en-US" sz="1100" dirty="0">
                <a:solidFill>
                  <a:srgbClr val="00009F"/>
                </a:solidFill>
              </a:rPr>
              <a:t> (16), 13799-13807 (2025) </a:t>
            </a:r>
            <a:r>
              <a:rPr lang="en-US" sz="1100" b="1" dirty="0">
                <a:solidFill>
                  <a:srgbClr val="00009F"/>
                </a:solidFill>
                <a:hlinkClick r:id="rId4">
                  <a:extLst>
                    <a:ext uri="{A12FA001-AC4F-418D-AE19-62706E023703}">
                      <ahyp:hlinkClr xmlns:ahyp="http://schemas.microsoft.com/office/drawing/2018/hyperlinkcolor" val="tx"/>
                    </a:ext>
                  </a:extLst>
                </a:hlinkClick>
              </a:rPr>
              <a:t>doi.org/10.1021/jacs.5c01947</a:t>
            </a:r>
            <a:endParaRPr lang="en-US" sz="1200" dirty="0">
              <a:solidFill>
                <a:srgbClr val="00009F"/>
              </a:solidFill>
            </a:endParaRPr>
          </a:p>
        </p:txBody>
      </p:sp>
      <p:pic>
        <p:nvPicPr>
          <p:cNvPr id="12" name="Picture 11" descr="NSF logo.jpg"/>
          <p:cNvPicPr>
            <a:picLocks noChangeAspect="1"/>
          </p:cNvPicPr>
          <p:nvPr/>
        </p:nvPicPr>
        <p:blipFill>
          <a:blip r:embed="rId5" cstate="print"/>
          <a:stretch>
            <a:fillRect/>
          </a:stretch>
        </p:blipFill>
        <p:spPr>
          <a:xfrm>
            <a:off x="10099268" y="78134"/>
            <a:ext cx="1017188" cy="1023315"/>
          </a:xfrm>
          <a:prstGeom prst="rect">
            <a:avLst/>
          </a:prstGeom>
        </p:spPr>
      </p:pic>
      <p:sp>
        <p:nvSpPr>
          <p:cNvPr id="13" name="Text Box 62"/>
          <p:cNvSpPr txBox="1">
            <a:spLocks noChangeArrowheads="1"/>
          </p:cNvSpPr>
          <p:nvPr/>
        </p:nvSpPr>
        <p:spPr bwMode="auto">
          <a:xfrm>
            <a:off x="1" y="42763"/>
            <a:ext cx="10463916" cy="1077218"/>
          </a:xfrm>
          <a:prstGeom prst="rect">
            <a:avLst/>
          </a:prstGeom>
          <a:noFill/>
          <a:ln w="9525">
            <a:noFill/>
            <a:miter lim="800000"/>
            <a:headEnd/>
            <a:tailEnd/>
          </a:ln>
        </p:spPr>
        <p:txBody>
          <a:bodyPr wrap="square">
            <a:spAutoFit/>
          </a:bodyPr>
          <a:lstStyle/>
          <a:p>
            <a:pPr>
              <a:spcBef>
                <a:spcPts val="0"/>
              </a:spcBef>
            </a:pPr>
            <a:r>
              <a:rPr lang="en-US" sz="2000" b="1" dirty="0"/>
              <a:t>Chemical Control of Clock Frequency in a Series Molecular Lutetium(II) Qubits</a:t>
            </a:r>
          </a:p>
          <a:p>
            <a:pPr>
              <a:spcBef>
                <a:spcPts val="0"/>
              </a:spcBef>
            </a:pPr>
            <a:endParaRPr lang="en-US" sz="600" dirty="0"/>
          </a:p>
          <a:p>
            <a:pPr>
              <a:spcBef>
                <a:spcPts val="0"/>
              </a:spcBef>
            </a:pPr>
            <a:r>
              <a:rPr lang="en-US" sz="1100" dirty="0"/>
              <a:t>D. X. Ngo</a:t>
            </a:r>
            <a:r>
              <a:rPr lang="en-US" sz="1100" baseline="30000" dirty="0"/>
              <a:t>1</a:t>
            </a:r>
            <a:r>
              <a:rPr lang="en-US" sz="1100" dirty="0"/>
              <a:t>, K. R. McClain</a:t>
            </a:r>
            <a:r>
              <a:rPr lang="en-US" sz="1100" baseline="30000" dirty="0"/>
              <a:t>2</a:t>
            </a:r>
            <a:r>
              <a:rPr lang="en-US" sz="1100" dirty="0"/>
              <a:t>, J. Hrubý</a:t>
            </a:r>
            <a:r>
              <a:rPr lang="en-US" sz="1100" baseline="30000" dirty="0"/>
              <a:t>3</a:t>
            </a:r>
            <a:r>
              <a:rPr lang="en-US" sz="1100" dirty="0"/>
              <a:t>, Y. J. Franzke</a:t>
            </a:r>
            <a:r>
              <a:rPr lang="en-US" sz="1100" baseline="30000" dirty="0"/>
              <a:t>4</a:t>
            </a:r>
            <a:r>
              <a:rPr lang="en-US" sz="1100" dirty="0"/>
              <a:t>, K. Kundu</a:t>
            </a:r>
            <a:r>
              <a:rPr lang="en-US" sz="1100" baseline="30000" dirty="0"/>
              <a:t>3</a:t>
            </a:r>
            <a:r>
              <a:rPr lang="en-US" sz="1100" dirty="0"/>
              <a:t>, H. Kwon</a:t>
            </a:r>
            <a:r>
              <a:rPr lang="en-US" sz="1100" baseline="30000" dirty="0"/>
              <a:t>1</a:t>
            </a:r>
            <a:r>
              <a:rPr lang="en-US" sz="1100" dirty="0"/>
              <a:t>, C. A. Gould</a:t>
            </a:r>
            <a:r>
              <a:rPr lang="en-US" sz="1100" baseline="30000" dirty="0"/>
              <a:t>1</a:t>
            </a:r>
            <a:r>
              <a:rPr lang="en-US" sz="1100" dirty="0"/>
              <a:t>, B. G. Harvey</a:t>
            </a:r>
            <a:r>
              <a:rPr lang="en-US" sz="1100" baseline="30000" dirty="0"/>
              <a:t>2</a:t>
            </a:r>
            <a:r>
              <a:rPr lang="en-US" sz="1100" dirty="0"/>
              <a:t>, S. Hill</a:t>
            </a:r>
            <a:r>
              <a:rPr lang="en-US" sz="1100" baseline="30000" dirty="0"/>
              <a:t>3,5</a:t>
            </a:r>
            <a:r>
              <a:rPr lang="en-US" sz="1100" dirty="0"/>
              <a:t>, J. R. Long</a:t>
            </a:r>
            <a:r>
              <a:rPr lang="en-US" sz="1100" baseline="30000" dirty="0"/>
              <a:t>1,6</a:t>
            </a:r>
          </a:p>
          <a:p>
            <a:pPr>
              <a:spcBef>
                <a:spcPts val="0"/>
              </a:spcBef>
            </a:pPr>
            <a:r>
              <a:rPr lang="en-US" sz="1050" b="1" dirty="0">
                <a:solidFill>
                  <a:srgbClr val="0033CC"/>
                </a:solidFill>
              </a:rPr>
              <a:t>1. UC Berkeley, Chemistry; 2. US Navy, China Lake; 3. NHMFL, FSU; 4. Philipps-Universität Marburg; 5. FSU, Physics; 6. Lawrence Berkeley National Lab</a:t>
            </a:r>
          </a:p>
          <a:p>
            <a:pPr>
              <a:spcBef>
                <a:spcPts val="0"/>
              </a:spcBef>
            </a:pPr>
            <a:r>
              <a:rPr lang="en-US" sz="600" b="1" dirty="0">
                <a:solidFill>
                  <a:srgbClr val="0033CC"/>
                </a:solidFill>
              </a:rPr>
              <a:t> </a:t>
            </a:r>
          </a:p>
          <a:p>
            <a:pPr>
              <a:spcBef>
                <a:spcPts val="0"/>
              </a:spcBef>
            </a:pPr>
            <a:r>
              <a:rPr lang="en-US" sz="1050" b="1" dirty="0"/>
              <a:t>Funding Grants:</a:t>
            </a:r>
            <a:r>
              <a:rPr lang="en-US" sz="1050" dirty="0"/>
              <a:t> K. M. </a:t>
            </a:r>
            <a:r>
              <a:rPr lang="en-US" sz="1050" dirty="0">
                <a:latin typeface="+mn-lt"/>
              </a:rPr>
              <a:t>Amm (NSF DMR-2128556</a:t>
            </a:r>
            <a:r>
              <a:rPr lang="en-US" sz="1050" dirty="0"/>
              <a:t>); S. Hill and J. R. Long (DOE DE-AC02-05CH11231); K. R. McClain and B. G. Harvey (Weapons Division ILIR Program)</a:t>
            </a:r>
            <a:endParaRPr lang="en-US" sz="1050" b="1" dirty="0">
              <a:solidFill>
                <a:srgbClr val="0033CC"/>
              </a:solidFill>
            </a:endParaRPr>
          </a:p>
        </p:txBody>
      </p:sp>
      <p:pic>
        <p:nvPicPr>
          <p:cNvPr id="14" name="Picture 13" descr="JustM_purp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6525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15" name="Picture 14" descr="A diagram of a magnetic field&#10;&#10;AI-generated content may be incorrect.">
            <a:extLst>
              <a:ext uri="{FF2B5EF4-FFF2-40B4-BE49-F238E27FC236}">
                <a16:creationId xmlns:a16="http://schemas.microsoft.com/office/drawing/2014/main" id="{E5163534-40B4-549B-0B05-1B14EED5E80A}"/>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4898" t="8509" r="24277" b="5195"/>
          <a:stretch>
            <a:fillRect/>
          </a:stretch>
        </p:blipFill>
        <p:spPr>
          <a:xfrm>
            <a:off x="5972219" y="1281695"/>
            <a:ext cx="3649330" cy="3402684"/>
          </a:xfrm>
          <a:prstGeom prst="rect">
            <a:avLst/>
          </a:prstGeom>
        </p:spPr>
      </p:pic>
      <p:pic>
        <p:nvPicPr>
          <p:cNvPr id="17" name="Picture 16" descr="A diagram of a magnetic field&#10;&#10;AI-generated content may be incorrect.">
            <a:extLst>
              <a:ext uri="{FF2B5EF4-FFF2-40B4-BE49-F238E27FC236}">
                <a16:creationId xmlns:a16="http://schemas.microsoft.com/office/drawing/2014/main" id="{420ECD78-598C-A5CB-9805-39CBDA983667}"/>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2085" t="10294" r="26600" b="23283"/>
          <a:stretch>
            <a:fillRect/>
          </a:stretch>
        </p:blipFill>
        <p:spPr>
          <a:xfrm>
            <a:off x="9546336" y="1380528"/>
            <a:ext cx="2536984" cy="2103120"/>
          </a:xfrm>
          <a:prstGeom prst="rect">
            <a:avLst/>
          </a:prstGeom>
        </p:spPr>
      </p:pic>
      <p:cxnSp>
        <p:nvCxnSpPr>
          <p:cNvPr id="19" name="Straight Arrow Connector 18">
            <a:extLst>
              <a:ext uri="{FF2B5EF4-FFF2-40B4-BE49-F238E27FC236}">
                <a16:creationId xmlns:a16="http://schemas.microsoft.com/office/drawing/2014/main" id="{1D85E744-BF4B-5179-BB5B-B8922EC65541}"/>
              </a:ext>
            </a:extLst>
          </p:cNvPr>
          <p:cNvCxnSpPr/>
          <p:nvPr/>
        </p:nvCxnSpPr>
        <p:spPr>
          <a:xfrm flipV="1">
            <a:off x="9677677" y="1380528"/>
            <a:ext cx="0" cy="5277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6B6BCF-5458-29E4-03F5-4FE17F218433}"/>
              </a:ext>
            </a:extLst>
          </p:cNvPr>
          <p:cNvCxnSpPr>
            <a:cxnSpLocks/>
          </p:cNvCxnSpPr>
          <p:nvPr/>
        </p:nvCxnSpPr>
        <p:spPr>
          <a:xfrm>
            <a:off x="11681972" y="3587282"/>
            <a:ext cx="3555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3087475-4126-F803-67B4-4008709FCF34}"/>
              </a:ext>
            </a:extLst>
          </p:cNvPr>
          <p:cNvSpPr/>
          <p:nvPr/>
        </p:nvSpPr>
        <p:spPr>
          <a:xfrm>
            <a:off x="10459514" y="3298328"/>
            <a:ext cx="914400" cy="95583"/>
          </a:xfrm>
          <a:prstGeom prst="rect">
            <a:avLst/>
          </a:prstGeom>
          <a:gradFill>
            <a:gsLst>
              <a:gs pos="17000">
                <a:srgbClr val="6B0084"/>
              </a:gs>
              <a:gs pos="49000">
                <a:srgbClr val="00009F"/>
              </a:gs>
              <a:gs pos="78000">
                <a:srgbClr val="01858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CD9EF57-0CB0-9CF5-44D2-D8947E777FA9}"/>
              </a:ext>
            </a:extLst>
          </p:cNvPr>
          <p:cNvSpPr txBox="1"/>
          <p:nvPr/>
        </p:nvSpPr>
        <p:spPr>
          <a:xfrm>
            <a:off x="10282728" y="3054740"/>
            <a:ext cx="1122423" cy="276999"/>
          </a:xfrm>
          <a:prstGeom prst="rect">
            <a:avLst/>
          </a:prstGeom>
          <a:noFill/>
        </p:spPr>
        <p:txBody>
          <a:bodyPr wrap="none" rtlCol="0">
            <a:spAutoFit/>
          </a:bodyPr>
          <a:lstStyle/>
          <a:p>
            <a:r>
              <a:rPr lang="en-US" sz="1200" b="1" i="1" dirty="0"/>
              <a:t>B</a:t>
            </a:r>
            <a:r>
              <a:rPr lang="en-US" sz="1200" dirty="0"/>
              <a:t> insensitivity</a:t>
            </a:r>
          </a:p>
        </p:txBody>
      </p:sp>
      <p:cxnSp>
        <p:nvCxnSpPr>
          <p:cNvPr id="24" name="Straight Arrow Connector 23">
            <a:extLst>
              <a:ext uri="{FF2B5EF4-FFF2-40B4-BE49-F238E27FC236}">
                <a16:creationId xmlns:a16="http://schemas.microsoft.com/office/drawing/2014/main" id="{A060C1AB-E5A5-F41E-30EA-82EB2E7790AF}"/>
              </a:ext>
            </a:extLst>
          </p:cNvPr>
          <p:cNvCxnSpPr>
            <a:cxnSpLocks/>
          </p:cNvCxnSpPr>
          <p:nvPr/>
        </p:nvCxnSpPr>
        <p:spPr>
          <a:xfrm>
            <a:off x="11310480" y="3217092"/>
            <a:ext cx="2006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1EEDC71-FF5D-FAE5-5C1C-434B4A396B20}"/>
              </a:ext>
            </a:extLst>
          </p:cNvPr>
          <p:cNvSpPr txBox="1"/>
          <p:nvPr/>
        </p:nvSpPr>
        <p:spPr>
          <a:xfrm>
            <a:off x="9964351" y="3401752"/>
            <a:ext cx="1792478" cy="338554"/>
          </a:xfrm>
          <a:prstGeom prst="rect">
            <a:avLst/>
          </a:prstGeom>
          <a:noFill/>
        </p:spPr>
        <p:txBody>
          <a:bodyPr wrap="none" rtlCol="0">
            <a:spAutoFit/>
          </a:bodyPr>
          <a:lstStyle/>
          <a:p>
            <a:r>
              <a:rPr lang="en-US" sz="1600" dirty="0"/>
              <a:t>Magnetic field (</a:t>
            </a:r>
            <a:r>
              <a:rPr lang="en-US" sz="1600" b="1" i="1" dirty="0"/>
              <a:t>B</a:t>
            </a:r>
            <a:r>
              <a:rPr lang="en-US" sz="1600" dirty="0"/>
              <a:t>)</a:t>
            </a:r>
          </a:p>
        </p:txBody>
      </p:sp>
      <p:cxnSp>
        <p:nvCxnSpPr>
          <p:cNvPr id="27" name="Straight Arrow Connector 26">
            <a:extLst>
              <a:ext uri="{FF2B5EF4-FFF2-40B4-BE49-F238E27FC236}">
                <a16:creationId xmlns:a16="http://schemas.microsoft.com/office/drawing/2014/main" id="{FD3D226C-00A0-F89C-8963-118B0CB3357D}"/>
              </a:ext>
            </a:extLst>
          </p:cNvPr>
          <p:cNvCxnSpPr/>
          <p:nvPr/>
        </p:nvCxnSpPr>
        <p:spPr>
          <a:xfrm>
            <a:off x="10893287" y="2262246"/>
            <a:ext cx="0" cy="341709"/>
          </a:xfrm>
          <a:prstGeom prst="straightConnector1">
            <a:avLst/>
          </a:prstGeom>
          <a:ln w="3492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D451967-8B96-2BCB-B8BC-CDA4CEBE2716}"/>
              </a:ext>
            </a:extLst>
          </p:cNvPr>
          <p:cNvSpPr txBox="1"/>
          <p:nvPr/>
        </p:nvSpPr>
        <p:spPr>
          <a:xfrm>
            <a:off x="10942075" y="2214077"/>
            <a:ext cx="1249762" cy="477054"/>
          </a:xfrm>
          <a:prstGeom prst="rect">
            <a:avLst/>
          </a:prstGeom>
          <a:noFill/>
        </p:spPr>
        <p:txBody>
          <a:bodyPr wrap="square" rtlCol="0">
            <a:spAutoFit/>
          </a:bodyPr>
          <a:lstStyle/>
          <a:p>
            <a:pPr>
              <a:lnSpc>
                <a:spcPts val="1500"/>
              </a:lnSpc>
            </a:pPr>
            <a:r>
              <a:rPr lang="en-US" sz="1500" dirty="0">
                <a:solidFill>
                  <a:srgbClr val="FF0000"/>
                </a:solidFill>
              </a:rPr>
              <a:t>Clock transition</a:t>
            </a:r>
          </a:p>
        </p:txBody>
      </p:sp>
      <p:pic>
        <p:nvPicPr>
          <p:cNvPr id="1026" name="Picture 2">
            <a:extLst>
              <a:ext uri="{FF2B5EF4-FFF2-40B4-BE49-F238E27FC236}">
                <a16:creationId xmlns:a16="http://schemas.microsoft.com/office/drawing/2014/main" id="{0965BBD3-3447-88AD-3780-BA62BBE02284}"/>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67762" t="13963" r="4852" b="20878"/>
          <a:stretch>
            <a:fillRect/>
          </a:stretch>
        </p:blipFill>
        <p:spPr bwMode="auto">
          <a:xfrm>
            <a:off x="10282728" y="3654823"/>
            <a:ext cx="1792478" cy="206351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BF7C43BC-C5BD-E82E-6349-0A7654BACECA}"/>
              </a:ext>
            </a:extLst>
          </p:cNvPr>
          <p:cNvSpPr/>
          <p:nvPr/>
        </p:nvSpPr>
        <p:spPr>
          <a:xfrm>
            <a:off x="6702950" y="1455089"/>
            <a:ext cx="906448" cy="2611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CCA328D-F37C-FEAA-7E24-8920615302E0}"/>
              </a:ext>
            </a:extLst>
          </p:cNvPr>
          <p:cNvSpPr txBox="1"/>
          <p:nvPr/>
        </p:nvSpPr>
        <p:spPr>
          <a:xfrm>
            <a:off x="6621305" y="1353232"/>
            <a:ext cx="497252" cy="400110"/>
          </a:xfrm>
          <a:prstGeom prst="rect">
            <a:avLst/>
          </a:prstGeom>
          <a:noFill/>
        </p:spPr>
        <p:txBody>
          <a:bodyPr wrap="none" rtlCol="0">
            <a:spAutoFit/>
          </a:bodyPr>
          <a:lstStyle/>
          <a:p>
            <a:r>
              <a:rPr lang="en-US" sz="2000" dirty="0"/>
              <a:t>(a)</a:t>
            </a:r>
          </a:p>
        </p:txBody>
      </p:sp>
      <p:sp>
        <p:nvSpPr>
          <p:cNvPr id="31" name="TextBox 30">
            <a:extLst>
              <a:ext uri="{FF2B5EF4-FFF2-40B4-BE49-F238E27FC236}">
                <a16:creationId xmlns:a16="http://schemas.microsoft.com/office/drawing/2014/main" id="{4EAB59B3-CF9E-65D4-1257-B78ACAEA8052}"/>
              </a:ext>
            </a:extLst>
          </p:cNvPr>
          <p:cNvSpPr txBox="1"/>
          <p:nvPr/>
        </p:nvSpPr>
        <p:spPr>
          <a:xfrm>
            <a:off x="10644661" y="1366772"/>
            <a:ext cx="497252" cy="400110"/>
          </a:xfrm>
          <a:prstGeom prst="rect">
            <a:avLst/>
          </a:prstGeom>
          <a:noFill/>
        </p:spPr>
        <p:txBody>
          <a:bodyPr wrap="none" rtlCol="0">
            <a:spAutoFit/>
          </a:bodyPr>
          <a:lstStyle/>
          <a:p>
            <a:r>
              <a:rPr lang="en-US" sz="2000" dirty="0"/>
              <a:t>(b)</a:t>
            </a:r>
          </a:p>
        </p:txBody>
      </p:sp>
      <p:sp>
        <p:nvSpPr>
          <p:cNvPr id="32" name="TextBox 31">
            <a:extLst>
              <a:ext uri="{FF2B5EF4-FFF2-40B4-BE49-F238E27FC236}">
                <a16:creationId xmlns:a16="http://schemas.microsoft.com/office/drawing/2014/main" id="{B42BED52-5C62-A3A2-0D29-97810A796F5E}"/>
              </a:ext>
            </a:extLst>
          </p:cNvPr>
          <p:cNvSpPr txBox="1"/>
          <p:nvPr/>
        </p:nvSpPr>
        <p:spPr>
          <a:xfrm>
            <a:off x="9914667" y="3683903"/>
            <a:ext cx="497252" cy="400110"/>
          </a:xfrm>
          <a:prstGeom prst="rect">
            <a:avLst/>
          </a:prstGeom>
          <a:noFill/>
        </p:spPr>
        <p:txBody>
          <a:bodyPr wrap="none" rtlCol="0">
            <a:spAutoFit/>
          </a:bodyPr>
          <a:lstStyle/>
          <a:p>
            <a:r>
              <a:rPr lang="en-US" sz="2000" dirty="0"/>
              <a:t>(c)</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963B785-F27E-80E4-15D9-D6FEE93020F7}"/>
                  </a:ext>
                </a:extLst>
              </p:cNvPr>
              <p:cNvSpPr txBox="1"/>
              <p:nvPr/>
            </p:nvSpPr>
            <p:spPr>
              <a:xfrm>
                <a:off x="10865353" y="4573011"/>
                <a:ext cx="4069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𝜃</m:t>
                      </m:r>
                    </m:oMath>
                  </m:oMathPara>
                </a14:m>
                <a:endParaRPr lang="en-US" sz="2000" dirty="0"/>
              </a:p>
            </p:txBody>
          </p:sp>
        </mc:Choice>
        <mc:Fallback xmlns="">
          <p:sp>
            <p:nvSpPr>
              <p:cNvPr id="34" name="TextBox 33">
                <a:extLst>
                  <a:ext uri="{FF2B5EF4-FFF2-40B4-BE49-F238E27FC236}">
                    <a16:creationId xmlns:a16="http://schemas.microsoft.com/office/drawing/2014/main" id="{B963B785-F27E-80E4-15D9-D6FEE93020F7}"/>
                  </a:ext>
                </a:extLst>
              </p:cNvPr>
              <p:cNvSpPr txBox="1">
                <a:spLocks noRot="1" noChangeAspect="1" noMove="1" noResize="1" noEditPoints="1" noAdjustHandles="1" noChangeArrowheads="1" noChangeShapeType="1" noTextEdit="1"/>
              </p:cNvSpPr>
              <p:nvPr/>
            </p:nvSpPr>
            <p:spPr>
              <a:xfrm>
                <a:off x="10865353" y="4573011"/>
                <a:ext cx="406971" cy="40011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C78F16A-D0FE-F10E-7A1A-89A07DB7A365}"/>
                  </a:ext>
                </a:extLst>
              </p:cNvPr>
              <p:cNvSpPr txBox="1"/>
              <p:nvPr/>
            </p:nvSpPr>
            <p:spPr>
              <a:xfrm>
                <a:off x="5916089" y="4664416"/>
                <a:ext cx="4728571" cy="1092607"/>
              </a:xfrm>
              <a:prstGeom prst="rect">
                <a:avLst/>
              </a:prstGeom>
              <a:noFill/>
            </p:spPr>
            <p:txBody>
              <a:bodyPr wrap="square" rtlCol="0">
                <a:spAutoFit/>
              </a:bodyPr>
              <a:lstStyle/>
              <a:p>
                <a:pPr>
                  <a:lnSpc>
                    <a:spcPts val="1300"/>
                  </a:lnSpc>
                </a:pPr>
                <a:r>
                  <a:rPr lang="en-US" sz="1200" spc="-10" dirty="0"/>
                  <a:t>Figure. (a) High-field EPR spectrum of a powder sample overlayed on Zeeman level diagram depicting transitions between 8 hyperfine  spin “up” and “down” sub-levels; fine structures are due to anisotropy in the powder. (b) Schematic low-field clock transition gap scales with hyperfine coupling strength, leading to increased insensitivity    to </a:t>
                </a:r>
                <a:r>
                  <a:rPr lang="en-US" sz="1200" b="1" i="1" spc="-10" dirty="0"/>
                  <a:t>B</a:t>
                </a:r>
                <a:r>
                  <a:rPr lang="en-US" sz="1200" spc="-10" dirty="0"/>
                  <a:t>-field. (c) </a:t>
                </a:r>
                <a14:m>
                  <m:oMath xmlns:m="http://schemas.openxmlformats.org/officeDocument/2006/math">
                    <m:r>
                      <m:rPr>
                        <m:sty m:val="p"/>
                      </m:rPr>
                      <a:rPr lang="en-US" sz="1200" b="0" i="0" spc="-10" smtClean="0">
                        <a:latin typeface="Cambria Math" panose="02040503050406030204" pitchFamily="18" charset="0"/>
                      </a:rPr>
                      <m:t>Lu</m:t>
                    </m:r>
                    <m:r>
                      <a:rPr lang="en-US" sz="1200" b="0" i="0" spc="-10" smtClean="0">
                        <a:latin typeface="Cambria Math" panose="02040503050406030204" pitchFamily="18" charset="0"/>
                      </a:rPr>
                      <m:t>(</m:t>
                    </m:r>
                    <m:sSup>
                      <m:sSupPr>
                        <m:ctrlPr>
                          <a:rPr lang="en-US" sz="1200" b="0" i="1" spc="-10" smtClean="0">
                            <a:latin typeface="Cambria Math" panose="02040503050406030204" pitchFamily="18" charset="0"/>
                          </a:rPr>
                        </m:ctrlPr>
                      </m:sSupPr>
                      <m:e>
                        <m:r>
                          <m:rPr>
                            <m:sty m:val="p"/>
                          </m:rPr>
                          <a:rPr lang="en-US" sz="1200" b="0" i="0" spc="-10" smtClean="0">
                            <a:latin typeface="Cambria Math" panose="02040503050406030204" pitchFamily="18" charset="0"/>
                          </a:rPr>
                          <m:t>Cp</m:t>
                        </m:r>
                      </m:e>
                      <m:sup>
                        <m:sSub>
                          <m:sSubPr>
                            <m:ctrlPr>
                              <a:rPr lang="en-US" sz="1200" b="0" i="1" spc="-10" smtClean="0">
                                <a:latin typeface="Cambria Math" panose="02040503050406030204" pitchFamily="18" charset="0"/>
                              </a:rPr>
                            </m:ctrlPr>
                          </m:sSubPr>
                          <m:e>
                            <m:r>
                              <m:rPr>
                                <m:sty m:val="p"/>
                              </m:rPr>
                              <a:rPr lang="en-US" sz="1200" b="0" i="0" spc="-10" smtClean="0">
                                <a:latin typeface="Cambria Math" panose="02040503050406030204" pitchFamily="18" charset="0"/>
                              </a:rPr>
                              <m:t>Me</m:t>
                            </m:r>
                          </m:e>
                          <m:sub>
                            <m:r>
                              <a:rPr lang="en-US" sz="1200" b="0" i="0" spc="-10" smtClean="0">
                                <a:latin typeface="Cambria Math" panose="02040503050406030204" pitchFamily="18" charset="0"/>
                              </a:rPr>
                              <m:t>5</m:t>
                            </m:r>
                          </m:sub>
                        </m:sSub>
                      </m:sup>
                    </m:sSup>
                    <m:r>
                      <a:rPr lang="en-US" sz="1200" b="0" i="0" spc="-10" smtClean="0">
                        <a:latin typeface="Cambria Math" panose="02040503050406030204" pitchFamily="18" charset="0"/>
                      </a:rPr>
                      <m:t>)</m:t>
                    </m:r>
                    <m:r>
                      <a:rPr lang="en-US" sz="1200" i="0" spc="-10">
                        <a:latin typeface="Cambria Math" panose="02040503050406030204" pitchFamily="18" charset="0"/>
                      </a:rPr>
                      <m:t>(</m:t>
                    </m:r>
                    <m:sSup>
                      <m:sSupPr>
                        <m:ctrlPr>
                          <a:rPr lang="en-US" sz="1200" i="1" spc="-10">
                            <a:latin typeface="Cambria Math" panose="02040503050406030204" pitchFamily="18" charset="0"/>
                          </a:rPr>
                        </m:ctrlPr>
                      </m:sSupPr>
                      <m:e>
                        <m:r>
                          <m:rPr>
                            <m:sty m:val="p"/>
                          </m:rPr>
                          <a:rPr lang="en-US" sz="1200" i="0" spc="-10">
                            <a:latin typeface="Cambria Math" panose="02040503050406030204" pitchFamily="18" charset="0"/>
                          </a:rPr>
                          <m:t>Cp</m:t>
                        </m:r>
                      </m:e>
                      <m:sup>
                        <m:sSub>
                          <m:sSubPr>
                            <m:ctrlPr>
                              <a:rPr lang="en-US" sz="1200" i="1" spc="-10">
                                <a:latin typeface="Cambria Math" panose="02040503050406030204" pitchFamily="18" charset="0"/>
                              </a:rPr>
                            </m:ctrlPr>
                          </m:sSubPr>
                          <m:e>
                            <m:r>
                              <a:rPr lang="en-US" sz="1200" b="0" i="1" spc="-10" smtClean="0">
                                <a:latin typeface="Cambria Math" panose="02040503050406030204" pitchFamily="18" charset="0"/>
                              </a:rPr>
                              <m:t>𝑖</m:t>
                            </m:r>
                            <m:r>
                              <m:rPr>
                                <m:sty m:val="p"/>
                              </m:rPr>
                              <a:rPr lang="en-US" sz="1200" b="0" i="0" spc="-10" smtClean="0">
                                <a:latin typeface="Cambria Math" panose="02040503050406030204" pitchFamily="18" charset="0"/>
                              </a:rPr>
                              <m:t>Pr</m:t>
                            </m:r>
                          </m:e>
                          <m:sub>
                            <m:r>
                              <a:rPr lang="en-US" sz="1200" i="0" spc="-10">
                                <a:latin typeface="Cambria Math" panose="02040503050406030204" pitchFamily="18" charset="0"/>
                              </a:rPr>
                              <m:t>5</m:t>
                            </m:r>
                          </m:sub>
                        </m:sSub>
                      </m:sup>
                    </m:sSup>
                    <m:r>
                      <a:rPr lang="en-US" sz="1200" i="0" spc="-10">
                        <a:latin typeface="Cambria Math" panose="02040503050406030204" pitchFamily="18" charset="0"/>
                      </a:rPr>
                      <m:t>)</m:t>
                    </m:r>
                  </m:oMath>
                </a14:m>
                <a:r>
                  <a:rPr lang="en-US" sz="1200" spc="-10" dirty="0"/>
                  <a:t> molecule; Lu – green, C – gray.</a:t>
                </a:r>
              </a:p>
            </p:txBody>
          </p:sp>
        </mc:Choice>
        <mc:Fallback xmlns="">
          <p:sp>
            <p:nvSpPr>
              <p:cNvPr id="35" name="TextBox 34">
                <a:extLst>
                  <a:ext uri="{FF2B5EF4-FFF2-40B4-BE49-F238E27FC236}">
                    <a16:creationId xmlns:a16="http://schemas.microsoft.com/office/drawing/2014/main" id="{6C78F16A-D0FE-F10E-7A1A-89A07DB7A365}"/>
                  </a:ext>
                </a:extLst>
              </p:cNvPr>
              <p:cNvSpPr txBox="1">
                <a:spLocks noRot="1" noChangeAspect="1" noMove="1" noResize="1" noEditPoints="1" noAdjustHandles="1" noChangeArrowheads="1" noChangeShapeType="1" noTextEdit="1"/>
              </p:cNvSpPr>
              <p:nvPr/>
            </p:nvSpPr>
            <p:spPr>
              <a:xfrm>
                <a:off x="5916089" y="4664416"/>
                <a:ext cx="4728571" cy="1092607"/>
              </a:xfrm>
              <a:prstGeom prst="rect">
                <a:avLst/>
              </a:prstGeom>
              <a:blipFill>
                <a:blip r:embed="rId14"/>
                <a:stretch>
                  <a:fillRect t="-2299" r="-535" b="-3448"/>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F1F61D1D-43C6-D831-6DA0-EAD535D2463C}"/>
              </a:ext>
            </a:extLst>
          </p:cNvPr>
          <p:cNvSpPr txBox="1"/>
          <p:nvPr/>
        </p:nvSpPr>
        <p:spPr>
          <a:xfrm>
            <a:off x="8515761" y="3951435"/>
            <a:ext cx="790601" cy="276999"/>
          </a:xfrm>
          <a:prstGeom prst="rect">
            <a:avLst/>
          </a:prstGeom>
          <a:noFill/>
        </p:spPr>
        <p:txBody>
          <a:bodyPr wrap="none" rtlCol="0">
            <a:spAutoFit/>
          </a:bodyPr>
          <a:lstStyle/>
          <a:p>
            <a:r>
              <a:rPr lang="en-US" sz="1200" dirty="0"/>
              <a:t>*Impurity</a:t>
            </a:r>
          </a:p>
        </p:txBody>
      </p:sp>
      <p:sp>
        <p:nvSpPr>
          <p:cNvPr id="38" name="TextBox 37">
            <a:extLst>
              <a:ext uri="{FF2B5EF4-FFF2-40B4-BE49-F238E27FC236}">
                <a16:creationId xmlns:a16="http://schemas.microsoft.com/office/drawing/2014/main" id="{4903014D-83EF-B4C1-206D-670B44B8BBD5}"/>
              </a:ext>
            </a:extLst>
          </p:cNvPr>
          <p:cNvSpPr txBox="1"/>
          <p:nvPr/>
        </p:nvSpPr>
        <p:spPr>
          <a:xfrm>
            <a:off x="6659082" y="3861778"/>
            <a:ext cx="994183" cy="338554"/>
          </a:xfrm>
          <a:prstGeom prst="rect">
            <a:avLst/>
          </a:prstGeom>
          <a:noFill/>
        </p:spPr>
        <p:txBody>
          <a:bodyPr wrap="none" rtlCol="0">
            <a:spAutoFit/>
          </a:bodyPr>
          <a:lstStyle/>
          <a:p>
            <a:r>
              <a:rPr lang="en-US" sz="1600" dirty="0"/>
              <a:t>240 GHz</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D353D-8194-7557-AFE9-C29535649326}"/>
            </a:ext>
          </a:extLst>
        </p:cNvPr>
        <p:cNvGrpSpPr/>
        <p:nvPr/>
      </p:nvGrpSpPr>
      <p:grpSpPr>
        <a:xfrm>
          <a:off x="0" y="0"/>
          <a:ext cx="0" cy="0"/>
          <a:chOff x="0" y="0"/>
          <a:chExt cx="0" cy="0"/>
        </a:xfrm>
      </p:grpSpPr>
      <p:sp>
        <p:nvSpPr>
          <p:cNvPr id="1027" name="Rectangle 5">
            <a:extLst>
              <a:ext uri="{FF2B5EF4-FFF2-40B4-BE49-F238E27FC236}">
                <a16:creationId xmlns:a16="http://schemas.microsoft.com/office/drawing/2014/main" id="{23D5EFD4-0F78-6880-415A-B926AC2EEED3}"/>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2" name="AutoShape 2">
            <a:extLst>
              <a:ext uri="{FF2B5EF4-FFF2-40B4-BE49-F238E27FC236}">
                <a16:creationId xmlns:a16="http://schemas.microsoft.com/office/drawing/2014/main" id="{DC6DECC9-5A85-B45A-D3F0-E3AA9AB3688A}"/>
              </a:ext>
            </a:extLst>
          </p:cNvPr>
          <p:cNvSpPr>
            <a:spLocks noChangeAspect="1" noChangeArrowheads="1"/>
          </p:cNvSpPr>
          <p:nvPr/>
        </p:nvSpPr>
        <p:spPr bwMode="auto">
          <a:xfrm>
            <a:off x="5743575" y="33896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F373B3A3-2413-87DC-D098-F01459F13D7F}"/>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6CDE4233-4C34-1A1F-13AC-19DE20EBB9D3}"/>
              </a:ext>
            </a:extLst>
          </p:cNvPr>
          <p:cNvPicPr>
            <a:picLocks noChangeAspect="1"/>
          </p:cNvPicPr>
          <p:nvPr/>
        </p:nvPicPr>
        <p:blipFill>
          <a:blip r:embed="rId3" cstate="print"/>
          <a:stretch>
            <a:fillRect/>
          </a:stretch>
        </p:blipFill>
        <p:spPr>
          <a:xfrm>
            <a:off x="10099268" y="78134"/>
            <a:ext cx="1017188" cy="1023315"/>
          </a:xfrm>
          <a:prstGeom prst="rect">
            <a:avLst/>
          </a:prstGeom>
        </p:spPr>
      </p:pic>
      <p:pic>
        <p:nvPicPr>
          <p:cNvPr id="6" name="Picture 5" descr="JustM_purple.jpg">
            <a:extLst>
              <a:ext uri="{FF2B5EF4-FFF2-40B4-BE49-F238E27FC236}">
                <a16:creationId xmlns:a16="http://schemas.microsoft.com/office/drawing/2014/main" id="{49C23D1A-785C-58AF-AE20-D18DCC6E0A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7" name="Rectangle 6">
            <a:extLst>
              <a:ext uri="{FF2B5EF4-FFF2-40B4-BE49-F238E27FC236}">
                <a16:creationId xmlns:a16="http://schemas.microsoft.com/office/drawing/2014/main" id="{347D7E0F-8E0E-A055-0E24-7DD908EF6E8A}"/>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D0709A2-B68D-F5B3-F00A-2FFAA608F0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6F5FA96C-6B2E-24B3-3A39-DB18FDB610B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EADB2F71-CBFD-D8F9-C2AA-914D36FEEB6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sp>
        <p:nvSpPr>
          <p:cNvPr id="12" name="Text Box 62">
            <a:extLst>
              <a:ext uri="{FF2B5EF4-FFF2-40B4-BE49-F238E27FC236}">
                <a16:creationId xmlns:a16="http://schemas.microsoft.com/office/drawing/2014/main" id="{55AC3F09-1240-3037-CBBD-172970BAE3AD}"/>
              </a:ext>
            </a:extLst>
          </p:cNvPr>
          <p:cNvSpPr txBox="1">
            <a:spLocks noChangeArrowheads="1"/>
          </p:cNvSpPr>
          <p:nvPr/>
        </p:nvSpPr>
        <p:spPr bwMode="auto">
          <a:xfrm>
            <a:off x="1" y="42763"/>
            <a:ext cx="10463916" cy="1077218"/>
          </a:xfrm>
          <a:prstGeom prst="rect">
            <a:avLst/>
          </a:prstGeom>
          <a:noFill/>
          <a:ln w="9525">
            <a:noFill/>
            <a:miter lim="800000"/>
            <a:headEnd/>
            <a:tailEnd/>
          </a:ln>
        </p:spPr>
        <p:txBody>
          <a:bodyPr wrap="square">
            <a:spAutoFit/>
          </a:bodyPr>
          <a:lstStyle/>
          <a:p>
            <a:r>
              <a:rPr lang="en-US" sz="2000" b="1" dirty="0"/>
              <a:t>Chemists Unlock Record-Setting Spin Control for Future Quantum Tech</a:t>
            </a:r>
            <a:endParaRPr lang="en-US" sz="2000" dirty="0"/>
          </a:p>
          <a:p>
            <a:pPr>
              <a:spcBef>
                <a:spcPts val="0"/>
              </a:spcBef>
            </a:pPr>
            <a:endParaRPr lang="en-US" sz="600" dirty="0"/>
          </a:p>
          <a:p>
            <a:pPr>
              <a:spcBef>
                <a:spcPts val="0"/>
              </a:spcBef>
            </a:pPr>
            <a:r>
              <a:rPr lang="en-US" sz="1100" dirty="0"/>
              <a:t>D. X. Ngo</a:t>
            </a:r>
            <a:r>
              <a:rPr lang="en-US" sz="1100" baseline="30000" dirty="0"/>
              <a:t>1</a:t>
            </a:r>
            <a:r>
              <a:rPr lang="en-US" sz="1100" dirty="0"/>
              <a:t>, K. R. McClain</a:t>
            </a:r>
            <a:r>
              <a:rPr lang="en-US" sz="1100" baseline="30000" dirty="0"/>
              <a:t>2</a:t>
            </a:r>
            <a:r>
              <a:rPr lang="en-US" sz="1100" dirty="0"/>
              <a:t>, J. Hrubý</a:t>
            </a:r>
            <a:r>
              <a:rPr lang="en-US" sz="1100" baseline="30000" dirty="0"/>
              <a:t>3</a:t>
            </a:r>
            <a:r>
              <a:rPr lang="en-US" sz="1100" dirty="0"/>
              <a:t>, Y. J. Franzke</a:t>
            </a:r>
            <a:r>
              <a:rPr lang="en-US" sz="1100" baseline="30000" dirty="0"/>
              <a:t>4</a:t>
            </a:r>
            <a:r>
              <a:rPr lang="en-US" sz="1100" dirty="0"/>
              <a:t>, K. Kundu</a:t>
            </a:r>
            <a:r>
              <a:rPr lang="en-US" sz="1100" baseline="30000" dirty="0"/>
              <a:t>3</a:t>
            </a:r>
            <a:r>
              <a:rPr lang="en-US" sz="1100" dirty="0"/>
              <a:t>, H. Kwon</a:t>
            </a:r>
            <a:r>
              <a:rPr lang="en-US" sz="1100" baseline="30000" dirty="0"/>
              <a:t>1</a:t>
            </a:r>
            <a:r>
              <a:rPr lang="en-US" sz="1100" dirty="0"/>
              <a:t>, C. A. Gould</a:t>
            </a:r>
            <a:r>
              <a:rPr lang="en-US" sz="1100" baseline="30000" dirty="0"/>
              <a:t>1</a:t>
            </a:r>
            <a:r>
              <a:rPr lang="en-US" sz="1100" dirty="0"/>
              <a:t>, B. G. Harvey</a:t>
            </a:r>
            <a:r>
              <a:rPr lang="en-US" sz="1100" baseline="30000" dirty="0"/>
              <a:t>2</a:t>
            </a:r>
            <a:r>
              <a:rPr lang="en-US" sz="1100" dirty="0"/>
              <a:t>, S. Hill</a:t>
            </a:r>
            <a:r>
              <a:rPr lang="en-US" sz="1100" baseline="30000" dirty="0"/>
              <a:t>3,5</a:t>
            </a:r>
            <a:r>
              <a:rPr lang="en-US" sz="1100" dirty="0"/>
              <a:t>, J. R. Long</a:t>
            </a:r>
            <a:r>
              <a:rPr lang="en-US" sz="1100" baseline="30000" dirty="0"/>
              <a:t>1,6</a:t>
            </a:r>
          </a:p>
          <a:p>
            <a:pPr>
              <a:spcBef>
                <a:spcPts val="0"/>
              </a:spcBef>
            </a:pPr>
            <a:r>
              <a:rPr lang="en-US" sz="1050" b="1" dirty="0">
                <a:solidFill>
                  <a:srgbClr val="0033CC"/>
                </a:solidFill>
              </a:rPr>
              <a:t>1. UC Berkeley, Chemistry; 2. US Navy, China Lake; 3. NHMFL, FSU; 4. Philipps-Universität Marburg; 5. FSU, Physics; 6. Lawrence Berkeley National Lab</a:t>
            </a:r>
          </a:p>
          <a:p>
            <a:pPr>
              <a:spcBef>
                <a:spcPts val="0"/>
              </a:spcBef>
            </a:pPr>
            <a:r>
              <a:rPr lang="en-US" sz="600" b="1" dirty="0">
                <a:solidFill>
                  <a:srgbClr val="0033CC"/>
                </a:solidFill>
              </a:rPr>
              <a:t> </a:t>
            </a:r>
          </a:p>
          <a:p>
            <a:pPr>
              <a:spcBef>
                <a:spcPts val="0"/>
              </a:spcBef>
            </a:pPr>
            <a:r>
              <a:rPr lang="en-US" sz="1050" b="1" dirty="0"/>
              <a:t>Funding Grants:</a:t>
            </a:r>
            <a:r>
              <a:rPr lang="en-US" sz="1050" dirty="0"/>
              <a:t> K. M. Amm (NSF DMR-2128556); S. Hill and J. R. Long (DOE DE-AC02-05CH11231); K. R. McClain and B. G. Harvey (Weapons Division ILIR Program)</a:t>
            </a:r>
            <a:endParaRPr lang="en-US" sz="1050" b="1" dirty="0">
              <a:solidFill>
                <a:srgbClr val="0033CC"/>
              </a:solidFill>
            </a:endParaRPr>
          </a:p>
        </p:txBody>
      </p:sp>
      <p:sp>
        <p:nvSpPr>
          <p:cNvPr id="13" name="Text Box 28">
            <a:extLst>
              <a:ext uri="{FF2B5EF4-FFF2-40B4-BE49-F238E27FC236}">
                <a16:creationId xmlns:a16="http://schemas.microsoft.com/office/drawing/2014/main" id="{C00EF1A3-B166-1F65-2648-C382652D9A16}"/>
              </a:ext>
            </a:extLst>
          </p:cNvPr>
          <p:cNvSpPr txBox="1">
            <a:spLocks noChangeArrowheads="1"/>
          </p:cNvSpPr>
          <p:nvPr/>
        </p:nvSpPr>
        <p:spPr bwMode="auto">
          <a:xfrm>
            <a:off x="0" y="5751753"/>
            <a:ext cx="12191999"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EMR Facility, 12.5 T Heterodyne Quasi-Optical Spectrometer.</a:t>
            </a:r>
          </a:p>
          <a:p>
            <a:r>
              <a:rPr lang="en-US" sz="1100" b="1" dirty="0">
                <a:solidFill>
                  <a:srgbClr val="333399"/>
                </a:solidFill>
              </a:rPr>
              <a:t>Citation: </a:t>
            </a:r>
            <a:r>
              <a:rPr lang="en-US" sz="1100" dirty="0">
                <a:solidFill>
                  <a:srgbClr val="00009F"/>
                </a:solidFill>
              </a:rPr>
              <a:t>Ngo, D.X.; McClain, K.R.; Hrubý, J.; Franzke, Y.J.; Kundu, K.; Kwon, H.; Gould, C.A.; Harvey, B.G.; Hill, S.; Long, J.R., </a:t>
            </a:r>
            <a:r>
              <a:rPr lang="en-US" sz="1100" i="1" dirty="0">
                <a:solidFill>
                  <a:srgbClr val="00009F"/>
                </a:solidFill>
              </a:rPr>
              <a:t>Large Hyperfine Coupling Arising from Pseudo-</a:t>
            </a:r>
            <a:r>
              <a:rPr lang="en-US" sz="1100" i="1" baseline="30000" dirty="0">
                <a:solidFill>
                  <a:srgbClr val="00009F"/>
                </a:solidFill>
              </a:rPr>
              <a:t>2</a:t>
            </a:r>
            <a:r>
              <a:rPr lang="en-US" sz="1100" i="1" dirty="0">
                <a:solidFill>
                  <a:srgbClr val="00009F"/>
                </a:solidFill>
              </a:rPr>
              <a:t>S Ground States in a Series of Lutetium(II) Metallocene Complexes,</a:t>
            </a:r>
            <a:r>
              <a:rPr lang="en-US" sz="1100" dirty="0">
                <a:solidFill>
                  <a:srgbClr val="00009F"/>
                </a:solidFill>
              </a:rPr>
              <a:t> </a:t>
            </a:r>
            <a:r>
              <a:rPr lang="en-US" sz="1100" b="1" dirty="0">
                <a:solidFill>
                  <a:srgbClr val="00009F"/>
                </a:solidFill>
              </a:rPr>
              <a:t>Journal of the American Chemical Society</a:t>
            </a:r>
            <a:r>
              <a:rPr lang="en-US" sz="1100" dirty="0">
                <a:solidFill>
                  <a:srgbClr val="00009F"/>
                </a:solidFill>
              </a:rPr>
              <a:t>, </a:t>
            </a:r>
            <a:r>
              <a:rPr lang="en-US" sz="1100" b="1" dirty="0">
                <a:solidFill>
                  <a:srgbClr val="00009F"/>
                </a:solidFill>
              </a:rPr>
              <a:t>147</a:t>
            </a:r>
            <a:r>
              <a:rPr lang="en-US" sz="1100" dirty="0">
                <a:solidFill>
                  <a:srgbClr val="00009F"/>
                </a:solidFill>
              </a:rPr>
              <a:t> (16), 13799-13807 (2025) </a:t>
            </a:r>
            <a:r>
              <a:rPr lang="en-US" sz="1100" b="1" dirty="0">
                <a:solidFill>
                  <a:srgbClr val="00009F"/>
                </a:solidFill>
                <a:hlinkClick r:id="rId8">
                  <a:extLst>
                    <a:ext uri="{A12FA001-AC4F-418D-AE19-62706E023703}">
                      <ahyp:hlinkClr xmlns:ahyp="http://schemas.microsoft.com/office/drawing/2018/hyperlinkcolor" val="tx"/>
                    </a:ext>
                  </a:extLst>
                </a:hlinkClick>
              </a:rPr>
              <a:t>doi.org/10.1021/jacs.5c01947</a:t>
            </a:r>
            <a:endParaRPr lang="en-US" sz="1200" dirty="0">
              <a:solidFill>
                <a:srgbClr val="00009F"/>
              </a:solidFill>
            </a:endParaRPr>
          </a:p>
        </p:txBody>
      </p:sp>
      <p:sp>
        <p:nvSpPr>
          <p:cNvPr id="14" name="Rectangle 49">
            <a:extLst>
              <a:ext uri="{FF2B5EF4-FFF2-40B4-BE49-F238E27FC236}">
                <a16:creationId xmlns:a16="http://schemas.microsoft.com/office/drawing/2014/main" id="{D3DB9B08-6F91-498A-9FBD-E11BF09D200E}"/>
              </a:ext>
            </a:extLst>
          </p:cNvPr>
          <p:cNvSpPr>
            <a:spLocks noChangeArrowheads="1"/>
          </p:cNvSpPr>
          <p:nvPr/>
        </p:nvSpPr>
        <p:spPr bwMode="auto">
          <a:xfrm>
            <a:off x="5940414" y="1267010"/>
            <a:ext cx="6169940" cy="4482023"/>
          </a:xfrm>
          <a:prstGeom prst="rect">
            <a:avLst/>
          </a:prstGeom>
          <a:noFill/>
          <a:ln w="19050">
            <a:solidFill>
              <a:srgbClr val="0033CC"/>
            </a:solidFill>
            <a:miter lim="800000"/>
            <a:headEnd/>
            <a:tailEnd/>
          </a:ln>
        </p:spPr>
        <p:txBody>
          <a:bodyPr wrap="none" anchor="ctr"/>
          <a:lstStyle/>
          <a:p>
            <a:endParaRPr lang="en-US"/>
          </a:p>
        </p:txBody>
      </p:sp>
      <p:pic>
        <p:nvPicPr>
          <p:cNvPr id="2050" name="Picture 2">
            <a:extLst>
              <a:ext uri="{FF2B5EF4-FFF2-40B4-BE49-F238E27FC236}">
                <a16:creationId xmlns:a16="http://schemas.microsoft.com/office/drawing/2014/main" id="{AC6980C3-448D-F7CF-D9FE-6536501A684F}"/>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71449" b="7277"/>
          <a:stretch>
            <a:fillRect/>
          </a:stretch>
        </p:blipFill>
        <p:spPr bwMode="auto">
          <a:xfrm>
            <a:off x="6011932" y="1346294"/>
            <a:ext cx="1907568" cy="30660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9D6984F-8052-528A-4F91-51A1587081C0}"/>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34026" r="34318" b="7277"/>
          <a:stretch>
            <a:fillRect/>
          </a:stretch>
        </p:blipFill>
        <p:spPr bwMode="auto">
          <a:xfrm>
            <a:off x="7967208" y="1346293"/>
            <a:ext cx="2115047" cy="30660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C94574A5-C7C2-4E8A-7EB4-3806E55DC7A3}"/>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70562" b="7277"/>
          <a:stretch>
            <a:fillRect/>
          </a:stretch>
        </p:blipFill>
        <p:spPr bwMode="auto">
          <a:xfrm>
            <a:off x="10098158" y="1346293"/>
            <a:ext cx="1966820" cy="30660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8">
            <a:extLst>
              <a:ext uri="{FF2B5EF4-FFF2-40B4-BE49-F238E27FC236}">
                <a16:creationId xmlns:a16="http://schemas.microsoft.com/office/drawing/2014/main" id="{9FABC561-8A54-D41A-BC3A-AD82B0DEBC2C}"/>
              </a:ext>
            </a:extLst>
          </p:cNvPr>
          <p:cNvSpPr txBox="1">
            <a:spLocks noChangeArrowheads="1"/>
          </p:cNvSpPr>
          <p:nvPr/>
        </p:nvSpPr>
        <p:spPr bwMode="auto">
          <a:xfrm>
            <a:off x="11099" y="1507272"/>
            <a:ext cx="5895976" cy="3785652"/>
          </a:xfrm>
          <a:prstGeom prst="rect">
            <a:avLst/>
          </a:prstGeom>
          <a:noFill/>
          <a:ln w="9525">
            <a:noFill/>
            <a:miter lim="800000"/>
            <a:headEnd/>
            <a:tailEnd/>
          </a:ln>
        </p:spPr>
        <p:txBody>
          <a:bodyPr wrap="square">
            <a:spAutoFit/>
          </a:bodyPr>
          <a:lstStyle/>
          <a:p>
            <a:r>
              <a:rPr lang="en-US" sz="1200" b="1" dirty="0"/>
              <a:t>What is the finding? </a:t>
            </a:r>
            <a:r>
              <a:rPr lang="en-US" sz="1200" dirty="0"/>
              <a:t>Chemists from the Naval Air Warfare Center and UC Berkeley discovered a way to significantly enhance electron spin coherence—an essential trait for quantum computing—by chemically tuning lutetium-based molecules. By adjusting the shape of the molecules, they </a:t>
            </a:r>
            <a:r>
              <a:rPr lang="en-US" sz="1200" b="1" dirty="0"/>
              <a:t>amplified the electron-nuclear interaction to a record high for lanthanide compounds, creating promising spin qubits for next-gen quantum devices.</a:t>
            </a:r>
          </a:p>
          <a:p>
            <a:endParaRPr lang="en-US" sz="1200" b="1" dirty="0"/>
          </a:p>
          <a:p>
            <a:r>
              <a:rPr lang="en-US" sz="1200" b="1" dirty="0"/>
              <a:t>Why is it important? </a:t>
            </a:r>
            <a:r>
              <a:rPr lang="en-US" sz="1200" dirty="0"/>
              <a:t>Quantum technologies rely on stable, coherent spin states. This work shows how to chemically design molecules with ultra-strong hyperfine coupling, allowing better control over spin states. That means </a:t>
            </a:r>
            <a:r>
              <a:rPr lang="en-US" sz="1200" b="1" dirty="0"/>
              <a:t>faster, more reliable quantum bits (qubits)</a:t>
            </a:r>
            <a:r>
              <a:rPr lang="en-US" sz="1200" dirty="0"/>
              <a:t> for computing, sensing, or communication—potentially revolutionizing multiple industries.</a:t>
            </a:r>
            <a:endParaRPr lang="en-US" sz="1200" b="1" dirty="0"/>
          </a:p>
          <a:p>
            <a:endParaRPr lang="en-US" sz="1200" b="1" dirty="0"/>
          </a:p>
          <a:p>
            <a:r>
              <a:rPr lang="en-US" sz="1200" b="1" dirty="0"/>
              <a:t>Why did it need the </a:t>
            </a:r>
            <a:r>
              <a:rPr lang="en-US" sz="1200" b="1" dirty="0" err="1"/>
              <a:t>MagLab</a:t>
            </a:r>
            <a:r>
              <a:rPr lang="en-US" sz="1200" b="1" dirty="0"/>
              <a:t>?</a:t>
            </a:r>
            <a:br>
              <a:rPr lang="en-US" sz="1200" dirty="0"/>
            </a:br>
            <a:r>
              <a:rPr lang="en-US" sz="1200" dirty="0">
                <a:latin typeface="Arial" charset="0"/>
              </a:rPr>
              <a:t>Although the goal of this work is to develop molecular spin qubits that operate optimally at low magnetic fields, m</a:t>
            </a:r>
            <a:r>
              <a:rPr lang="en-US" sz="1200" dirty="0"/>
              <a:t>easuring such intense spin interactions requires extremely strong magnetic fields only available at the National </a:t>
            </a:r>
            <a:r>
              <a:rPr lang="en-US" sz="1200" dirty="0" err="1"/>
              <a:t>MagLab</a:t>
            </a:r>
            <a:r>
              <a:rPr lang="en-US" sz="1200" dirty="0"/>
              <a:t>. T</a:t>
            </a:r>
            <a:r>
              <a:rPr lang="en-US" sz="1200" dirty="0">
                <a:latin typeface="Arial" charset="0"/>
              </a:rPr>
              <a:t>hese measurements could only be performed using the unique spectrometers available at the </a:t>
            </a:r>
            <a:r>
              <a:rPr lang="en-US" sz="1200" dirty="0" err="1">
                <a:latin typeface="Arial" charset="0"/>
              </a:rPr>
              <a:t>MagLab</a:t>
            </a:r>
            <a:r>
              <a:rPr lang="en-US" sz="1200" dirty="0">
                <a:latin typeface="Arial" charset="0"/>
              </a:rPr>
              <a:t>.</a:t>
            </a:r>
            <a:r>
              <a:rPr lang="en-US" sz="1200" dirty="0">
                <a:solidFill>
                  <a:srgbClr val="000000"/>
                </a:solidFill>
                <a:ea typeface="Calibri" panose="020F0502020204030204" pitchFamily="34" charset="0"/>
              </a:rPr>
              <a:t> </a:t>
            </a:r>
          </a:p>
          <a:p>
            <a:endParaRPr lang="en-US" sz="1200" dirty="0"/>
          </a:p>
        </p:txBody>
      </p:sp>
      <p:sp>
        <p:nvSpPr>
          <p:cNvPr id="5" name="TextBox 4">
            <a:extLst>
              <a:ext uri="{FF2B5EF4-FFF2-40B4-BE49-F238E27FC236}">
                <a16:creationId xmlns:a16="http://schemas.microsoft.com/office/drawing/2014/main" id="{CBC0A9CA-7223-028F-1BC0-F1A6D6B69AEE}"/>
              </a:ext>
            </a:extLst>
          </p:cNvPr>
          <p:cNvSpPr txBox="1"/>
          <p:nvPr/>
        </p:nvSpPr>
        <p:spPr>
          <a:xfrm>
            <a:off x="5916089" y="4508300"/>
            <a:ext cx="6169940" cy="1200329"/>
          </a:xfrm>
          <a:prstGeom prst="rect">
            <a:avLst/>
          </a:prstGeom>
          <a:noFill/>
        </p:spPr>
        <p:txBody>
          <a:bodyPr wrap="square" rtlCol="0">
            <a:spAutoFit/>
          </a:bodyPr>
          <a:lstStyle/>
          <a:p>
            <a:r>
              <a:rPr lang="en-US" sz="1200" dirty="0"/>
              <a:t>These three types of special molecules contain the element lutetium (green). The gray atoms are carbon, and the smallest hydrogen atoms are left out to keep things clear. The differences between the three molecules come from the side groups attached to the five-membered rings - called methyl (Me), ethyl (Et), and isopropyl (</a:t>
            </a:r>
            <a:r>
              <a:rPr lang="en-US" sz="1200" dirty="0" err="1"/>
              <a:t>iPr</a:t>
            </a:r>
            <a:r>
              <a:rPr lang="en-US" sz="1200" dirty="0"/>
              <a:t>). Scientists jokingly call these side groups “shrubbery,” and changing them helps control how long the lutetium’s lone electron stays stable, which is important for quantum technologies.</a:t>
            </a:r>
          </a:p>
        </p:txBody>
      </p:sp>
    </p:spTree>
    <p:extLst>
      <p:ext uri="{BB962C8B-B14F-4D97-AF65-F5344CB8AC3E}">
        <p14:creationId xmlns:p14="http://schemas.microsoft.com/office/powerpoint/2010/main" val="252970623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5122fe-b241-49e1-afdb-07c82d1e2775" xsi:nil="true"/>
    <lcf76f155ced4ddcb4097134ff3c332f xmlns="dadad298-2df9-4984-95e3-f6f23ee06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13" ma:contentTypeDescription="Create a new document." ma:contentTypeScope="" ma:versionID="78c79bfabc33868d11872db7d346298c">
  <xsd:schema xmlns:xsd="http://www.w3.org/2001/XMLSchema" xmlns:xs="http://www.w3.org/2001/XMLSchema" xmlns:p="http://schemas.microsoft.com/office/2006/metadata/properties" xmlns:ns2="dadad298-2df9-4984-95e3-f6f23ee06f9a" xmlns:ns3="755122fe-b241-49e1-afdb-07c82d1e2775" targetNamespace="http://schemas.microsoft.com/office/2006/metadata/properties" ma:root="true" ma:fieldsID="3ea7e22f42f25b2e3eca7e1db5a8f4b9" ns2:_="" ns3:_="">
    <xsd:import namespace="dadad298-2df9-4984-95e3-f6f23ee06f9a"/>
    <xsd:import namespace="755122fe-b241-49e1-afdb-07c82d1e2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122fe-b241-49e1-afdb-07c82d1e277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93c2d3-ffbe-4835-8fdd-8300bd9f248c}" ma:internalName="TaxCatchAll" ma:showField="CatchAllData" ma:web="755122fe-b241-49e1-afdb-07c82d1e2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2.xml><?xml version="1.0" encoding="utf-8"?>
<ds:datastoreItem xmlns:ds="http://schemas.openxmlformats.org/officeDocument/2006/customXml" ds:itemID="{92B06607-F230-4BF8-96D2-9147FE891250}">
  <ds:schemaRefs>
    <ds:schemaRef ds:uri="http://schemas.microsoft.com/office/infopath/2007/PartnerControl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755122fe-b241-49e1-afdb-07c82d1e2775"/>
    <ds:schemaRef ds:uri="dadad298-2df9-4984-95e3-f6f23ee06f9a"/>
  </ds:schemaRefs>
</ds:datastoreItem>
</file>

<file path=customXml/itemProps3.xml><?xml version="1.0" encoding="utf-8"?>
<ds:datastoreItem xmlns:ds="http://schemas.openxmlformats.org/officeDocument/2006/customXml" ds:itemID="{2616AE99-7E29-4BF9-9964-D519E5BB85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755122fe-b241-49e1-afdb-07c82d1e27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17424</TotalTime>
  <Words>1191</Words>
  <Application>Microsoft Office PowerPoint</Application>
  <PresentationFormat>Widescreen</PresentationFormat>
  <Paragraphs>39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 Math</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Anke Toth</cp:lastModifiedBy>
  <cp:revision>148</cp:revision>
  <cp:lastPrinted>2019-07-16T13:07:28Z</cp:lastPrinted>
  <dcterms:created xsi:type="dcterms:W3CDTF">2004-08-07T03:10:56Z</dcterms:created>
  <dcterms:modified xsi:type="dcterms:W3CDTF">2025-07-29T18:32:53Z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y fmtid="{D5CDD505-2E9C-101B-9397-08002B2CF9AE}" pid="3" name="MediaServiceImageTags">
    <vt:lpwstr/>
  </property>
</Properties>
</file>