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62" r:id="rId5"/>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4184"/>
    <a:srgbClr val="333399"/>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3" autoAdjust="0"/>
    <p:restoredTop sz="96234" autoAdjust="0"/>
  </p:normalViewPr>
  <p:slideViewPr>
    <p:cSldViewPr snapToGrid="0">
      <p:cViewPr>
        <p:scale>
          <a:sx n="117" d="100"/>
          <a:sy n="117" d="100"/>
        </p:scale>
        <p:origin x="368" y="2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dirty="0"/>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dirty="0"/>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dirty="0"/>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dirty="0"/>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dirty="0"/>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3080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dirty="0"/>
          </a:p>
        </p:txBody>
      </p:sp>
      <p:sp>
        <p:nvSpPr>
          <p:cNvPr id="1034" name="Rectangle 49"/>
          <p:cNvSpPr>
            <a:spLocks noChangeArrowheads="1"/>
          </p:cNvSpPr>
          <p:nvPr/>
        </p:nvSpPr>
        <p:spPr bwMode="auto">
          <a:xfrm>
            <a:off x="6924906" y="1329114"/>
            <a:ext cx="5179109" cy="3805819"/>
          </a:xfrm>
          <a:prstGeom prst="rect">
            <a:avLst/>
          </a:prstGeom>
          <a:noFill/>
          <a:ln w="19050">
            <a:solidFill>
              <a:srgbClr val="0033CC"/>
            </a:solidFill>
            <a:miter lim="800000"/>
            <a:headEnd/>
            <a:tailEnd/>
          </a:ln>
        </p:spPr>
        <p:txBody>
          <a:bodyPr wrap="none" anchor="ctr"/>
          <a:lstStyle/>
          <a:p>
            <a:endParaRPr lang="en-US" dirty="0"/>
          </a:p>
        </p:txBody>
      </p:sp>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Line 42">
            <a:extLst>
              <a:ext uri="{FF2B5EF4-FFF2-40B4-BE49-F238E27FC236}">
                <a16:creationId xmlns:a16="http://schemas.microsoft.com/office/drawing/2014/main" id="{826E6F83-E929-A9FB-F632-005BDD9589B7}"/>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pic>
        <p:nvPicPr>
          <p:cNvPr id="4" name="Picture 3" descr="NSF logo.jpg">
            <a:extLst>
              <a:ext uri="{FF2B5EF4-FFF2-40B4-BE49-F238E27FC236}">
                <a16:creationId xmlns:a16="http://schemas.microsoft.com/office/drawing/2014/main" id="{073DBA76-EFBA-9A40-632D-CC64E9E99EF0}"/>
              </a:ext>
            </a:extLst>
          </p:cNvPr>
          <p:cNvPicPr>
            <a:picLocks noChangeAspect="1"/>
          </p:cNvPicPr>
          <p:nvPr/>
        </p:nvPicPr>
        <p:blipFill>
          <a:blip r:embed="rId3" cstate="print"/>
          <a:stretch>
            <a:fillRect/>
          </a:stretch>
        </p:blipFill>
        <p:spPr>
          <a:xfrm>
            <a:off x="10099268" y="78134"/>
            <a:ext cx="1017188" cy="1023315"/>
          </a:xfrm>
          <a:prstGeom prst="rect">
            <a:avLst/>
          </a:prstGeom>
        </p:spPr>
      </p:pic>
      <p:sp>
        <p:nvSpPr>
          <p:cNvPr id="5" name="Text Box 62">
            <a:extLst>
              <a:ext uri="{FF2B5EF4-FFF2-40B4-BE49-F238E27FC236}">
                <a16:creationId xmlns:a16="http://schemas.microsoft.com/office/drawing/2014/main" id="{4F3855BC-9859-AD65-89F8-1AB1CD01B1D7}"/>
              </a:ext>
            </a:extLst>
          </p:cNvPr>
          <p:cNvSpPr txBox="1">
            <a:spLocks noChangeArrowheads="1"/>
          </p:cNvSpPr>
          <p:nvPr/>
        </p:nvSpPr>
        <p:spPr bwMode="auto">
          <a:xfrm>
            <a:off x="66216" y="5363"/>
            <a:ext cx="10212786" cy="1077218"/>
          </a:xfrm>
          <a:prstGeom prst="rect">
            <a:avLst/>
          </a:prstGeom>
          <a:noFill/>
          <a:ln w="9525">
            <a:noFill/>
            <a:miter lim="800000"/>
            <a:headEnd/>
            <a:tailEnd/>
          </a:ln>
        </p:spPr>
        <p:txBody>
          <a:bodyPr wrap="square">
            <a:spAutoFit/>
          </a:bodyPr>
          <a:lstStyle/>
          <a:p>
            <a:pPr>
              <a:spcBef>
                <a:spcPts val="0"/>
              </a:spcBef>
            </a:pPr>
            <a:r>
              <a:rPr lang="en-US" sz="2000" b="1" dirty="0"/>
              <a:t>Enhancing Research Resiliency with Magnet Cooling Water System Upgrades</a:t>
            </a:r>
          </a:p>
          <a:p>
            <a:pPr>
              <a:spcBef>
                <a:spcPts val="0"/>
              </a:spcBef>
            </a:pPr>
            <a:endParaRPr lang="en-US" sz="600" dirty="0"/>
          </a:p>
          <a:p>
            <a:pPr>
              <a:spcBef>
                <a:spcPts val="0"/>
              </a:spcBef>
            </a:pPr>
            <a:r>
              <a:rPr lang="en-US" sz="1100" dirty="0"/>
              <a:t>John G. Kynoch, Tra Hunter, Jason Hosey</a:t>
            </a:r>
          </a:p>
          <a:p>
            <a:pPr>
              <a:spcBef>
                <a:spcPts val="0"/>
              </a:spcBef>
            </a:pPr>
            <a:r>
              <a:rPr lang="en-US" sz="1050" b="1" dirty="0">
                <a:solidFill>
                  <a:srgbClr val="0033CC"/>
                </a:solidFill>
              </a:rPr>
              <a:t>National High Magnetic Field Laboratory </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(FSU 227000-520-042549; 227000-110-12853</a:t>
            </a:r>
            <a:r>
              <a:rPr lang="en-US" sz="1050" dirty="0"/>
              <a:t>)</a:t>
            </a:r>
            <a:endParaRPr lang="en-US" sz="1050" b="1" dirty="0">
              <a:solidFill>
                <a:srgbClr val="0033CC"/>
              </a:solidFill>
            </a:endParaRPr>
          </a:p>
        </p:txBody>
      </p:sp>
      <p:pic>
        <p:nvPicPr>
          <p:cNvPr id="6" name="Picture 5" descr="JustM_purple.jpg">
            <a:extLst>
              <a:ext uri="{FF2B5EF4-FFF2-40B4-BE49-F238E27FC236}">
                <a16:creationId xmlns:a16="http://schemas.microsoft.com/office/drawing/2014/main" id="{C11CBDA2-F765-4007-66C0-A3B7269D4800}"/>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2BB3E8B7-873A-4BFE-401B-2B2DDF22C370}"/>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C3DA825-2EEF-ECD9-AEF5-D75CD1D1DD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6E3BC0DE-9B55-6F73-D6FC-F4CCBBEBAAC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6C6C8A8F-A0DB-5D9C-AB30-2568234F95F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4" name="Text Box 28">
            <a:extLst>
              <a:ext uri="{FF2B5EF4-FFF2-40B4-BE49-F238E27FC236}">
                <a16:creationId xmlns:a16="http://schemas.microsoft.com/office/drawing/2014/main" id="{12D39297-ACED-F62B-148E-7C9048E69C3C}"/>
              </a:ext>
            </a:extLst>
          </p:cNvPr>
          <p:cNvSpPr txBox="1">
            <a:spLocks noChangeArrowheads="1"/>
          </p:cNvSpPr>
          <p:nvPr/>
        </p:nvSpPr>
        <p:spPr bwMode="auto">
          <a:xfrm>
            <a:off x="66216" y="1365414"/>
            <a:ext cx="6672708" cy="3990836"/>
          </a:xfrm>
          <a:prstGeom prst="rect">
            <a:avLst/>
          </a:prstGeom>
          <a:noFill/>
          <a:ln w="9525">
            <a:noFill/>
            <a:miter lim="800000"/>
            <a:headEnd/>
            <a:tailEnd/>
          </a:ln>
        </p:spPr>
        <p:txBody>
          <a:bodyPr wrap="square">
            <a:spAutoFit/>
          </a:bodyPr>
          <a:lstStyle/>
          <a:p>
            <a:pPr algn="l">
              <a:spcBef>
                <a:spcPts val="450"/>
              </a:spcBef>
              <a:spcAft>
                <a:spcPts val="750"/>
              </a:spcAft>
              <a:buNone/>
            </a:pPr>
            <a:r>
              <a:rPr lang="en-US" sz="1400" b="1" i="0" dirty="0">
                <a:effectLst/>
                <a:latin typeface="+mn-lt"/>
              </a:rPr>
              <a:t>What is the improvement?  </a:t>
            </a:r>
            <a:r>
              <a:rPr lang="en-US" sz="1400" i="0" dirty="0">
                <a:effectLst/>
                <a:latin typeface="+mn-lt"/>
              </a:rPr>
              <a:t>A new </a:t>
            </a:r>
            <a:r>
              <a:rPr lang="en-US" sz="1400" b="0" i="0" dirty="0">
                <a:effectLst/>
                <a:latin typeface="+mn-lt"/>
              </a:rPr>
              <a:t>900-horsepower magnet cooling pump was installed in the DC Field Facility.</a:t>
            </a:r>
          </a:p>
          <a:p>
            <a:pPr algn="l">
              <a:spcBef>
                <a:spcPts val="450"/>
              </a:spcBef>
              <a:spcAft>
                <a:spcPts val="750"/>
              </a:spcAft>
              <a:buNone/>
            </a:pPr>
            <a:r>
              <a:rPr lang="en-US" sz="1400" b="1" i="0" dirty="0">
                <a:effectLst/>
                <a:latin typeface="+mn-lt"/>
              </a:rPr>
              <a:t>Why is this important?  </a:t>
            </a:r>
            <a:r>
              <a:rPr lang="en-US" sz="1400" b="0" i="0" dirty="0">
                <a:effectLst/>
                <a:latin typeface="+mn-lt"/>
              </a:rPr>
              <a:t>This upgrade adds a sixth Magnet Cooling Water Pump to the </a:t>
            </a:r>
            <a:r>
              <a:rPr lang="en-US" sz="1400" dirty="0" err="1">
                <a:latin typeface="+mn-lt"/>
              </a:rPr>
              <a:t>MagLab</a:t>
            </a:r>
            <a:r>
              <a:rPr lang="en-US" sz="1400" dirty="0">
                <a:latin typeface="+mn-lt"/>
              </a:rPr>
              <a:t> which </a:t>
            </a:r>
            <a:r>
              <a:rPr lang="en-US" sz="1400" b="0" i="0" dirty="0">
                <a:effectLst/>
                <a:latin typeface="+mn-lt"/>
              </a:rPr>
              <a:t>provides system redundancy and allows the lab to run water cooled magnet operations even if a failure occurs on any of the other magnet cooling water pumps.  The pump also provides the cooling power needed for the future Power Supply upgrade which will allow the operation of two 34 MW magnets at the same time.  </a:t>
            </a:r>
            <a:endParaRPr lang="en-US" sz="1400" dirty="0">
              <a:latin typeface="+mn-lt"/>
            </a:endParaRPr>
          </a:p>
          <a:p>
            <a:pPr algn="l">
              <a:spcBef>
                <a:spcPts val="450"/>
              </a:spcBef>
              <a:spcAft>
                <a:spcPts val="750"/>
              </a:spcAft>
              <a:buNone/>
            </a:pPr>
            <a:r>
              <a:rPr lang="en-US" sz="1400" b="1" i="0" dirty="0">
                <a:effectLst/>
                <a:latin typeface="+mn-lt"/>
              </a:rPr>
              <a:t>Why did this happen at the MagLab?  </a:t>
            </a:r>
            <a:r>
              <a:rPr lang="en-US" sz="1400" dirty="0">
                <a:latin typeface="+mn-lt"/>
              </a:rPr>
              <a:t>At the MagLab, our job is to </a:t>
            </a:r>
            <a:r>
              <a:rPr lang="en-US" sz="1400" b="0" i="0" dirty="0">
                <a:effectLst/>
                <a:latin typeface="+mn-lt"/>
              </a:rPr>
              <a:t>manage complex, unique scientific instrumentation for user research programs.  When users show up at the lab, the lab needs the </a:t>
            </a:r>
            <a:r>
              <a:rPr lang="en-US" sz="1400" dirty="0">
                <a:latin typeface="+mn-lt"/>
              </a:rPr>
              <a:t>i</a:t>
            </a:r>
            <a:r>
              <a:rPr lang="en-US" sz="1400" b="0" i="0" dirty="0">
                <a:effectLst/>
                <a:latin typeface="+mn-lt"/>
              </a:rPr>
              <a:t>nstrumentation </a:t>
            </a:r>
            <a:r>
              <a:rPr lang="en-US" sz="1400" dirty="0">
                <a:latin typeface="+mn-lt"/>
              </a:rPr>
              <a:t>and infrastructure to provide researchers with reliable access to the world’s highest field </a:t>
            </a:r>
            <a:r>
              <a:rPr lang="en-US" sz="1400">
                <a:latin typeface="+mn-lt"/>
              </a:rPr>
              <a:t>magnets</a:t>
            </a:r>
            <a:r>
              <a:rPr lang="en-US" sz="1400" b="0" i="0">
                <a:effectLst/>
                <a:latin typeface="+mn-lt"/>
              </a:rPr>
              <a:t> </a:t>
            </a:r>
          </a:p>
          <a:p>
            <a:pPr algn="l">
              <a:spcBef>
                <a:spcPts val="450"/>
              </a:spcBef>
              <a:spcAft>
                <a:spcPts val="750"/>
              </a:spcAft>
              <a:buNone/>
            </a:pPr>
            <a:r>
              <a:rPr lang="en-US" sz="1400">
                <a:latin typeface="+mn-lt"/>
              </a:rPr>
              <a:t>The </a:t>
            </a:r>
            <a:r>
              <a:rPr lang="en-US" sz="1400" dirty="0">
                <a:latin typeface="+mn-lt"/>
              </a:rPr>
              <a:t>project was funded by both FSU and the NSF. </a:t>
            </a:r>
            <a:endParaRPr lang="en-US" sz="1400" dirty="0">
              <a:latin typeface="Arial" charset="0"/>
            </a:endParaRPr>
          </a:p>
          <a:p>
            <a:pPr algn="l">
              <a:spcBef>
                <a:spcPts val="450"/>
              </a:spcBef>
              <a:spcAft>
                <a:spcPts val="750"/>
              </a:spcAft>
              <a:buNone/>
            </a:pPr>
            <a:r>
              <a:rPr lang="en-US" sz="1400" b="0" i="0" dirty="0">
                <a:effectLst/>
                <a:latin typeface="+mn-lt"/>
              </a:rPr>
              <a:t>This project execution was a collaboration</a:t>
            </a:r>
            <a:r>
              <a:rPr lang="en-US" sz="1400" dirty="0">
                <a:latin typeface="+mn-lt"/>
              </a:rPr>
              <a:t> between the MagLab Facilities and the FSU Project Design and Construction departments.  </a:t>
            </a:r>
            <a:endParaRPr lang="en-US" sz="1400" b="0" i="0" dirty="0">
              <a:effectLst/>
              <a:latin typeface="+mn-lt"/>
            </a:endParaRPr>
          </a:p>
        </p:txBody>
      </p:sp>
      <p:pic>
        <p:nvPicPr>
          <p:cNvPr id="1026" name="Picture 2">
            <a:extLst>
              <a:ext uri="{FF2B5EF4-FFF2-40B4-BE49-F238E27FC236}">
                <a16:creationId xmlns:a16="http://schemas.microsoft.com/office/drawing/2014/main" id="{634CD537-2A69-6ABA-346C-6F44FC13F92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2492" y="1365414"/>
            <a:ext cx="4963917" cy="372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376858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87DC350-261E-4EBA-A25B-542F35F67B92}"/>
</file>

<file path=customXml/itemProps2.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3.xml><?xml version="1.0" encoding="utf-8"?>
<ds:datastoreItem xmlns:ds="http://schemas.openxmlformats.org/officeDocument/2006/customXml" ds:itemID="{92B06607-F230-4BF8-96D2-9147FE89125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29486</TotalTime>
  <Words>218</Words>
  <Application>Microsoft Macintosh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Kristin Roberts</cp:lastModifiedBy>
  <cp:revision>142</cp:revision>
  <cp:lastPrinted>2019-07-16T13:07:28Z</cp:lastPrinted>
  <dcterms:created xsi:type="dcterms:W3CDTF">2004-08-07T03:10:56Z</dcterms:created>
  <dcterms:modified xsi:type="dcterms:W3CDTF">2025-07-28T18:14:52Z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ies>
</file>