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61" r:id="rId5"/>
    <p:sldId id="263" r:id="rId6"/>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4F4184"/>
    <a:srgbClr val="0033CC"/>
    <a:srgbClr val="008080"/>
    <a:srgbClr val="006600"/>
    <a:srgbClr val="000066"/>
    <a:srgbClr val="FFFF00"/>
    <a:srgbClr val="0066FF"/>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80006F-7241-420F-ABA6-44E00F1950C2}" v="3" dt="2025-07-29T10:40:06.6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36" autoAdjust="0"/>
    <p:restoredTop sz="96234" autoAdjust="0"/>
  </p:normalViewPr>
  <p:slideViewPr>
    <p:cSldViewPr snapToGrid="0">
      <p:cViewPr varScale="1">
        <p:scale>
          <a:sx n="153" d="100"/>
          <a:sy n="153" d="100"/>
        </p:scale>
        <p:origin x="528" y="31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73" d="100"/>
          <a:sy n="73" d="100"/>
        </p:scale>
        <p:origin x="-1986"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ke Toth" userId="fc9b2c11-e170-4011-bad7-c90a72072e25" providerId="ADAL" clId="{D780006F-7241-420F-ABA6-44E00F1950C2}"/>
    <pc:docChg chg="undo redo custSel modSld">
      <pc:chgData name="Anke Toth" userId="fc9b2c11-e170-4011-bad7-c90a72072e25" providerId="ADAL" clId="{D780006F-7241-420F-ABA6-44E00F1950C2}" dt="2025-07-29T10:40:37.999" v="8" actId="255"/>
      <pc:docMkLst>
        <pc:docMk/>
      </pc:docMkLst>
      <pc:sldChg chg="addSp delSp modSp mod">
        <pc:chgData name="Anke Toth" userId="fc9b2c11-e170-4011-bad7-c90a72072e25" providerId="ADAL" clId="{D780006F-7241-420F-ABA6-44E00F1950C2}" dt="2025-07-29T10:40:11.169" v="5" actId="1076"/>
        <pc:sldMkLst>
          <pc:docMk/>
          <pc:sldMk cId="3345844908" sldId="261"/>
        </pc:sldMkLst>
        <pc:spChg chg="add del mod">
          <ac:chgData name="Anke Toth" userId="fc9b2c11-e170-4011-bad7-c90a72072e25" providerId="ADAL" clId="{D780006F-7241-420F-ABA6-44E00F1950C2}" dt="2025-07-29T10:40:06.105" v="4" actId="478"/>
          <ac:spMkLst>
            <pc:docMk/>
            <pc:sldMk cId="3345844908" sldId="261"/>
            <ac:spMk id="10" creationId="{00000000-0000-0000-0000-000000000000}"/>
          </ac:spMkLst>
        </pc:spChg>
        <pc:spChg chg="add mod">
          <ac:chgData name="Anke Toth" userId="fc9b2c11-e170-4011-bad7-c90a72072e25" providerId="ADAL" clId="{D780006F-7241-420F-ABA6-44E00F1950C2}" dt="2025-07-29T10:40:11.169" v="5" actId="1076"/>
          <ac:spMkLst>
            <pc:docMk/>
            <pc:sldMk cId="3345844908" sldId="261"/>
            <ac:spMk id="11" creationId="{1F8CFFED-F4B4-A4A7-B227-261653A1C626}"/>
          </ac:spMkLst>
        </pc:spChg>
      </pc:sldChg>
      <pc:sldChg chg="modSp mod">
        <pc:chgData name="Anke Toth" userId="fc9b2c11-e170-4011-bad7-c90a72072e25" providerId="ADAL" clId="{D780006F-7241-420F-ABA6-44E00F1950C2}" dt="2025-07-29T10:40:37.999" v="8" actId="255"/>
        <pc:sldMkLst>
          <pc:docMk/>
          <pc:sldMk cId="3203632614" sldId="263"/>
        </pc:sldMkLst>
        <pc:spChg chg="mod">
          <ac:chgData name="Anke Toth" userId="fc9b2c11-e170-4011-bad7-c90a72072e25" providerId="ADAL" clId="{D780006F-7241-420F-ABA6-44E00F1950C2}" dt="2025-07-29T10:40:22.025" v="6" actId="1076"/>
          <ac:spMkLst>
            <pc:docMk/>
            <pc:sldMk cId="3203632614" sldId="263"/>
            <ac:spMk id="10" creationId="{F602D3E8-47A0-3154-D816-DCCDB5D2DC9A}"/>
          </ac:spMkLst>
        </pc:spChg>
        <pc:spChg chg="mod">
          <ac:chgData name="Anke Toth" userId="fc9b2c11-e170-4011-bad7-c90a72072e25" providerId="ADAL" clId="{D780006F-7241-420F-ABA6-44E00F1950C2}" dt="2025-07-29T10:40:37.999" v="8" actId="255"/>
          <ac:spMkLst>
            <pc:docMk/>
            <pc:sldMk cId="3203632614" sldId="263"/>
            <ac:spMk id="17" creationId="{E0779F20-6841-6D0D-D788-F2B64A7C3C5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dirty="0"/>
          </a:p>
        </p:txBody>
      </p:sp>
      <p:sp>
        <p:nvSpPr>
          <p:cNvPr id="1741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dirty="0"/>
          </a:p>
        </p:txBody>
      </p:sp>
      <p:sp>
        <p:nvSpPr>
          <p:cNvPr id="1741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dirty="0"/>
          </a:p>
        </p:txBody>
      </p:sp>
      <p:sp>
        <p:nvSpPr>
          <p:cNvPr id="1741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722FB8F7-A4EF-491B-8766-3F9B2991C918}" type="slidenum">
              <a:rPr lang="en-US"/>
              <a:pPr>
                <a:defRPr/>
              </a:pPr>
              <a:t>‹#›</a:t>
            </a:fld>
            <a:endParaRPr lang="en-US" dirty="0"/>
          </a:p>
        </p:txBody>
      </p:sp>
    </p:spTree>
    <p:extLst>
      <p:ext uri="{BB962C8B-B14F-4D97-AF65-F5344CB8AC3E}">
        <p14:creationId xmlns:p14="http://schemas.microsoft.com/office/powerpoint/2010/main" val="12016314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dirty="0"/>
          </a:p>
        </p:txBody>
      </p:sp>
      <p:sp>
        <p:nvSpPr>
          <p:cNvPr id="921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dirty="0"/>
          </a:p>
        </p:txBody>
      </p:sp>
      <p:sp>
        <p:nvSpPr>
          <p:cNvPr id="3076"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dirty="0"/>
          </a:p>
        </p:txBody>
      </p:sp>
      <p:sp>
        <p:nvSpPr>
          <p:cNvPr id="922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5B9D219D-06B3-467B-AA93-169E2354984A}" type="slidenum">
              <a:rPr lang="en-US"/>
              <a:pPr>
                <a:defRPr/>
              </a:pPr>
              <a:t>‹#›</a:t>
            </a:fld>
            <a:endParaRPr lang="en-US" dirty="0"/>
          </a:p>
        </p:txBody>
      </p:sp>
    </p:spTree>
    <p:extLst>
      <p:ext uri="{BB962C8B-B14F-4D97-AF65-F5344CB8AC3E}">
        <p14:creationId xmlns:p14="http://schemas.microsoft.com/office/powerpoint/2010/main" val="37186680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p:txBody>
          <a:bodyPr/>
          <a:lstStyle/>
          <a:p>
            <a:pPr>
              <a:defRPr/>
            </a:pPr>
            <a:fld id="{D6AC04BA-D5B1-4AEE-92A8-018E0611CCA8}" type="slidenum">
              <a:rPr lang="en-US" smtClean="0"/>
              <a:pPr>
                <a:defRPr/>
              </a:pPr>
              <a:t>1</a:t>
            </a:fld>
            <a:endParaRPr lang="en-US" dirty="0"/>
          </a:p>
        </p:txBody>
      </p:sp>
      <p:sp>
        <p:nvSpPr>
          <p:cNvPr id="4099" name="Rectangle 2"/>
          <p:cNvSpPr>
            <a:spLocks noGrp="1" noRot="1" noChangeAspect="1" noChangeArrowheads="1" noTextEdit="1"/>
          </p:cNvSpPr>
          <p:nvPr>
            <p:ph type="sldImg"/>
          </p:nvPr>
        </p:nvSpPr>
        <p:spPr>
          <a:xfrm>
            <a:off x="406400" y="696913"/>
            <a:ext cx="6197600" cy="3486150"/>
          </a:xfrm>
          <a:ln/>
        </p:spPr>
      </p:sp>
      <p:sp>
        <p:nvSpPr>
          <p:cNvPr id="4100" name="Rectangle 3"/>
          <p:cNvSpPr>
            <a:spLocks noGrp="1" noChangeArrowheads="1"/>
          </p:cNvSpPr>
          <p:nvPr>
            <p:ph type="body" idx="1"/>
          </p:nvPr>
        </p:nvSpPr>
        <p:spPr>
          <a:noFill/>
          <a:ln/>
        </p:spPr>
        <p:txBody>
          <a:bodyPr/>
          <a:lstStyle/>
          <a:p>
            <a:endParaRPr lang="en-US" sz="1200" kern="1200" dirty="0">
              <a:solidFill>
                <a:schemeClr val="tx1"/>
              </a:solidFill>
              <a:effectLst/>
              <a:latin typeface="Arial" charset="0"/>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9714DE-BD68-7099-B2AA-2905AA5B0EFA}"/>
            </a:ext>
          </a:extLst>
        </p:cNvPr>
        <p:cNvGrpSpPr/>
        <p:nvPr/>
      </p:nvGrpSpPr>
      <p:grpSpPr>
        <a:xfrm>
          <a:off x="0" y="0"/>
          <a:ext cx="0" cy="0"/>
          <a:chOff x="0" y="0"/>
          <a:chExt cx="0" cy="0"/>
        </a:xfrm>
      </p:grpSpPr>
      <p:sp>
        <p:nvSpPr>
          <p:cNvPr id="4098" name="Rectangle 7">
            <a:extLst>
              <a:ext uri="{FF2B5EF4-FFF2-40B4-BE49-F238E27FC236}">
                <a16:creationId xmlns:a16="http://schemas.microsoft.com/office/drawing/2014/main" id="{45674EBA-4BA2-CA8B-7CDD-09FD771E0AC2}"/>
              </a:ext>
            </a:extLst>
          </p:cNvPr>
          <p:cNvSpPr>
            <a:spLocks noGrp="1" noChangeArrowheads="1"/>
          </p:cNvSpPr>
          <p:nvPr>
            <p:ph type="sldNum" sz="quarter" idx="5"/>
          </p:nvPr>
        </p:nvSpPr>
        <p:spPr/>
        <p:txBody>
          <a:bodyPr/>
          <a:lstStyle/>
          <a:p>
            <a:pPr>
              <a:defRPr/>
            </a:pPr>
            <a:fld id="{D6AC04BA-D5B1-4AEE-92A8-018E0611CCA8}" type="slidenum">
              <a:rPr lang="en-US" smtClean="0"/>
              <a:pPr>
                <a:defRPr/>
              </a:pPr>
              <a:t>2</a:t>
            </a:fld>
            <a:endParaRPr lang="en-US" dirty="0"/>
          </a:p>
        </p:txBody>
      </p:sp>
      <p:sp>
        <p:nvSpPr>
          <p:cNvPr id="4099" name="Rectangle 2">
            <a:extLst>
              <a:ext uri="{FF2B5EF4-FFF2-40B4-BE49-F238E27FC236}">
                <a16:creationId xmlns:a16="http://schemas.microsoft.com/office/drawing/2014/main" id="{C3D5C67F-9C71-300C-56DB-8E52E68D0B1E}"/>
              </a:ext>
            </a:extLst>
          </p:cNvPr>
          <p:cNvSpPr>
            <a:spLocks noGrp="1" noRot="1" noChangeAspect="1" noChangeArrowheads="1" noTextEdit="1"/>
          </p:cNvSpPr>
          <p:nvPr>
            <p:ph type="sldImg"/>
          </p:nvPr>
        </p:nvSpPr>
        <p:spPr>
          <a:xfrm>
            <a:off x="406400" y="696913"/>
            <a:ext cx="6197600" cy="3486150"/>
          </a:xfrm>
          <a:ln/>
        </p:spPr>
      </p:sp>
      <p:sp>
        <p:nvSpPr>
          <p:cNvPr id="4100" name="Rectangle 3">
            <a:extLst>
              <a:ext uri="{FF2B5EF4-FFF2-40B4-BE49-F238E27FC236}">
                <a16:creationId xmlns:a16="http://schemas.microsoft.com/office/drawing/2014/main" id="{DA74C33A-D357-D01A-0590-F843E4DF4A4F}"/>
              </a:ext>
            </a:extLst>
          </p:cNvPr>
          <p:cNvSpPr>
            <a:spLocks noGrp="1" noChangeArrowheads="1"/>
          </p:cNvSpPr>
          <p:nvPr>
            <p:ph type="body" idx="1"/>
          </p:nvPr>
        </p:nvSpPr>
        <p:spPr>
          <a:noFill/>
          <a:ln/>
        </p:spPr>
        <p:txBody>
          <a:bodyPr/>
          <a:lstStyle/>
          <a:p>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3961421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E3AA275-2248-4703-A6BD-2B2C7E466293}"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5DCB457-3824-4C81-AF28-F5618F2A63D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3992C00-8830-40B8-83C7-509852F4927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0F46750-D5FA-4671-B5BA-E95E7F67745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C2780E7-AE4B-4A74-913C-69559A8F9A5C}"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BE93F4C-B641-44D5-88A7-D685C8539F6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F7937C37-A518-4341-96B5-795628DF95D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A1634430-B1CB-4CC6-9592-621DF5AC2300}"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49ADFAB3-0539-4C14-B23B-7AC1C4980DD2}"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1B0B7CBC-4F8F-4D89-AE90-5DB130C8D897}"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41E606A-5DAB-4153-87A7-04FF9161543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en-US" dirty="0"/>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en-US" dirty="0"/>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7728583B-E7C8-46C8-B594-1E9554A88C2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hyperlink" Target="https://doi.org/10.1109/TASC.2022.3151836" TargetMode="External"/><Relationship Id="rId4" Type="http://schemas.openxmlformats.org/officeDocument/2006/relationships/image" Target="../media/image2.jpe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doi.org/10.1109/TASC.2022.3151836" TargetMode="External"/><Relationship Id="rId7"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image" Target="../media/image1.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5"/>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dirty="0"/>
          </a:p>
        </p:txBody>
      </p:sp>
      <p:sp>
        <p:nvSpPr>
          <p:cNvPr id="1028" name="Text Box 28"/>
          <p:cNvSpPr txBox="1">
            <a:spLocks noChangeArrowheads="1"/>
          </p:cNvSpPr>
          <p:nvPr/>
        </p:nvSpPr>
        <p:spPr bwMode="auto">
          <a:xfrm>
            <a:off x="71640" y="1253507"/>
            <a:ext cx="5833838" cy="4555093"/>
          </a:xfrm>
          <a:prstGeom prst="rect">
            <a:avLst/>
          </a:prstGeom>
          <a:noFill/>
          <a:ln w="9525">
            <a:noFill/>
            <a:miter lim="800000"/>
            <a:headEnd/>
            <a:tailEnd/>
          </a:ln>
        </p:spPr>
        <p:txBody>
          <a:bodyPr wrap="square">
            <a:spAutoFit/>
          </a:bodyPr>
          <a:lstStyle/>
          <a:p>
            <a:pPr>
              <a:spcAft>
                <a:spcPts val="600"/>
              </a:spcAft>
            </a:pPr>
            <a:r>
              <a:rPr lang="en-US" sz="1100" dirty="0"/>
              <a:t>The 60 T Controlled Waveform (CW) magnet has been one of the </a:t>
            </a:r>
            <a:r>
              <a:rPr lang="en-US" sz="1100" dirty="0" err="1"/>
              <a:t>MagLab’s</a:t>
            </a:r>
            <a:r>
              <a:rPr lang="en-US" sz="1100" dirty="0"/>
              <a:t> flagship instruments, but it has experienced two significant failures over its lifetime. The first occurred in 2000 due to a brittle reinforcement shell, and the second in 2014, likely caused by inclusions or flaws in the conductor of coil 7. After being out of service for more than a decade, the magnet is now being rebuilt and prepared to serve users once again. </a:t>
            </a:r>
          </a:p>
          <a:p>
            <a:pPr>
              <a:spcAft>
                <a:spcPts val="600"/>
              </a:spcAft>
            </a:pPr>
            <a:r>
              <a:rPr lang="en-US" sz="1100" dirty="0"/>
              <a:t>Florida State University (FSU) has taken on the responsibility of fabricating the large-scale pulsed coils in-house, which has strengthened </a:t>
            </a:r>
            <a:r>
              <a:rPr lang="en-US" sz="1100"/>
              <a:t>the collaboration between </a:t>
            </a:r>
            <a:r>
              <a:rPr lang="en-US" sz="1100" dirty="0"/>
              <a:t>the magnet design and operations teams at Los Alamos National Lab (LANL), the materials development team at FSU, and the FSU fabrication team. Of the nine coils that make up the 60 T magnet, three of them, coils 3, 4, and 7 that needed repair have been rebuilt and shipped to LANL.</a:t>
            </a:r>
          </a:p>
          <a:p>
            <a:pPr>
              <a:spcAft>
                <a:spcPts val="600"/>
              </a:spcAft>
            </a:pPr>
            <a:r>
              <a:rPr lang="en-US" sz="1100" dirty="0"/>
              <a:t>Several design changes and quality improvements have been implemented in the rebuilt coils. To reduce the risk of shortened fatigue life, non-destructive evaluation using eddy currents was performed over every inch of the wire to detect inclusions or flaws. Damaged sections were either repaired or rejected. Thanks to the diligent efforts of Ke Han and the FSU materials team in strengthening the pulsed conductor supply chain, the conductor for coil 7 was changed from Al60 to </a:t>
            </a:r>
            <a:r>
              <a:rPr lang="en-US" sz="1100" dirty="0" err="1"/>
              <a:t>CuCrZr</a:t>
            </a:r>
            <a:r>
              <a:rPr lang="en-US" sz="1100" dirty="0"/>
              <a:t>, which offers improved strength and quality. An added benefit of </a:t>
            </a:r>
            <a:r>
              <a:rPr lang="en-US" sz="1100" dirty="0" err="1"/>
              <a:t>CuCrZr</a:t>
            </a:r>
            <a:r>
              <a:rPr lang="en-US" sz="1100" dirty="0"/>
              <a:t> is the availability of long continuous lengths, which eliminates the need for interlayer joints—a time-consuming process that introduces additional risks during coil production. The coils also feature an improved high-strength resin insulation system, which has already been successfully demonstrated in several large superconducting coils. Additionally, the reinforcement modulus has been increased by overwrapping the </a:t>
            </a:r>
            <a:r>
              <a:rPr lang="en-US" sz="1100" dirty="0" err="1"/>
              <a:t>Nitronic</a:t>
            </a:r>
            <a:r>
              <a:rPr lang="en-US" sz="1100" dirty="0"/>
              <a:t> shell with Zyon.</a:t>
            </a:r>
          </a:p>
          <a:p>
            <a:pPr>
              <a:spcAft>
                <a:spcPts val="600"/>
              </a:spcAft>
            </a:pPr>
            <a:r>
              <a:rPr lang="en-US" sz="1100" dirty="0"/>
              <a:t>The final step in the process is to complete the magnet assembly and install it in its test cell. Full operations will resume once the refurbished generator is installed.</a:t>
            </a:r>
          </a:p>
        </p:txBody>
      </p:sp>
      <p:sp>
        <p:nvSpPr>
          <p:cNvPr id="1029" name="Line 42"/>
          <p:cNvSpPr>
            <a:spLocks noChangeShapeType="1"/>
          </p:cNvSpPr>
          <p:nvPr/>
        </p:nvSpPr>
        <p:spPr bwMode="auto">
          <a:xfrm>
            <a:off x="0" y="1163437"/>
            <a:ext cx="12192000" cy="28082"/>
          </a:xfrm>
          <a:prstGeom prst="line">
            <a:avLst/>
          </a:prstGeom>
          <a:noFill/>
          <a:ln w="44450" cmpd="sng">
            <a:solidFill>
              <a:srgbClr val="4F4184"/>
            </a:solidFill>
            <a:round/>
            <a:headEnd/>
            <a:tailEnd/>
          </a:ln>
        </p:spPr>
        <p:txBody>
          <a:bodyPr/>
          <a:lstStyle/>
          <a:p>
            <a:endParaRPr lang="en-US" dirty="0"/>
          </a:p>
        </p:txBody>
      </p:sp>
      <p:pic>
        <p:nvPicPr>
          <p:cNvPr id="12" name="Picture 11" descr="NSF logo.jpg"/>
          <p:cNvPicPr>
            <a:picLocks noChangeAspect="1"/>
          </p:cNvPicPr>
          <p:nvPr/>
        </p:nvPicPr>
        <p:blipFill>
          <a:blip r:embed="rId3" cstate="print"/>
          <a:stretch>
            <a:fillRect/>
          </a:stretch>
        </p:blipFill>
        <p:spPr>
          <a:xfrm>
            <a:off x="10099268" y="78134"/>
            <a:ext cx="1017188" cy="1023315"/>
          </a:xfrm>
          <a:prstGeom prst="rect">
            <a:avLst/>
          </a:prstGeom>
        </p:spPr>
      </p:pic>
      <p:sp>
        <p:nvSpPr>
          <p:cNvPr id="13" name="Text Box 62"/>
          <p:cNvSpPr txBox="1">
            <a:spLocks noChangeArrowheads="1"/>
          </p:cNvSpPr>
          <p:nvPr/>
        </p:nvSpPr>
        <p:spPr bwMode="auto">
          <a:xfrm>
            <a:off x="138604" y="58665"/>
            <a:ext cx="9521072" cy="1077218"/>
          </a:xfrm>
          <a:prstGeom prst="rect">
            <a:avLst/>
          </a:prstGeom>
          <a:noFill/>
          <a:ln w="9525">
            <a:noFill/>
            <a:miter lim="800000"/>
            <a:headEnd/>
            <a:tailEnd/>
          </a:ln>
        </p:spPr>
        <p:txBody>
          <a:bodyPr wrap="square">
            <a:spAutoFit/>
          </a:bodyPr>
          <a:lstStyle/>
          <a:p>
            <a:pPr>
              <a:spcBef>
                <a:spcPts val="0"/>
              </a:spcBef>
            </a:pPr>
            <a:r>
              <a:rPr lang="en-US" sz="2000" b="1" dirty="0"/>
              <a:t>Fabrication of the Coils for the 60 T Controlled Waveform Pulsed Magnet</a:t>
            </a:r>
          </a:p>
          <a:p>
            <a:pPr>
              <a:spcBef>
                <a:spcPts val="0"/>
              </a:spcBef>
            </a:pPr>
            <a:endParaRPr lang="en-US" sz="600" dirty="0"/>
          </a:p>
          <a:p>
            <a:pPr>
              <a:spcBef>
                <a:spcPts val="0"/>
              </a:spcBef>
            </a:pPr>
            <a:r>
              <a:rPr lang="en-US" sz="1100" dirty="0"/>
              <a:t>Iain Dixon</a:t>
            </a:r>
            <a:r>
              <a:rPr lang="en-US" sz="1100" baseline="30000" dirty="0"/>
              <a:t>1</a:t>
            </a:r>
            <a:r>
              <a:rPr lang="en-US" sz="1100" dirty="0"/>
              <a:t>, Todd Adkins</a:t>
            </a:r>
            <a:r>
              <a:rPr lang="en-US" sz="1100" baseline="30000" dirty="0"/>
              <a:t>1</a:t>
            </a:r>
            <a:r>
              <a:rPr lang="en-US" sz="1100" dirty="0"/>
              <a:t>, Ke Han</a:t>
            </a:r>
            <a:r>
              <a:rPr lang="en-US" sz="1100" baseline="30000" dirty="0"/>
              <a:t>1</a:t>
            </a:r>
            <a:r>
              <a:rPr lang="en-US" sz="1100" dirty="0"/>
              <a:t>, Rongmei Niu</a:t>
            </a:r>
            <a:r>
              <a:rPr lang="en-US" sz="1100" baseline="30000" dirty="0"/>
              <a:t>1</a:t>
            </a:r>
            <a:r>
              <a:rPr lang="en-US" sz="1100" dirty="0"/>
              <a:t>, Doan Nguyen</a:t>
            </a:r>
            <a:r>
              <a:rPr lang="en-US" sz="1100" baseline="30000" dirty="0"/>
              <a:t>2</a:t>
            </a:r>
            <a:r>
              <a:rPr lang="en-US" sz="1100" dirty="0"/>
              <a:t> </a:t>
            </a:r>
          </a:p>
          <a:p>
            <a:pPr marL="228600" indent="-228600">
              <a:spcBef>
                <a:spcPts val="0"/>
              </a:spcBef>
              <a:buAutoNum type="arabicPeriod"/>
            </a:pPr>
            <a:r>
              <a:rPr lang="en-US" sz="1050" b="1" dirty="0">
                <a:solidFill>
                  <a:srgbClr val="0033CC"/>
                </a:solidFill>
              </a:rPr>
              <a:t>National High Magnetic Field Laboratory, FSU; 2. National High Magnetic Field Laboratory, Los Alamos National Laboratory </a:t>
            </a:r>
          </a:p>
          <a:p>
            <a:pPr>
              <a:spcBef>
                <a:spcPts val="0"/>
              </a:spcBef>
            </a:pPr>
            <a:r>
              <a:rPr lang="en-US" sz="600" b="1" dirty="0">
                <a:solidFill>
                  <a:srgbClr val="0033CC"/>
                </a:solidFill>
              </a:rPr>
              <a:t> </a:t>
            </a:r>
          </a:p>
          <a:p>
            <a:pPr>
              <a:spcBef>
                <a:spcPts val="0"/>
              </a:spcBef>
            </a:pPr>
            <a:r>
              <a:rPr lang="en-US" sz="1050" b="1" dirty="0"/>
              <a:t>Funding Grants:</a:t>
            </a:r>
            <a:r>
              <a:rPr lang="en-US" sz="1050" dirty="0"/>
              <a:t> K. M. </a:t>
            </a:r>
            <a:r>
              <a:rPr lang="en-US" sz="1050" dirty="0">
                <a:latin typeface="+mn-lt"/>
              </a:rPr>
              <a:t>Amm (NSF DMR-2128556</a:t>
            </a:r>
            <a:r>
              <a:rPr lang="en-US" sz="1050" dirty="0"/>
              <a:t>)</a:t>
            </a:r>
            <a:endParaRPr lang="en-US" sz="1050" b="1" dirty="0">
              <a:solidFill>
                <a:srgbClr val="0033CC"/>
              </a:solidFill>
            </a:endParaRPr>
          </a:p>
        </p:txBody>
      </p:sp>
      <p:pic>
        <p:nvPicPr>
          <p:cNvPr id="14" name="Picture 13" descr="JustM_purple.jpg"/>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11340821" y="199813"/>
            <a:ext cx="672842" cy="801911"/>
          </a:xfrm>
          <a:prstGeom prst="rect">
            <a:avLst/>
          </a:prstGeom>
        </p:spPr>
      </p:pic>
      <p:sp>
        <p:nvSpPr>
          <p:cNvPr id="2" name="AutoShape 2">
            <a:extLst>
              <a:ext uri="{FF2B5EF4-FFF2-40B4-BE49-F238E27FC236}">
                <a16:creationId xmlns:a16="http://schemas.microsoft.com/office/drawing/2014/main" id="{E4D5DAA7-ACA5-4300-AB3C-9A2A1C32E8E2}"/>
              </a:ext>
            </a:extLst>
          </p:cNvPr>
          <p:cNvSpPr>
            <a:spLocks noChangeAspect="1" noChangeArrowheads="1"/>
          </p:cNvSpPr>
          <p:nvPr/>
        </p:nvSpPr>
        <p:spPr bwMode="auto">
          <a:xfrm>
            <a:off x="5743575" y="3265254"/>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 name="Rectangle 6">
            <a:extLst>
              <a:ext uri="{FF2B5EF4-FFF2-40B4-BE49-F238E27FC236}">
                <a16:creationId xmlns:a16="http://schemas.microsoft.com/office/drawing/2014/main" id="{BF2C8B72-8144-FA46-C0E5-687D2397FF7F}"/>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a:extLst>
              <a:ext uri="{FF2B5EF4-FFF2-40B4-BE49-F238E27FC236}">
                <a16:creationId xmlns:a16="http://schemas.microsoft.com/office/drawing/2014/main" id="{6A88BDDE-A2E8-0BC7-D1F0-19B0C1F78C07}"/>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4" name="Picture 3">
            <a:extLst>
              <a:ext uri="{FF2B5EF4-FFF2-40B4-BE49-F238E27FC236}">
                <a16:creationId xmlns:a16="http://schemas.microsoft.com/office/drawing/2014/main" id="{0452B22E-6CD8-5864-C868-7CADE22E1AF4}"/>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6" name="Picture 5">
            <a:extLst>
              <a:ext uri="{FF2B5EF4-FFF2-40B4-BE49-F238E27FC236}">
                <a16:creationId xmlns:a16="http://schemas.microsoft.com/office/drawing/2014/main" id="{68C13120-7F50-DE28-2EF5-35AA50FA99B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pic>
        <p:nvPicPr>
          <p:cNvPr id="5" name="Picture 4" descr="A large round object with a hole in it&#10;&#10;AI-generated content may be incorrect.">
            <a:extLst>
              <a:ext uri="{FF2B5EF4-FFF2-40B4-BE49-F238E27FC236}">
                <a16:creationId xmlns:a16="http://schemas.microsoft.com/office/drawing/2014/main" id="{0C9F5719-6817-CF5F-E0DD-7A0C07A24BC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950804" y="1330004"/>
            <a:ext cx="3356610" cy="2527182"/>
          </a:xfrm>
          <a:prstGeom prst="rect">
            <a:avLst/>
          </a:prstGeom>
          <a:noFill/>
          <a:ln>
            <a:noFill/>
          </a:ln>
        </p:spPr>
      </p:pic>
      <p:sp>
        <p:nvSpPr>
          <p:cNvPr id="16" name="Rectangle 49">
            <a:extLst>
              <a:ext uri="{FF2B5EF4-FFF2-40B4-BE49-F238E27FC236}">
                <a16:creationId xmlns:a16="http://schemas.microsoft.com/office/drawing/2014/main" id="{86C5175A-91D2-7E50-3D4A-C37B1C81F8F5}"/>
              </a:ext>
            </a:extLst>
          </p:cNvPr>
          <p:cNvSpPr>
            <a:spLocks noChangeArrowheads="1"/>
          </p:cNvSpPr>
          <p:nvPr/>
        </p:nvSpPr>
        <p:spPr bwMode="auto">
          <a:xfrm>
            <a:off x="5934076" y="1329114"/>
            <a:ext cx="6169940" cy="4365450"/>
          </a:xfrm>
          <a:prstGeom prst="rect">
            <a:avLst/>
          </a:prstGeom>
          <a:noFill/>
          <a:ln w="19050">
            <a:solidFill>
              <a:srgbClr val="0033CC"/>
            </a:solidFill>
            <a:miter lim="800000"/>
            <a:headEnd/>
            <a:tailEnd/>
          </a:ln>
        </p:spPr>
        <p:txBody>
          <a:bodyPr wrap="none" anchor="ctr"/>
          <a:lstStyle/>
          <a:p>
            <a:endParaRPr lang="en-US" dirty="0"/>
          </a:p>
        </p:txBody>
      </p:sp>
      <p:pic>
        <p:nvPicPr>
          <p:cNvPr id="17" name="Picture 16" descr="A large machine in a factory&#10;&#10;AI-generated content may be incorrect.">
            <a:extLst>
              <a:ext uri="{FF2B5EF4-FFF2-40B4-BE49-F238E27FC236}">
                <a16:creationId xmlns:a16="http://schemas.microsoft.com/office/drawing/2014/main" id="{FE763D02-2FC2-8D85-66BC-DD2999CC174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665226" y="3117377"/>
            <a:ext cx="3420198" cy="2565148"/>
          </a:xfrm>
          <a:prstGeom prst="rect">
            <a:avLst/>
          </a:prstGeom>
        </p:spPr>
      </p:pic>
      <p:sp>
        <p:nvSpPr>
          <p:cNvPr id="8" name="Rectangle 7">
            <a:extLst>
              <a:ext uri="{FF2B5EF4-FFF2-40B4-BE49-F238E27FC236}">
                <a16:creationId xmlns:a16="http://schemas.microsoft.com/office/drawing/2014/main" id="{03B5FAB5-E1B7-08D7-EF05-350272EEC1C7}"/>
              </a:ext>
            </a:extLst>
          </p:cNvPr>
          <p:cNvSpPr/>
          <p:nvPr/>
        </p:nvSpPr>
        <p:spPr>
          <a:xfrm>
            <a:off x="9254737" y="1353232"/>
            <a:ext cx="2849278" cy="1785104"/>
          </a:xfrm>
          <a:prstGeom prst="rect">
            <a:avLst/>
          </a:prstGeom>
        </p:spPr>
        <p:txBody>
          <a:bodyPr wrap="square">
            <a:spAutoFit/>
          </a:bodyPr>
          <a:lstStyle/>
          <a:p>
            <a:r>
              <a:rPr lang="en-US" sz="1100" dirty="0"/>
              <a:t>Figure left: View down the bore of coil 7 after epoxy impregnation at FSU.  The epoxy impregnation is one of the many detailed procedural steps that includes conductor fabrication, quality control inspections, winding, joint and termination fabrication, outer shell fabrication, epoxy impregnation, Zylon reinforcement application and break out of the coil from the epoxy monolith after impregnation,</a:t>
            </a:r>
          </a:p>
        </p:txBody>
      </p:sp>
      <p:sp>
        <p:nvSpPr>
          <p:cNvPr id="9" name="Rectangle 8">
            <a:extLst>
              <a:ext uri="{FF2B5EF4-FFF2-40B4-BE49-F238E27FC236}">
                <a16:creationId xmlns:a16="http://schemas.microsoft.com/office/drawing/2014/main" id="{A049E639-D1BC-3D08-EB41-A6682B1BC8CD}"/>
              </a:ext>
            </a:extLst>
          </p:cNvPr>
          <p:cNvSpPr/>
          <p:nvPr/>
        </p:nvSpPr>
        <p:spPr>
          <a:xfrm>
            <a:off x="5905478" y="3910300"/>
            <a:ext cx="2669096" cy="1785104"/>
          </a:xfrm>
          <a:prstGeom prst="rect">
            <a:avLst/>
          </a:prstGeom>
        </p:spPr>
        <p:txBody>
          <a:bodyPr wrap="square">
            <a:spAutoFit/>
          </a:bodyPr>
          <a:lstStyle/>
          <a:p>
            <a:r>
              <a:rPr lang="en-US" sz="1100" dirty="0"/>
              <a:t>Figure right: Winding Zylon fiber with epoxy over the external shell at LANL is a process that further strengthens the pulsed coil against the huge magnetic forces that are generated in fractions of a second within the pulsed magnets.  Zylon was implemented by the MagLab and is now one of the state-of-the-art reinforcement methods employed in the MagLab pulsed magnets. </a:t>
            </a:r>
          </a:p>
        </p:txBody>
      </p:sp>
      <p:sp>
        <p:nvSpPr>
          <p:cNvPr id="11" name="Text Box 28">
            <a:extLst>
              <a:ext uri="{FF2B5EF4-FFF2-40B4-BE49-F238E27FC236}">
                <a16:creationId xmlns:a16="http://schemas.microsoft.com/office/drawing/2014/main" id="{1F8CFFED-F4B4-A4A7-B227-261653A1C626}"/>
              </a:ext>
            </a:extLst>
          </p:cNvPr>
          <p:cNvSpPr txBox="1">
            <a:spLocks noChangeArrowheads="1"/>
          </p:cNvSpPr>
          <p:nvPr/>
        </p:nvSpPr>
        <p:spPr bwMode="auto">
          <a:xfrm>
            <a:off x="-3633" y="5726473"/>
            <a:ext cx="12104015" cy="600164"/>
          </a:xfrm>
          <a:prstGeom prst="rect">
            <a:avLst/>
          </a:prstGeom>
          <a:noFill/>
          <a:ln w="9525">
            <a:noFill/>
            <a:miter lim="800000"/>
            <a:headEnd/>
            <a:tailEnd/>
          </a:ln>
        </p:spPr>
        <p:txBody>
          <a:bodyPr wrap="square">
            <a:spAutoFit/>
          </a:bodyPr>
          <a:lstStyle/>
          <a:p>
            <a:pPr algn="just"/>
            <a:r>
              <a:rPr lang="en-US" sz="1100" b="1" dirty="0">
                <a:solidFill>
                  <a:srgbClr val="333399"/>
                </a:solidFill>
              </a:rPr>
              <a:t>Facilities and instrumentation used:</a:t>
            </a:r>
            <a:r>
              <a:rPr lang="en-US" sz="1100" dirty="0">
                <a:solidFill>
                  <a:srgbClr val="333399"/>
                </a:solidFill>
              </a:rPr>
              <a:t> NHMFL Magnet Science &amp; Technology Department, Large Coil Fabrication Facility.</a:t>
            </a:r>
          </a:p>
          <a:p>
            <a:pPr algn="just"/>
            <a:r>
              <a:rPr lang="en-US" sz="1100" b="1" dirty="0">
                <a:solidFill>
                  <a:srgbClr val="333399"/>
                </a:solidFill>
              </a:rPr>
              <a:t>Citation: </a:t>
            </a:r>
            <a:r>
              <a:rPr lang="en-US" sz="1100" dirty="0">
                <a:solidFill>
                  <a:srgbClr val="333399"/>
                </a:solidFill>
              </a:rPr>
              <a:t>Nguyen, D.N.; Vo, T.; Michel, J.; Dixon, I.R.; Adkins, T.; Han, K., </a:t>
            </a:r>
            <a:r>
              <a:rPr lang="en-US" sz="1100" i="1" dirty="0">
                <a:solidFill>
                  <a:srgbClr val="333399"/>
                </a:solidFill>
              </a:rPr>
              <a:t>Redesign of the Coils for the 60T Controlled-Waveform Magnet at NHMFL,</a:t>
            </a:r>
            <a:r>
              <a:rPr lang="en-US" sz="1100" dirty="0">
                <a:solidFill>
                  <a:srgbClr val="333399"/>
                </a:solidFill>
              </a:rPr>
              <a:t> </a:t>
            </a:r>
            <a:r>
              <a:rPr lang="en-US" sz="1100" b="1" dirty="0">
                <a:solidFill>
                  <a:srgbClr val="333399"/>
                </a:solidFill>
              </a:rPr>
              <a:t>IEEE Transactions on Applied Superconductivity</a:t>
            </a:r>
            <a:r>
              <a:rPr lang="en-US" sz="1100" dirty="0">
                <a:solidFill>
                  <a:srgbClr val="333399"/>
                </a:solidFill>
              </a:rPr>
              <a:t>, </a:t>
            </a:r>
            <a:r>
              <a:rPr lang="en-US" sz="1100" b="1" dirty="0">
                <a:solidFill>
                  <a:srgbClr val="333399"/>
                </a:solidFill>
              </a:rPr>
              <a:t>32</a:t>
            </a:r>
            <a:r>
              <a:rPr lang="en-US" sz="1100" dirty="0">
                <a:solidFill>
                  <a:srgbClr val="333399"/>
                </a:solidFill>
              </a:rPr>
              <a:t> (6), 4300504 (2022) </a:t>
            </a:r>
            <a:r>
              <a:rPr lang="en-US" sz="1100" b="1" dirty="0">
                <a:solidFill>
                  <a:srgbClr val="333399"/>
                </a:solidFill>
                <a:hlinkClick r:id="rId10">
                  <a:extLst>
                    <a:ext uri="{A12FA001-AC4F-418D-AE19-62706E023703}">
                      <ahyp:hlinkClr xmlns:ahyp="http://schemas.microsoft.com/office/drawing/2018/hyperlinkcolor" val="tx"/>
                    </a:ext>
                  </a:extLst>
                </a:hlinkClick>
              </a:rPr>
              <a:t>doi.org/10.1109/TASC.2022.3151836</a:t>
            </a:r>
            <a:endParaRPr lang="en-US" sz="1200" dirty="0">
              <a:solidFill>
                <a:srgbClr val="333399"/>
              </a:solidFill>
            </a:endParaRPr>
          </a:p>
        </p:txBody>
      </p:sp>
    </p:spTree>
    <p:extLst>
      <p:ext uri="{BB962C8B-B14F-4D97-AF65-F5344CB8AC3E}">
        <p14:creationId xmlns:p14="http://schemas.microsoft.com/office/powerpoint/2010/main" val="3345844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7DB1B-8107-3271-1A8D-4DCBD0E75AB7}"/>
            </a:ext>
          </a:extLst>
        </p:cNvPr>
        <p:cNvGrpSpPr/>
        <p:nvPr/>
      </p:nvGrpSpPr>
      <p:grpSpPr>
        <a:xfrm>
          <a:off x="0" y="0"/>
          <a:ext cx="0" cy="0"/>
          <a:chOff x="0" y="0"/>
          <a:chExt cx="0" cy="0"/>
        </a:xfrm>
      </p:grpSpPr>
      <p:sp>
        <p:nvSpPr>
          <p:cNvPr id="1027" name="Rectangle 5">
            <a:extLst>
              <a:ext uri="{FF2B5EF4-FFF2-40B4-BE49-F238E27FC236}">
                <a16:creationId xmlns:a16="http://schemas.microsoft.com/office/drawing/2014/main" id="{6106F588-201B-3B81-9701-CA465B838A0D}"/>
              </a:ext>
            </a:extLst>
          </p:cNvPr>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dirty="0"/>
          </a:p>
        </p:txBody>
      </p:sp>
      <p:sp>
        <p:nvSpPr>
          <p:cNvPr id="1028" name="Text Box 28">
            <a:extLst>
              <a:ext uri="{FF2B5EF4-FFF2-40B4-BE49-F238E27FC236}">
                <a16:creationId xmlns:a16="http://schemas.microsoft.com/office/drawing/2014/main" id="{2D645572-1542-D8CA-85F3-29778C2AEB0A}"/>
              </a:ext>
            </a:extLst>
          </p:cNvPr>
          <p:cNvSpPr txBox="1">
            <a:spLocks noChangeArrowheads="1"/>
          </p:cNvSpPr>
          <p:nvPr/>
        </p:nvSpPr>
        <p:spPr bwMode="auto">
          <a:xfrm>
            <a:off x="9502" y="1263446"/>
            <a:ext cx="5895976" cy="276999"/>
          </a:xfrm>
          <a:prstGeom prst="rect">
            <a:avLst/>
          </a:prstGeom>
          <a:noFill/>
          <a:ln w="9525">
            <a:noFill/>
            <a:miter lim="800000"/>
            <a:headEnd/>
            <a:tailEnd/>
          </a:ln>
        </p:spPr>
        <p:txBody>
          <a:bodyPr wrap="square">
            <a:spAutoFit/>
          </a:bodyPr>
          <a:lstStyle/>
          <a:p>
            <a:r>
              <a:rPr lang="en-US" sz="1200" dirty="0">
                <a:solidFill>
                  <a:srgbClr val="FF0000"/>
                </a:solidFill>
              </a:rPr>
              <a:t> </a:t>
            </a:r>
            <a:endParaRPr lang="en-US" sz="1200" dirty="0">
              <a:latin typeface="Arial" charset="0"/>
            </a:endParaRPr>
          </a:p>
        </p:txBody>
      </p:sp>
      <p:sp>
        <p:nvSpPr>
          <p:cNvPr id="1034" name="Rectangle 49">
            <a:extLst>
              <a:ext uri="{FF2B5EF4-FFF2-40B4-BE49-F238E27FC236}">
                <a16:creationId xmlns:a16="http://schemas.microsoft.com/office/drawing/2014/main" id="{CC4EBA8B-CB3E-7045-5B8E-6AB8A29593EA}"/>
              </a:ext>
            </a:extLst>
          </p:cNvPr>
          <p:cNvSpPr>
            <a:spLocks noChangeArrowheads="1"/>
          </p:cNvSpPr>
          <p:nvPr/>
        </p:nvSpPr>
        <p:spPr bwMode="auto">
          <a:xfrm>
            <a:off x="5934076" y="1329114"/>
            <a:ext cx="6169940" cy="4365450"/>
          </a:xfrm>
          <a:prstGeom prst="rect">
            <a:avLst/>
          </a:prstGeom>
          <a:noFill/>
          <a:ln w="19050">
            <a:solidFill>
              <a:srgbClr val="0033CC"/>
            </a:solidFill>
            <a:miter lim="800000"/>
            <a:headEnd/>
            <a:tailEnd/>
          </a:ln>
        </p:spPr>
        <p:txBody>
          <a:bodyPr wrap="none" anchor="ctr"/>
          <a:lstStyle/>
          <a:p>
            <a:endParaRPr lang="en-US" dirty="0"/>
          </a:p>
        </p:txBody>
      </p:sp>
      <p:sp>
        <p:nvSpPr>
          <p:cNvPr id="10" name="Text Box 28">
            <a:extLst>
              <a:ext uri="{FF2B5EF4-FFF2-40B4-BE49-F238E27FC236}">
                <a16:creationId xmlns:a16="http://schemas.microsoft.com/office/drawing/2014/main" id="{F602D3E8-47A0-3154-D816-DCCDB5D2DC9A}"/>
              </a:ext>
            </a:extLst>
          </p:cNvPr>
          <p:cNvSpPr txBox="1">
            <a:spLocks noChangeArrowheads="1"/>
          </p:cNvSpPr>
          <p:nvPr/>
        </p:nvSpPr>
        <p:spPr bwMode="auto">
          <a:xfrm>
            <a:off x="43992" y="5814933"/>
            <a:ext cx="12104015" cy="600164"/>
          </a:xfrm>
          <a:prstGeom prst="rect">
            <a:avLst/>
          </a:prstGeom>
          <a:noFill/>
          <a:ln w="9525">
            <a:noFill/>
            <a:miter lim="800000"/>
            <a:headEnd/>
            <a:tailEnd/>
          </a:ln>
        </p:spPr>
        <p:txBody>
          <a:bodyPr wrap="square">
            <a:spAutoFit/>
          </a:bodyPr>
          <a:lstStyle/>
          <a:p>
            <a:pPr algn="just"/>
            <a:r>
              <a:rPr lang="en-US" sz="1100" b="1" dirty="0">
                <a:solidFill>
                  <a:srgbClr val="333399"/>
                </a:solidFill>
              </a:rPr>
              <a:t>Facilities and instrumentation used:</a:t>
            </a:r>
            <a:r>
              <a:rPr lang="en-US" sz="1100" dirty="0">
                <a:solidFill>
                  <a:srgbClr val="333399"/>
                </a:solidFill>
              </a:rPr>
              <a:t> NHMFL Magnet Science &amp; Technology Department, Large Coil Fabrication Facility.</a:t>
            </a:r>
          </a:p>
          <a:p>
            <a:pPr algn="just"/>
            <a:r>
              <a:rPr lang="en-US" sz="1100" b="1" dirty="0">
                <a:solidFill>
                  <a:srgbClr val="333399"/>
                </a:solidFill>
              </a:rPr>
              <a:t>Citation: </a:t>
            </a:r>
            <a:r>
              <a:rPr lang="en-US" sz="1100" dirty="0">
                <a:solidFill>
                  <a:srgbClr val="333399"/>
                </a:solidFill>
              </a:rPr>
              <a:t>Nguyen, D.N.; Vo, T.; Michel, J.; Dixon, I.R.; Adkins, T.; Han, K., </a:t>
            </a:r>
            <a:r>
              <a:rPr lang="en-US" sz="1100" i="1" dirty="0">
                <a:solidFill>
                  <a:srgbClr val="333399"/>
                </a:solidFill>
              </a:rPr>
              <a:t>Redesign of the Coils for the 60T Controlled-Waveform Magnet at NHMFL,</a:t>
            </a:r>
            <a:r>
              <a:rPr lang="en-US" sz="1100" dirty="0">
                <a:solidFill>
                  <a:srgbClr val="333399"/>
                </a:solidFill>
              </a:rPr>
              <a:t> </a:t>
            </a:r>
            <a:r>
              <a:rPr lang="en-US" sz="1100" b="1" dirty="0">
                <a:solidFill>
                  <a:srgbClr val="333399"/>
                </a:solidFill>
              </a:rPr>
              <a:t>IEEE Transactions on Applied Superconductivity</a:t>
            </a:r>
            <a:r>
              <a:rPr lang="en-US" sz="1100" dirty="0">
                <a:solidFill>
                  <a:srgbClr val="333399"/>
                </a:solidFill>
              </a:rPr>
              <a:t>, </a:t>
            </a:r>
            <a:r>
              <a:rPr lang="en-US" sz="1100" b="1" dirty="0">
                <a:solidFill>
                  <a:srgbClr val="333399"/>
                </a:solidFill>
              </a:rPr>
              <a:t>32</a:t>
            </a:r>
            <a:r>
              <a:rPr lang="en-US" sz="1100" dirty="0">
                <a:solidFill>
                  <a:srgbClr val="333399"/>
                </a:solidFill>
              </a:rPr>
              <a:t> (6), 4300504 (2022) </a:t>
            </a:r>
            <a:r>
              <a:rPr lang="en-US" sz="1100" b="1" dirty="0">
                <a:solidFill>
                  <a:srgbClr val="333399"/>
                </a:solidFill>
                <a:hlinkClick r:id="rId3">
                  <a:extLst>
                    <a:ext uri="{A12FA001-AC4F-418D-AE19-62706E023703}">
                      <ahyp:hlinkClr xmlns:ahyp="http://schemas.microsoft.com/office/drawing/2018/hyperlinkcolor" val="tx"/>
                    </a:ext>
                  </a:extLst>
                </a:hlinkClick>
              </a:rPr>
              <a:t>doi.org/10.1109/TASC.2022.3151836</a:t>
            </a:r>
            <a:endParaRPr lang="en-US" sz="1200" dirty="0">
              <a:solidFill>
                <a:srgbClr val="333399"/>
              </a:solidFill>
            </a:endParaRPr>
          </a:p>
        </p:txBody>
      </p:sp>
      <p:sp>
        <p:nvSpPr>
          <p:cNvPr id="2" name="AutoShape 2">
            <a:extLst>
              <a:ext uri="{FF2B5EF4-FFF2-40B4-BE49-F238E27FC236}">
                <a16:creationId xmlns:a16="http://schemas.microsoft.com/office/drawing/2014/main" id="{4E90C758-CB0F-73DA-8A7D-D5ED16369A70}"/>
              </a:ext>
            </a:extLst>
          </p:cNvPr>
          <p:cNvSpPr>
            <a:spLocks noChangeAspect="1" noChangeArrowheads="1"/>
          </p:cNvSpPr>
          <p:nvPr/>
        </p:nvSpPr>
        <p:spPr bwMode="auto">
          <a:xfrm>
            <a:off x="5743575" y="327831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 name="Line 42">
            <a:extLst>
              <a:ext uri="{FF2B5EF4-FFF2-40B4-BE49-F238E27FC236}">
                <a16:creationId xmlns:a16="http://schemas.microsoft.com/office/drawing/2014/main" id="{C59B564A-FDA7-63AF-E9A2-7DB8D9F2E51B}"/>
              </a:ext>
            </a:extLst>
          </p:cNvPr>
          <p:cNvSpPr>
            <a:spLocks noChangeShapeType="1"/>
          </p:cNvSpPr>
          <p:nvPr/>
        </p:nvSpPr>
        <p:spPr bwMode="auto">
          <a:xfrm>
            <a:off x="0" y="1163437"/>
            <a:ext cx="12192000" cy="28082"/>
          </a:xfrm>
          <a:prstGeom prst="line">
            <a:avLst/>
          </a:prstGeom>
          <a:noFill/>
          <a:ln w="44450" cmpd="sng">
            <a:solidFill>
              <a:srgbClr val="4F4184"/>
            </a:solidFill>
            <a:round/>
            <a:headEnd/>
            <a:tailEnd/>
          </a:ln>
        </p:spPr>
        <p:txBody>
          <a:bodyPr/>
          <a:lstStyle/>
          <a:p>
            <a:endParaRPr lang="en-US" dirty="0"/>
          </a:p>
        </p:txBody>
      </p:sp>
      <p:pic>
        <p:nvPicPr>
          <p:cNvPr id="4" name="Picture 3" descr="NSF logo.jpg">
            <a:extLst>
              <a:ext uri="{FF2B5EF4-FFF2-40B4-BE49-F238E27FC236}">
                <a16:creationId xmlns:a16="http://schemas.microsoft.com/office/drawing/2014/main" id="{C4E6BDF3-DBDC-7133-2295-833A229A3026}"/>
              </a:ext>
            </a:extLst>
          </p:cNvPr>
          <p:cNvPicPr>
            <a:picLocks noChangeAspect="1"/>
          </p:cNvPicPr>
          <p:nvPr/>
        </p:nvPicPr>
        <p:blipFill>
          <a:blip r:embed="rId4" cstate="print"/>
          <a:stretch>
            <a:fillRect/>
          </a:stretch>
        </p:blipFill>
        <p:spPr>
          <a:xfrm>
            <a:off x="10099268" y="78134"/>
            <a:ext cx="1017188" cy="1023315"/>
          </a:xfrm>
          <a:prstGeom prst="rect">
            <a:avLst/>
          </a:prstGeom>
        </p:spPr>
      </p:pic>
      <p:pic>
        <p:nvPicPr>
          <p:cNvPr id="6" name="Picture 5" descr="JustM_purple.jpg">
            <a:extLst>
              <a:ext uri="{FF2B5EF4-FFF2-40B4-BE49-F238E27FC236}">
                <a16:creationId xmlns:a16="http://schemas.microsoft.com/office/drawing/2014/main" id="{EC335B17-9E2C-3DA1-FC74-09513761470E}"/>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1340821" y="199813"/>
            <a:ext cx="672842" cy="801911"/>
          </a:xfrm>
          <a:prstGeom prst="rect">
            <a:avLst/>
          </a:prstGeom>
        </p:spPr>
      </p:pic>
      <p:sp>
        <p:nvSpPr>
          <p:cNvPr id="7" name="Rectangle 6">
            <a:extLst>
              <a:ext uri="{FF2B5EF4-FFF2-40B4-BE49-F238E27FC236}">
                <a16:creationId xmlns:a16="http://schemas.microsoft.com/office/drawing/2014/main" id="{D399C421-8683-A638-F99B-893E95BC3212}"/>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0A98EFC5-CF78-E51A-5843-681B6E34A541}"/>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9" name="Picture 8">
            <a:extLst>
              <a:ext uri="{FF2B5EF4-FFF2-40B4-BE49-F238E27FC236}">
                <a16:creationId xmlns:a16="http://schemas.microsoft.com/office/drawing/2014/main" id="{D1037937-C3DF-80D9-5F2C-0DB017C70C4C}"/>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15" name="Picture 14">
            <a:extLst>
              <a:ext uri="{FF2B5EF4-FFF2-40B4-BE49-F238E27FC236}">
                <a16:creationId xmlns:a16="http://schemas.microsoft.com/office/drawing/2014/main" id="{856E5F1C-5158-C40F-5116-3AE2AA1F9E54}"/>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pic>
        <p:nvPicPr>
          <p:cNvPr id="14" name="Picture 13" descr="A large round object with a hole in it&#10;&#10;AI-generated content may be incorrect.">
            <a:extLst>
              <a:ext uri="{FF2B5EF4-FFF2-40B4-BE49-F238E27FC236}">
                <a16:creationId xmlns:a16="http://schemas.microsoft.com/office/drawing/2014/main" id="{BF0D3506-A0D4-E5E0-A51A-F8BA484732C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950804" y="1330004"/>
            <a:ext cx="3356610" cy="2527182"/>
          </a:xfrm>
          <a:prstGeom prst="rect">
            <a:avLst/>
          </a:prstGeom>
          <a:noFill/>
          <a:ln>
            <a:noFill/>
          </a:ln>
        </p:spPr>
      </p:pic>
      <p:pic>
        <p:nvPicPr>
          <p:cNvPr id="16" name="Picture 15" descr="A large machine in a factory&#10;&#10;AI-generated content may be incorrect.">
            <a:extLst>
              <a:ext uri="{FF2B5EF4-FFF2-40B4-BE49-F238E27FC236}">
                <a16:creationId xmlns:a16="http://schemas.microsoft.com/office/drawing/2014/main" id="{CDAD28E3-B6BD-7162-46BA-723A32FF3948}"/>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665226" y="3117377"/>
            <a:ext cx="3420198" cy="2565148"/>
          </a:xfrm>
          <a:prstGeom prst="rect">
            <a:avLst/>
          </a:prstGeom>
        </p:spPr>
      </p:pic>
      <p:sp>
        <p:nvSpPr>
          <p:cNvPr id="12" name="Text Box 62">
            <a:extLst>
              <a:ext uri="{FF2B5EF4-FFF2-40B4-BE49-F238E27FC236}">
                <a16:creationId xmlns:a16="http://schemas.microsoft.com/office/drawing/2014/main" id="{DE802464-38AE-37DD-02F3-9F9058963A48}"/>
              </a:ext>
            </a:extLst>
          </p:cNvPr>
          <p:cNvSpPr txBox="1">
            <a:spLocks noChangeArrowheads="1"/>
          </p:cNvSpPr>
          <p:nvPr/>
        </p:nvSpPr>
        <p:spPr bwMode="auto">
          <a:xfrm>
            <a:off x="138603" y="58665"/>
            <a:ext cx="10138457" cy="1077218"/>
          </a:xfrm>
          <a:prstGeom prst="rect">
            <a:avLst/>
          </a:prstGeom>
          <a:noFill/>
          <a:ln w="9525">
            <a:noFill/>
            <a:miter lim="800000"/>
            <a:headEnd/>
            <a:tailEnd/>
          </a:ln>
        </p:spPr>
        <p:txBody>
          <a:bodyPr wrap="square">
            <a:spAutoFit/>
          </a:bodyPr>
          <a:lstStyle/>
          <a:p>
            <a:r>
              <a:rPr lang="en-US" sz="2000" b="1" dirty="0"/>
              <a:t>60 Tesla Magnet Rebuilt Stronger Than Ever for Breakthrough Science</a:t>
            </a:r>
            <a:endParaRPr lang="en-US" sz="2000" dirty="0"/>
          </a:p>
          <a:p>
            <a:pPr>
              <a:spcBef>
                <a:spcPts val="0"/>
              </a:spcBef>
            </a:pPr>
            <a:endParaRPr lang="en-US" sz="600" dirty="0"/>
          </a:p>
          <a:p>
            <a:pPr>
              <a:spcBef>
                <a:spcPts val="0"/>
              </a:spcBef>
            </a:pPr>
            <a:r>
              <a:rPr lang="en-US" sz="1100" dirty="0"/>
              <a:t>Iain Dixon</a:t>
            </a:r>
            <a:r>
              <a:rPr lang="en-US" sz="1100" baseline="30000" dirty="0"/>
              <a:t>1</a:t>
            </a:r>
            <a:r>
              <a:rPr lang="en-US" sz="1100" dirty="0"/>
              <a:t>, Todd Adkins</a:t>
            </a:r>
            <a:r>
              <a:rPr lang="en-US" sz="1100" baseline="30000" dirty="0"/>
              <a:t>1</a:t>
            </a:r>
            <a:r>
              <a:rPr lang="en-US" sz="1100" dirty="0"/>
              <a:t>, Ke Han</a:t>
            </a:r>
            <a:r>
              <a:rPr lang="en-US" sz="1100" baseline="30000" dirty="0"/>
              <a:t>1</a:t>
            </a:r>
            <a:r>
              <a:rPr lang="en-US" sz="1100" dirty="0"/>
              <a:t>, Rongmei Niu</a:t>
            </a:r>
            <a:r>
              <a:rPr lang="en-US" sz="1100" baseline="30000" dirty="0"/>
              <a:t>1</a:t>
            </a:r>
            <a:r>
              <a:rPr lang="en-US" sz="1100" dirty="0"/>
              <a:t>, Doan Nguyen</a:t>
            </a:r>
            <a:r>
              <a:rPr lang="en-US" sz="1100" baseline="30000" dirty="0"/>
              <a:t>2</a:t>
            </a:r>
            <a:r>
              <a:rPr lang="en-US" sz="1100" dirty="0"/>
              <a:t> </a:t>
            </a:r>
          </a:p>
          <a:p>
            <a:pPr marL="228600" indent="-228600">
              <a:spcBef>
                <a:spcPts val="0"/>
              </a:spcBef>
              <a:buAutoNum type="arabicPeriod"/>
            </a:pPr>
            <a:r>
              <a:rPr lang="en-US" sz="1050" b="1" dirty="0">
                <a:solidFill>
                  <a:srgbClr val="0033CC"/>
                </a:solidFill>
              </a:rPr>
              <a:t>National High Magnetic Field Laboratory, FSU; 2. National High Magnetic Field Laboratory, Los Alamos National Laboratory </a:t>
            </a:r>
          </a:p>
          <a:p>
            <a:pPr>
              <a:spcBef>
                <a:spcPts val="0"/>
              </a:spcBef>
            </a:pPr>
            <a:r>
              <a:rPr lang="en-US" sz="600" b="1" dirty="0">
                <a:solidFill>
                  <a:srgbClr val="0033CC"/>
                </a:solidFill>
              </a:rPr>
              <a:t> </a:t>
            </a:r>
          </a:p>
          <a:p>
            <a:pPr>
              <a:spcBef>
                <a:spcPts val="0"/>
              </a:spcBef>
            </a:pPr>
            <a:r>
              <a:rPr lang="en-US" sz="1050" b="1" dirty="0"/>
              <a:t>Funding Grants:</a:t>
            </a:r>
            <a:r>
              <a:rPr lang="en-US" sz="1050" dirty="0"/>
              <a:t> K. M. </a:t>
            </a:r>
            <a:r>
              <a:rPr lang="en-US" sz="1050" dirty="0">
                <a:latin typeface="+mn-lt"/>
              </a:rPr>
              <a:t>Amm (NSF DMR-2128556</a:t>
            </a:r>
            <a:r>
              <a:rPr lang="en-US" sz="1050" dirty="0"/>
              <a:t>)</a:t>
            </a:r>
            <a:endParaRPr lang="en-US" sz="1050" b="1" dirty="0">
              <a:solidFill>
                <a:srgbClr val="0033CC"/>
              </a:solidFill>
            </a:endParaRPr>
          </a:p>
        </p:txBody>
      </p:sp>
      <p:sp>
        <p:nvSpPr>
          <p:cNvPr id="18" name="Rectangle 17">
            <a:extLst>
              <a:ext uri="{FF2B5EF4-FFF2-40B4-BE49-F238E27FC236}">
                <a16:creationId xmlns:a16="http://schemas.microsoft.com/office/drawing/2014/main" id="{E2B0F6C4-58E8-6E9E-BCA3-80A248C4C632}"/>
              </a:ext>
            </a:extLst>
          </p:cNvPr>
          <p:cNvSpPr/>
          <p:nvPr/>
        </p:nvSpPr>
        <p:spPr>
          <a:xfrm>
            <a:off x="9254737" y="1353232"/>
            <a:ext cx="2849278" cy="1785104"/>
          </a:xfrm>
          <a:prstGeom prst="rect">
            <a:avLst/>
          </a:prstGeom>
        </p:spPr>
        <p:txBody>
          <a:bodyPr wrap="square">
            <a:spAutoFit/>
          </a:bodyPr>
          <a:lstStyle/>
          <a:p>
            <a:r>
              <a:rPr lang="en-US" sz="1100" dirty="0"/>
              <a:t>Figure left: View down the bore of coil 7 after epoxy impregnation at FSU.  The epoxy impregnation is one of the many detailed procedural steps that includes conductor fabrication, quality control inspections, winding, joint and termination fabrication, outer shell fabrication, epoxy impregnation, Zylon reinforcement application and break out of the coil from the epoxy monolith after impregnation,</a:t>
            </a:r>
          </a:p>
        </p:txBody>
      </p:sp>
      <p:sp>
        <p:nvSpPr>
          <p:cNvPr id="19" name="Rectangle 18">
            <a:extLst>
              <a:ext uri="{FF2B5EF4-FFF2-40B4-BE49-F238E27FC236}">
                <a16:creationId xmlns:a16="http://schemas.microsoft.com/office/drawing/2014/main" id="{7BD34E60-D192-9D5D-D1AD-D995EDD0EF10}"/>
              </a:ext>
            </a:extLst>
          </p:cNvPr>
          <p:cNvSpPr/>
          <p:nvPr/>
        </p:nvSpPr>
        <p:spPr>
          <a:xfrm>
            <a:off x="5905478" y="3910300"/>
            <a:ext cx="2669096" cy="1785104"/>
          </a:xfrm>
          <a:prstGeom prst="rect">
            <a:avLst/>
          </a:prstGeom>
        </p:spPr>
        <p:txBody>
          <a:bodyPr wrap="square">
            <a:spAutoFit/>
          </a:bodyPr>
          <a:lstStyle/>
          <a:p>
            <a:r>
              <a:rPr lang="en-US" sz="1100" dirty="0"/>
              <a:t>Figure right: Winding Zylon fiber with epoxy over the external shell at LANL is a process that further strengthens the pulsed coil against the huge magnetic forces that are generated in fractions of a second within the pulsed magnets.  Zylon was implemented by the MagLab and is now one of the state-of-the-art reinforcement methods employed in the MagLab pulsed magnets. </a:t>
            </a:r>
          </a:p>
        </p:txBody>
      </p:sp>
      <p:sp>
        <p:nvSpPr>
          <p:cNvPr id="17" name="TextBox 16">
            <a:extLst>
              <a:ext uri="{FF2B5EF4-FFF2-40B4-BE49-F238E27FC236}">
                <a16:creationId xmlns:a16="http://schemas.microsoft.com/office/drawing/2014/main" id="{E0779F20-6841-6D0D-D788-F2B64A7C3C5A}"/>
              </a:ext>
            </a:extLst>
          </p:cNvPr>
          <p:cNvSpPr txBox="1"/>
          <p:nvPr/>
        </p:nvSpPr>
        <p:spPr>
          <a:xfrm>
            <a:off x="71823" y="1145526"/>
            <a:ext cx="5924307" cy="5078313"/>
          </a:xfrm>
          <a:prstGeom prst="rect">
            <a:avLst/>
          </a:prstGeom>
          <a:noFill/>
        </p:spPr>
        <p:txBody>
          <a:bodyPr wrap="square">
            <a:spAutoFit/>
          </a:bodyPr>
          <a:lstStyle/>
          <a:p>
            <a:pPr>
              <a:buNone/>
            </a:pPr>
            <a:r>
              <a:rPr lang="en-US" sz="1200" b="1" dirty="0"/>
              <a:t>What is the finding? </a:t>
            </a:r>
            <a:r>
              <a:rPr lang="en-US" sz="1200" dirty="0"/>
              <a:t>After a decade out of service, the </a:t>
            </a:r>
            <a:r>
              <a:rPr lang="en-US" sz="1200" dirty="0" err="1"/>
              <a:t>MagLab’s</a:t>
            </a:r>
            <a:r>
              <a:rPr lang="en-US" sz="1200" dirty="0"/>
              <a:t> powerful 60 Tesla Controlled Waveform (CW) magnet has been rebuilt with major upgrades in performance, reliability, and safety. Three key coils were reconstructed using improved materials, quality control, and insulation techniques.</a:t>
            </a:r>
          </a:p>
          <a:p>
            <a:pPr>
              <a:buNone/>
            </a:pPr>
            <a:endParaRPr lang="en-US" sz="600" dirty="0"/>
          </a:p>
          <a:p>
            <a:r>
              <a:rPr lang="en-US" sz="1200" b="1" dirty="0"/>
              <a:t>Why is it important? </a:t>
            </a:r>
            <a:r>
              <a:rPr lang="en-US" sz="1200" dirty="0"/>
              <a:t>This magnet allows researchers to study materials under extreme magnetic conditions not possible anywhere else. </a:t>
            </a:r>
            <a:r>
              <a:rPr lang="en-US" sz="1200" dirty="0">
                <a:latin typeface="Arial" charset="0"/>
              </a:rPr>
              <a:t>Designed to provide a unique combination of field and long pulse duration – up to 2 seconds – with a quasi-static field of 60 T and a 100 </a:t>
            </a:r>
            <a:r>
              <a:rPr lang="en-US" sz="1200" dirty="0" err="1">
                <a:latin typeface="Arial" charset="0"/>
              </a:rPr>
              <a:t>ms</a:t>
            </a:r>
            <a:r>
              <a:rPr lang="en-US" sz="1200" dirty="0">
                <a:latin typeface="Arial" charset="0"/>
              </a:rPr>
              <a:t> flat-top, this magnet’s pulse shape (or waveform) can be adjusted to suit the needs of different experiments. Controlling a pulsed waveform up to 60 T cannot be done anywhere else in the world and this</a:t>
            </a:r>
            <a:r>
              <a:rPr lang="en-US" sz="1200" dirty="0"/>
              <a:t> rebuild ensures long-term access to one of the world’s strongest and most versatile magnets, advancing fields from quantum science to energy innovation.</a:t>
            </a:r>
          </a:p>
          <a:p>
            <a:endParaRPr lang="en-US" sz="600" dirty="0"/>
          </a:p>
          <a:p>
            <a:r>
              <a:rPr lang="en-US" sz="1200" b="1" dirty="0"/>
              <a:t>Why did it need the </a:t>
            </a:r>
            <a:r>
              <a:rPr lang="en-US" sz="1200" b="1" dirty="0" err="1"/>
              <a:t>MagLab</a:t>
            </a:r>
            <a:r>
              <a:rPr lang="en-US" sz="1200" b="1" dirty="0"/>
              <a:t>? </a:t>
            </a:r>
            <a:r>
              <a:rPr lang="en-US" sz="1200" dirty="0"/>
              <a:t>Only the </a:t>
            </a:r>
            <a:r>
              <a:rPr lang="en-US" sz="1200" dirty="0" err="1"/>
              <a:t>MagLab</a:t>
            </a:r>
            <a:r>
              <a:rPr lang="en-US" sz="1200" dirty="0"/>
              <a:t> has the technical expertise, facilities, and collaborative engineering infrastructure—across Florida State University and Los Alamos National Lab—to rebuild and operate such an advanced, custom high-field instrument. </a:t>
            </a:r>
            <a:r>
              <a:rPr lang="en-US" sz="1200" dirty="0" err="1">
                <a:latin typeface="Arial" charset="0"/>
              </a:rPr>
              <a:t>MagLab</a:t>
            </a:r>
            <a:r>
              <a:rPr lang="en-US" sz="1200" dirty="0">
                <a:latin typeface="Arial" charset="0"/>
              </a:rPr>
              <a:t> engineers and technicians contribute state-of-the-art quality controls and detailed winding and fabrication procedures that will maximize the fatigue life of the coils. MS&amp;T and ASC materials development teams develop and provide the latest high-strength, high-conductivity conductor to produce the coils and the Los Alamos National Lab team designs pulsed fields, winds smaller bore coils and integrates the pulsed magnets into their unique facilities with a suite of sophisticated and robust power supply hardware.  The combination of these capabilities allows production and access to the world’s highest pulsed magnetic fields for users. </a:t>
            </a:r>
          </a:p>
          <a:p>
            <a:endParaRPr lang="en-US" sz="1200" dirty="0"/>
          </a:p>
        </p:txBody>
      </p:sp>
    </p:spTree>
    <p:extLst>
      <p:ext uri="{BB962C8B-B14F-4D97-AF65-F5344CB8AC3E}">
        <p14:creationId xmlns:p14="http://schemas.microsoft.com/office/powerpoint/2010/main" val="3203632614"/>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BD7C9FF766FAE4A8FF2A00B6383AD9D" ma:contentTypeVersion="13" ma:contentTypeDescription="Create a new document." ma:contentTypeScope="" ma:versionID="78c79bfabc33868d11872db7d346298c">
  <xsd:schema xmlns:xsd="http://www.w3.org/2001/XMLSchema" xmlns:xs="http://www.w3.org/2001/XMLSchema" xmlns:p="http://schemas.microsoft.com/office/2006/metadata/properties" xmlns:ns2="dadad298-2df9-4984-95e3-f6f23ee06f9a" xmlns:ns3="755122fe-b241-49e1-afdb-07c82d1e2775" targetNamespace="http://schemas.microsoft.com/office/2006/metadata/properties" ma:root="true" ma:fieldsID="3ea7e22f42f25b2e3eca7e1db5a8f4b9" ns2:_="" ns3:_="">
    <xsd:import namespace="dadad298-2df9-4984-95e3-f6f23ee06f9a"/>
    <xsd:import namespace="755122fe-b241-49e1-afdb-07c82d1e277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dad298-2df9-4984-95e3-f6f23ee06f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43b83bf-5a34-45d0-bf74-ccf9241540c7"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5122fe-b241-49e1-afdb-07c82d1e277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993c2d3-ffbe-4835-8fdd-8300bd9f248c}" ma:internalName="TaxCatchAll" ma:showField="CatchAllData" ma:web="755122fe-b241-49e1-afdb-07c82d1e277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55122fe-b241-49e1-afdb-07c82d1e2775" xsi:nil="true"/>
    <lcf76f155ced4ddcb4097134ff3c332f xmlns="dadad298-2df9-4984-95e3-f6f23ee06f9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1026B2E-53CF-41F2-9BFA-27DA1A6720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dad298-2df9-4984-95e3-f6f23ee06f9a"/>
    <ds:schemaRef ds:uri="755122fe-b241-49e1-afdb-07c82d1e27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0970E66-06F7-4592-983E-68A1441A3784}">
  <ds:schemaRefs>
    <ds:schemaRef ds:uri="http://schemas.microsoft.com/sharepoint/v3/contenttype/forms"/>
  </ds:schemaRefs>
</ds:datastoreItem>
</file>

<file path=customXml/itemProps3.xml><?xml version="1.0" encoding="utf-8"?>
<ds:datastoreItem xmlns:ds="http://schemas.openxmlformats.org/officeDocument/2006/customXml" ds:itemID="{92B06607-F230-4BF8-96D2-9147FE891250}">
  <ds:schemaRefs>
    <ds:schemaRef ds:uri="dadad298-2df9-4984-95e3-f6f23ee06f9a"/>
    <ds:schemaRef ds:uri="http://www.w3.org/XML/1998/namespace"/>
    <ds:schemaRef ds:uri="755122fe-b241-49e1-afdb-07c82d1e2775"/>
    <ds:schemaRef ds:uri="http://schemas.microsoft.com/office/2006/documentManagement/types"/>
    <ds:schemaRef ds:uri="http://schemas.microsoft.com/office/infopath/2007/PartnerControls"/>
    <ds:schemaRef ds:uri="http://purl.org/dc/dcmitype/"/>
    <ds:schemaRef ds:uri="http://schemas.openxmlformats.org/package/2006/metadata/core-properties"/>
    <ds:schemaRef ds:uri="http://purl.org/dc/elements/1.1/"/>
    <ds:schemaRef ds:uri="http://purl.org/dc/term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6106</TotalTime>
  <Words>1213</Words>
  <Application>Microsoft Office PowerPoint</Application>
  <PresentationFormat>Widescreen</PresentationFormat>
  <Paragraphs>32</Paragraphs>
  <Slides>2</Slides>
  <Notes>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vt:i4>
      </vt:variant>
    </vt:vector>
  </HeadingPairs>
  <TitlesOfParts>
    <vt:vector size="4" baseType="lpstr">
      <vt:lpstr>Arial</vt:lpstr>
      <vt:lpstr>Default Design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 Li</dc:creator>
  <cp:lastModifiedBy>Kathleen Amm</cp:lastModifiedBy>
  <cp:revision>149</cp:revision>
  <cp:lastPrinted>2019-07-16T13:07:28Z</cp:lastPrinted>
  <dcterms:created xsi:type="dcterms:W3CDTF">2004-08-07T03:10:56Z</dcterms:created>
  <dcterms:modified xsi:type="dcterms:W3CDTF">2025-08-12T20:37:06Z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0x010100ABD7C9FF766FAE4A8FF2A00B6383AD9D</vt:lpwstr>
  </property>
  <property fmtid="{D5CDD505-2E9C-101B-9397-08002B2CF9AE}" pid="3" name="MediaServiceImageTags">
    <vt:lpwstr/>
  </property>
</Properties>
</file>