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1" r:id="rId5"/>
    <p:sldId id="262" r:id="rId6"/>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4F4184"/>
    <a:srgbClr val="0033CC"/>
    <a:srgbClr val="008080"/>
    <a:srgbClr val="006600"/>
    <a:srgbClr val="000066"/>
    <a:srgbClr val="FFFF00"/>
    <a:srgbClr val="0066FF"/>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324C5C-8CC7-594A-904A-1058B0318BE5}" v="6" dt="2025-08-06T21:01:53.4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8" autoAdjust="0"/>
    <p:restoredTop sz="82410" autoAdjust="0"/>
  </p:normalViewPr>
  <p:slideViewPr>
    <p:cSldViewPr snapToGrid="0">
      <p:cViewPr>
        <p:scale>
          <a:sx n="128" d="100"/>
          <a:sy n="128" d="100"/>
        </p:scale>
        <p:origin x="-8" y="14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198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2</a:t>
            </a:fld>
            <a:endParaRPr lang="en-US"/>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33080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hyperlink" Target="https://doi.org/10.1021/jacs.5c01828" TargetMode="External"/><Relationship Id="rId4" Type="http://schemas.openxmlformats.org/officeDocument/2006/relationships/image" Target="../media/image2.jpeg"/><Relationship Id="rId9" Type="http://schemas.openxmlformats.org/officeDocument/2006/relationships/image" Target="../media/image7.gif"/></Relationships>
</file>

<file path=ppt/slides/_rels/slide2.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hyperlink" Target="https://doi.org/10.1021/jacs.5c0182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p:cNvSpPr txBox="1">
            <a:spLocks noChangeArrowheads="1"/>
          </p:cNvSpPr>
          <p:nvPr/>
        </p:nvSpPr>
        <p:spPr bwMode="auto">
          <a:xfrm>
            <a:off x="81646" y="1250756"/>
            <a:ext cx="5710916" cy="3970318"/>
          </a:xfrm>
          <a:prstGeom prst="rect">
            <a:avLst/>
          </a:prstGeom>
          <a:noFill/>
          <a:ln w="9525">
            <a:noFill/>
            <a:miter lim="800000"/>
            <a:headEnd/>
            <a:tailEnd/>
          </a:ln>
        </p:spPr>
        <p:txBody>
          <a:bodyPr wrap="square">
            <a:spAutoFit/>
          </a:bodyPr>
          <a:lstStyle/>
          <a:p>
            <a:pPr algn="just"/>
            <a:r>
              <a:rPr lang="en-US" sz="1200" dirty="0"/>
              <a:t>      Terpenes represent one of the largest and most diverse classes of natural products with critical biological functions and applications across medicine and agriculture. The complexity of these molecules arises from enzyme-catalyzed cyclization reactions that manage highly reactive carbocation intermediates. However, the precise mechanisms by which these enzymes control such reactive species to yield specific products remains poorly understood, particularly for rare and complex terpene skeletons.</a:t>
            </a:r>
          </a:p>
          <a:p>
            <a:pPr algn="just"/>
            <a:r>
              <a:rPr lang="en-US" sz="1200" dirty="0"/>
              <a:t>      This team of chemists and biochemists has conducted the first mechanistic study of </a:t>
            </a:r>
            <a:r>
              <a:rPr lang="en-US" sz="1200" dirty="0" err="1"/>
              <a:t>tetraisoquinene</a:t>
            </a:r>
            <a:r>
              <a:rPr lang="en-US" sz="1200" dirty="0"/>
              <a:t> biosynthesis by </a:t>
            </a:r>
            <a:r>
              <a:rPr lang="en-US" sz="1200" dirty="0" err="1"/>
              <a:t>TiqS</a:t>
            </a:r>
            <a:r>
              <a:rPr lang="en-US" sz="1200" dirty="0"/>
              <a:t>, a diterpene synthase from the myxobacterium </a:t>
            </a:r>
            <a:r>
              <a:rPr lang="en-US" sz="1200" i="1" dirty="0" err="1"/>
              <a:t>Melittangium</a:t>
            </a:r>
            <a:r>
              <a:rPr lang="en-US" sz="1200" i="1" dirty="0"/>
              <a:t> boletus</a:t>
            </a:r>
            <a:r>
              <a:rPr lang="en-US" sz="1200" dirty="0"/>
              <a:t>. By combining minor metabolite isolation, deuterium labeling, site-directed mutagenesis, and quantum chemical calculations, the researchers uncovered unusual deprotonation pathways and nonstatistical dynamic effects that direct the formation of the unique 5/5/5/5-fused ring system. Their work also demonstrates how the enzyme prevents the formation of secondary carbocations during the complex rearrangement of the carbon skeleton.      </a:t>
            </a:r>
          </a:p>
          <a:p>
            <a:pPr algn="just"/>
            <a:r>
              <a:rPr lang="en-US" sz="1200" dirty="0"/>
              <a:t>      This work offers fundamental insights into nature’s strategies for terpene cyclization and provides a framework for understanding related transformations in other systems. The findings could facilitate engineering terpene synthases for novel bioactive compounds, especially since the </a:t>
            </a:r>
            <a:r>
              <a:rPr lang="en-US" sz="1200" dirty="0" err="1"/>
              <a:t>tetraisoquinane</a:t>
            </a:r>
            <a:r>
              <a:rPr lang="en-US" sz="1200" dirty="0"/>
              <a:t> scaffold represents a previously unexplored structure with promising biological activities.</a:t>
            </a:r>
          </a:p>
        </p:txBody>
      </p:sp>
      <p:sp>
        <p:nvSpPr>
          <p:cNvPr id="1029" name="Line 42"/>
          <p:cNvSpPr>
            <a:spLocks noChangeShapeType="1"/>
          </p:cNvSpPr>
          <p:nvPr/>
        </p:nvSpPr>
        <p:spPr bwMode="auto">
          <a:xfrm>
            <a:off x="0" y="1163437"/>
            <a:ext cx="12192000" cy="28082"/>
          </a:xfrm>
          <a:prstGeom prst="line">
            <a:avLst/>
          </a:prstGeom>
          <a:noFill/>
          <a:ln w="44450" cmpd="sng">
            <a:solidFill>
              <a:srgbClr val="4F4184"/>
            </a:solidFill>
            <a:round/>
            <a:headEnd/>
            <a:tailEnd/>
          </a:ln>
        </p:spPr>
        <p:txBody>
          <a:bodyPr/>
          <a:lstStyle/>
          <a:p>
            <a:endParaRPr lang="en-US" dirty="0"/>
          </a:p>
        </p:txBody>
      </p:sp>
      <p:sp>
        <p:nvSpPr>
          <p:cNvPr id="1034" name="Rectangle 49"/>
          <p:cNvSpPr>
            <a:spLocks noChangeArrowheads="1"/>
          </p:cNvSpPr>
          <p:nvPr/>
        </p:nvSpPr>
        <p:spPr bwMode="auto">
          <a:xfrm>
            <a:off x="5934076" y="1316049"/>
            <a:ext cx="6169940" cy="4984235"/>
          </a:xfrm>
          <a:prstGeom prst="rect">
            <a:avLst/>
          </a:prstGeom>
          <a:noFill/>
          <a:ln w="19050">
            <a:solidFill>
              <a:srgbClr val="0033CC"/>
            </a:solidFill>
            <a:miter lim="800000"/>
            <a:headEnd/>
            <a:tailEnd/>
          </a:ln>
        </p:spPr>
        <p:txBody>
          <a:bodyPr wrap="none" anchor="ctr"/>
          <a:lstStyle/>
          <a:p>
            <a:endParaRPr lang="en-US"/>
          </a:p>
        </p:txBody>
      </p:sp>
      <p:pic>
        <p:nvPicPr>
          <p:cNvPr id="12" name="Picture 11" descr="NSF logo.jpg"/>
          <p:cNvPicPr>
            <a:picLocks noChangeAspect="1"/>
          </p:cNvPicPr>
          <p:nvPr/>
        </p:nvPicPr>
        <p:blipFill>
          <a:blip r:embed="rId3" cstate="print"/>
          <a:stretch>
            <a:fillRect/>
          </a:stretch>
        </p:blipFill>
        <p:spPr>
          <a:xfrm>
            <a:off x="10099268" y="78134"/>
            <a:ext cx="1017188" cy="1023315"/>
          </a:xfrm>
          <a:prstGeom prst="rect">
            <a:avLst/>
          </a:prstGeom>
        </p:spPr>
      </p:pic>
      <p:sp>
        <p:nvSpPr>
          <p:cNvPr id="13" name="Text Box 62"/>
          <p:cNvSpPr txBox="1">
            <a:spLocks noChangeArrowheads="1"/>
          </p:cNvSpPr>
          <p:nvPr/>
        </p:nvSpPr>
        <p:spPr bwMode="auto">
          <a:xfrm>
            <a:off x="138604" y="58665"/>
            <a:ext cx="9521072" cy="984885"/>
          </a:xfrm>
          <a:prstGeom prst="rect">
            <a:avLst/>
          </a:prstGeom>
          <a:noFill/>
          <a:ln w="9525">
            <a:noFill/>
            <a:miter lim="800000"/>
            <a:headEnd/>
            <a:tailEnd/>
          </a:ln>
        </p:spPr>
        <p:txBody>
          <a:bodyPr wrap="square">
            <a:spAutoFit/>
          </a:bodyPr>
          <a:lstStyle/>
          <a:p>
            <a:pPr>
              <a:spcBef>
                <a:spcPts val="0"/>
              </a:spcBef>
            </a:pPr>
            <a:r>
              <a:rPr lang="en-US" sz="2000" b="1" dirty="0"/>
              <a:t>Uncovering Novel Carbocation Dynamics in Terpene Biosynthesis</a:t>
            </a:r>
            <a:endParaRPr lang="en-US" sz="600" dirty="0"/>
          </a:p>
          <a:p>
            <a:pPr>
              <a:spcBef>
                <a:spcPts val="0"/>
              </a:spcBef>
            </a:pPr>
            <a:r>
              <a:rPr lang="en-US" sz="1100" dirty="0">
                <a:solidFill>
                  <a:srgbClr val="333399"/>
                </a:solidFill>
              </a:rPr>
              <a:t>Wei, X.</a:t>
            </a:r>
            <a:r>
              <a:rPr lang="en-US" sz="1100" baseline="30000" dirty="0">
                <a:solidFill>
                  <a:srgbClr val="333399"/>
                </a:solidFill>
              </a:rPr>
              <a:t>1</a:t>
            </a:r>
            <a:r>
              <a:rPr lang="en-US" sz="1100" dirty="0">
                <a:solidFill>
                  <a:srgbClr val="333399"/>
                </a:solidFill>
              </a:rPr>
              <a:t>; </a:t>
            </a:r>
            <a:r>
              <a:rPr lang="en-US" sz="1100" dirty="0" err="1">
                <a:solidFill>
                  <a:srgbClr val="333399"/>
                </a:solidFill>
              </a:rPr>
              <a:t>DeSnoo</a:t>
            </a:r>
            <a:r>
              <a:rPr lang="en-US" sz="1100" dirty="0">
                <a:solidFill>
                  <a:srgbClr val="333399"/>
                </a:solidFill>
              </a:rPr>
              <a:t>, W.</a:t>
            </a:r>
            <a:r>
              <a:rPr lang="en-US" sz="1100" baseline="30000" dirty="0">
                <a:solidFill>
                  <a:srgbClr val="333399"/>
                </a:solidFill>
              </a:rPr>
              <a:t>2</a:t>
            </a:r>
            <a:r>
              <a:rPr lang="en-US" sz="1100" dirty="0">
                <a:solidFill>
                  <a:srgbClr val="333399"/>
                </a:solidFill>
              </a:rPr>
              <a:t>; Li, Z.</a:t>
            </a:r>
            <a:r>
              <a:rPr lang="en-US" sz="1100" baseline="30000" dirty="0">
                <a:solidFill>
                  <a:srgbClr val="333399"/>
                </a:solidFill>
              </a:rPr>
              <a:t>1</a:t>
            </a:r>
            <a:r>
              <a:rPr lang="en-US" sz="1100" dirty="0">
                <a:solidFill>
                  <a:srgbClr val="333399"/>
                </a:solidFill>
              </a:rPr>
              <a:t>; Ning, W.</a:t>
            </a:r>
            <a:r>
              <a:rPr lang="en-US" sz="1100" baseline="30000" dirty="0">
                <a:solidFill>
                  <a:srgbClr val="333399"/>
                </a:solidFill>
              </a:rPr>
              <a:t>1</a:t>
            </a:r>
            <a:r>
              <a:rPr lang="en-US" sz="1100" dirty="0">
                <a:solidFill>
                  <a:srgbClr val="333399"/>
                </a:solidFill>
              </a:rPr>
              <a:t>; Kong, W-Y</a:t>
            </a:r>
            <a:r>
              <a:rPr lang="en-US" sz="1100" baseline="30000" dirty="0">
                <a:solidFill>
                  <a:srgbClr val="333399"/>
                </a:solidFill>
              </a:rPr>
              <a:t>2</a:t>
            </a:r>
            <a:r>
              <a:rPr lang="en-US" sz="1100" dirty="0">
                <a:solidFill>
                  <a:srgbClr val="333399"/>
                </a:solidFill>
              </a:rPr>
              <a:t>.; Nafie, J.</a:t>
            </a:r>
            <a:r>
              <a:rPr lang="en-US" sz="1100" baseline="30000" dirty="0">
                <a:solidFill>
                  <a:srgbClr val="333399"/>
                </a:solidFill>
              </a:rPr>
              <a:t>3</a:t>
            </a:r>
            <a:r>
              <a:rPr lang="en-US" sz="1100" dirty="0">
                <a:solidFill>
                  <a:srgbClr val="333399"/>
                </a:solidFill>
              </a:rPr>
              <a:t>; Tantillo, D.J.</a:t>
            </a:r>
            <a:r>
              <a:rPr lang="en-US" sz="1100" baseline="30000" dirty="0">
                <a:solidFill>
                  <a:srgbClr val="333399"/>
                </a:solidFill>
              </a:rPr>
              <a:t>2</a:t>
            </a:r>
            <a:r>
              <a:rPr lang="en-US" sz="1100" dirty="0">
                <a:solidFill>
                  <a:srgbClr val="333399"/>
                </a:solidFill>
              </a:rPr>
              <a:t>; Rudolf, J.D.</a:t>
            </a:r>
            <a:r>
              <a:rPr lang="en-US" sz="1100" baseline="30000" dirty="0">
                <a:solidFill>
                  <a:srgbClr val="333399"/>
                </a:solidFill>
              </a:rPr>
              <a:t>1 </a:t>
            </a:r>
          </a:p>
          <a:p>
            <a:pPr>
              <a:spcBef>
                <a:spcPts val="0"/>
              </a:spcBef>
            </a:pPr>
            <a:r>
              <a:rPr lang="en-US" sz="1100" b="1" dirty="0">
                <a:solidFill>
                  <a:srgbClr val="333399"/>
                </a:solidFill>
              </a:rPr>
              <a:t>1. </a:t>
            </a:r>
            <a:r>
              <a:rPr lang="en-US" sz="1050" b="1" dirty="0">
                <a:solidFill>
                  <a:srgbClr val="0033CC"/>
                </a:solidFill>
              </a:rPr>
              <a:t>University of Florida; 2. University of California-Davis; 3. </a:t>
            </a:r>
            <a:r>
              <a:rPr lang="en-US" sz="1050" b="1" dirty="0" err="1">
                <a:solidFill>
                  <a:srgbClr val="0033CC"/>
                </a:solidFill>
              </a:rPr>
              <a:t>BioTools</a:t>
            </a:r>
            <a:r>
              <a:rPr lang="en-US" sz="1050" b="1" dirty="0">
                <a:solidFill>
                  <a:srgbClr val="0033CC"/>
                </a:solidFill>
              </a:rPr>
              <a:t>, Inc.</a:t>
            </a:r>
          </a:p>
          <a:p>
            <a:pPr>
              <a:spcBef>
                <a:spcPts val="0"/>
              </a:spcBef>
            </a:pPr>
            <a:r>
              <a:rPr lang="en-US" sz="600" b="1" dirty="0">
                <a:solidFill>
                  <a:srgbClr val="0033CC"/>
                </a:solidFill>
              </a:rPr>
              <a:t> </a:t>
            </a:r>
          </a:p>
          <a:p>
            <a:pPr>
              <a:spcBef>
                <a:spcPts val="0"/>
              </a:spcBef>
            </a:pPr>
            <a:r>
              <a:rPr lang="en-US" sz="1050" b="1" dirty="0"/>
              <a:t>Funding Grants:</a:t>
            </a:r>
            <a:r>
              <a:rPr lang="en-US" sz="1050" dirty="0"/>
              <a:t> J. D. Rudolf (NIH R35 GM142574, the University of Florida); D. J. Tantillo (NIH R35 GM153469, NSF ACCESS program)</a:t>
            </a:r>
            <a:endParaRPr lang="en-US" sz="1050" b="1" dirty="0">
              <a:solidFill>
                <a:srgbClr val="0033CC"/>
              </a:solidFill>
            </a:endParaRPr>
          </a:p>
        </p:txBody>
      </p:sp>
      <p:pic>
        <p:nvPicPr>
          <p:cNvPr id="14" name="Picture 13" descr="JustM_purple.jpg"/>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26525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Rectangle 6">
            <a:extLst>
              <a:ext uri="{FF2B5EF4-FFF2-40B4-BE49-F238E27FC236}">
                <a16:creationId xmlns:a16="http://schemas.microsoft.com/office/drawing/2014/main" id="{BF2C8B72-8144-FA46-C0E5-687D2397FF7F}"/>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6A88BDDE-A2E8-0BC7-D1F0-19B0C1F78C07}"/>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4" name="Picture 3">
            <a:extLst>
              <a:ext uri="{FF2B5EF4-FFF2-40B4-BE49-F238E27FC236}">
                <a16:creationId xmlns:a16="http://schemas.microsoft.com/office/drawing/2014/main" id="{0452B22E-6CD8-5864-C868-7CADE22E1AF4}"/>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6" name="Picture 5">
            <a:extLst>
              <a:ext uri="{FF2B5EF4-FFF2-40B4-BE49-F238E27FC236}">
                <a16:creationId xmlns:a16="http://schemas.microsoft.com/office/drawing/2014/main" id="{68C13120-7F50-DE28-2EF5-35AA50FA99B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8" name="TextBox 7">
            <a:extLst>
              <a:ext uri="{FF2B5EF4-FFF2-40B4-BE49-F238E27FC236}">
                <a16:creationId xmlns:a16="http://schemas.microsoft.com/office/drawing/2014/main" id="{C796929C-F548-EF95-2A5A-C76CD3962200}"/>
              </a:ext>
            </a:extLst>
          </p:cNvPr>
          <p:cNvSpPr txBox="1"/>
          <p:nvPr/>
        </p:nvSpPr>
        <p:spPr>
          <a:xfrm>
            <a:off x="8911062" y="1368845"/>
            <a:ext cx="3102601" cy="1954381"/>
          </a:xfrm>
          <a:prstGeom prst="rect">
            <a:avLst/>
          </a:prstGeom>
          <a:noFill/>
        </p:spPr>
        <p:txBody>
          <a:bodyPr wrap="square">
            <a:spAutoFit/>
          </a:bodyPr>
          <a:lstStyle/>
          <a:p>
            <a:pPr algn="just"/>
            <a:r>
              <a:rPr lang="en-US" sz="1100" b="0" i="0" dirty="0">
                <a:effectLst/>
                <a:latin typeface="+mj-lt"/>
              </a:rPr>
              <a:t>Figure 1 (left): </a:t>
            </a:r>
            <a:r>
              <a:rPr lang="en-US" sz="1100" b="0" i="0" dirty="0" err="1">
                <a:effectLst/>
                <a:latin typeface="+mj-lt"/>
              </a:rPr>
              <a:t>TiqS</a:t>
            </a:r>
            <a:r>
              <a:rPr lang="en-US" sz="1100" b="0" i="0" dirty="0">
                <a:effectLst/>
                <a:latin typeface="+mj-lt"/>
              </a:rPr>
              <a:t>-catalyzed biosynthesis of </a:t>
            </a:r>
            <a:r>
              <a:rPr lang="en-US" sz="1100" b="0" i="0" dirty="0" err="1">
                <a:effectLst/>
                <a:latin typeface="+mj-lt"/>
              </a:rPr>
              <a:t>tetraisoquinane</a:t>
            </a:r>
            <a:r>
              <a:rPr lang="en-US" sz="1100" b="0" i="0" dirty="0">
                <a:effectLst/>
                <a:latin typeface="+mj-lt"/>
              </a:rPr>
              <a:t> from GGPP. The </a:t>
            </a:r>
            <a:r>
              <a:rPr lang="en-US" sz="1100" b="0" i="0" dirty="0" err="1">
                <a:effectLst/>
                <a:latin typeface="+mj-lt"/>
              </a:rPr>
              <a:t>myxobacterial</a:t>
            </a:r>
            <a:r>
              <a:rPr lang="en-US" sz="1100" b="0" i="0" dirty="0">
                <a:effectLst/>
                <a:latin typeface="+mj-lt"/>
              </a:rPr>
              <a:t> terpene synthase transforms GGPP through a series of </a:t>
            </a:r>
            <a:r>
              <a:rPr lang="en-US" sz="1100" b="0" i="0" dirty="0" err="1">
                <a:effectLst/>
                <a:latin typeface="+mj-lt"/>
              </a:rPr>
              <a:t>cyclizations</a:t>
            </a:r>
            <a:r>
              <a:rPr lang="en-US" sz="1100" b="0" i="0" dirty="0">
                <a:effectLst/>
                <a:latin typeface="+mj-lt"/>
              </a:rPr>
              <a:t>, deprotonation-</a:t>
            </a:r>
            <a:r>
              <a:rPr lang="en-US" sz="1100" b="0" i="0" dirty="0" err="1">
                <a:effectLst/>
                <a:latin typeface="+mj-lt"/>
              </a:rPr>
              <a:t>reprotonation</a:t>
            </a:r>
            <a:r>
              <a:rPr lang="en-US" sz="1100" b="0" i="0" dirty="0">
                <a:effectLst/>
                <a:latin typeface="+mj-lt"/>
              </a:rPr>
              <a:t> events, and a non-classical carbocation intermediate. The complex reaction pathway showcases how enzymes guide carbocation chemistry to form specific products and can be redirected through strategic mutations to produce alternative scaffolds.</a:t>
            </a:r>
            <a:endParaRPr lang="en-US" sz="1100" dirty="0">
              <a:latin typeface="+mj-lt"/>
            </a:endParaRPr>
          </a:p>
        </p:txBody>
      </p:sp>
      <p:pic>
        <p:nvPicPr>
          <p:cNvPr id="16" name="Picture 15" descr="A diagram of a molecule&#10;&#10;AI-generated content may be incorrect.">
            <a:extLst>
              <a:ext uri="{FF2B5EF4-FFF2-40B4-BE49-F238E27FC236}">
                <a16:creationId xmlns:a16="http://schemas.microsoft.com/office/drawing/2014/main" id="{6049DD99-A3BC-B8DB-4983-734FBF72E33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81477" y="3373218"/>
            <a:ext cx="4677811" cy="1891625"/>
          </a:xfrm>
          <a:prstGeom prst="rect">
            <a:avLst/>
          </a:prstGeom>
        </p:spPr>
      </p:pic>
      <p:pic>
        <p:nvPicPr>
          <p:cNvPr id="18" name="Picture 17" descr="A diagram of different types of molecules&#10;&#10;AI-generated content may be incorrect.">
            <a:extLst>
              <a:ext uri="{FF2B5EF4-FFF2-40B4-BE49-F238E27FC236}">
                <a16:creationId xmlns:a16="http://schemas.microsoft.com/office/drawing/2014/main" id="{6E2E6AB0-0780-C958-8D05-7F66753E0E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048375" y="1483131"/>
            <a:ext cx="2821025" cy="1890087"/>
          </a:xfrm>
          <a:prstGeom prst="rect">
            <a:avLst/>
          </a:prstGeom>
        </p:spPr>
      </p:pic>
      <p:sp>
        <p:nvSpPr>
          <p:cNvPr id="19" name="TextBox 18">
            <a:extLst>
              <a:ext uri="{FF2B5EF4-FFF2-40B4-BE49-F238E27FC236}">
                <a16:creationId xmlns:a16="http://schemas.microsoft.com/office/drawing/2014/main" id="{A44CD25B-AD26-A6C6-6CC9-1660E9DDA383}"/>
              </a:ext>
            </a:extLst>
          </p:cNvPr>
          <p:cNvSpPr txBox="1"/>
          <p:nvPr/>
        </p:nvSpPr>
        <p:spPr>
          <a:xfrm>
            <a:off x="5953532" y="5280301"/>
            <a:ext cx="6150483" cy="938719"/>
          </a:xfrm>
          <a:prstGeom prst="rect">
            <a:avLst/>
          </a:prstGeom>
          <a:noFill/>
        </p:spPr>
        <p:txBody>
          <a:bodyPr wrap="square">
            <a:spAutoFit/>
          </a:bodyPr>
          <a:lstStyle/>
          <a:p>
            <a:pPr algn="just"/>
            <a:r>
              <a:rPr lang="en-US" sz="1100" b="0" i="0" dirty="0">
                <a:effectLst/>
                <a:latin typeface="+mj-lt"/>
              </a:rPr>
              <a:t>Figure 2 (above): </a:t>
            </a:r>
            <a:r>
              <a:rPr lang="en-US" sz="1100" dirty="0">
                <a:latin typeface="+mj-lt"/>
              </a:rPr>
              <a:t>Deuterium-labeled GGPP supports isoprene units and C-1 rearrangement. (A) Incubation of </a:t>
            </a:r>
            <a:r>
              <a:rPr lang="en-US" sz="1100" dirty="0" err="1">
                <a:latin typeface="+mj-lt"/>
              </a:rPr>
              <a:t>TiqS</a:t>
            </a:r>
            <a:r>
              <a:rPr lang="en-US" sz="1100" dirty="0">
                <a:latin typeface="+mj-lt"/>
              </a:rPr>
              <a:t> with unlabeled GGPP, 1,1-</a:t>
            </a:r>
            <a:r>
              <a:rPr lang="en-US" sz="1100" baseline="30000" dirty="0"/>
              <a:t>2</a:t>
            </a:r>
            <a:r>
              <a:rPr lang="en-US" sz="1100" dirty="0"/>
              <a:t>H</a:t>
            </a:r>
            <a:r>
              <a:rPr lang="en-US" sz="1100" baseline="-25000" dirty="0">
                <a:latin typeface="+mj-lt"/>
              </a:rPr>
              <a:t>2</a:t>
            </a:r>
            <a:r>
              <a:rPr lang="en-US" sz="1100" dirty="0">
                <a:latin typeface="+mj-lt"/>
              </a:rPr>
              <a:t>-GGPP, 1R-</a:t>
            </a:r>
            <a:r>
              <a:rPr lang="en-US" sz="1100" baseline="30000" dirty="0"/>
              <a:t>2</a:t>
            </a:r>
            <a:r>
              <a:rPr lang="en-US" sz="1100" dirty="0"/>
              <a:t>H</a:t>
            </a:r>
            <a:r>
              <a:rPr lang="en-US" sz="1100" dirty="0">
                <a:latin typeface="+mj-lt"/>
              </a:rPr>
              <a:t>-GGPP, and 1,1,5,5-</a:t>
            </a:r>
            <a:r>
              <a:rPr lang="en-US" sz="1100" baseline="30000" dirty="0"/>
              <a:t>2</a:t>
            </a:r>
            <a:r>
              <a:rPr lang="en-US" sz="1100" dirty="0"/>
              <a:t>H</a:t>
            </a:r>
            <a:r>
              <a:rPr lang="en-US" sz="1100" baseline="-25000" dirty="0">
                <a:latin typeface="+mj-lt"/>
              </a:rPr>
              <a:t>4</a:t>
            </a:r>
            <a:r>
              <a:rPr lang="en-US" sz="1100" dirty="0">
                <a:latin typeface="+mj-lt"/>
              </a:rPr>
              <a:t>-GGPP gave </a:t>
            </a:r>
            <a:r>
              <a:rPr lang="en-US" sz="1100" b="1" dirty="0">
                <a:latin typeface="+mj-lt"/>
              </a:rPr>
              <a:t>1</a:t>
            </a:r>
            <a:r>
              <a:rPr lang="en-US" sz="1100" dirty="0">
                <a:latin typeface="+mj-lt"/>
              </a:rPr>
              <a:t>, 1-</a:t>
            </a:r>
            <a:r>
              <a:rPr lang="en-US" sz="1100" baseline="30000" dirty="0"/>
              <a:t>2</a:t>
            </a:r>
            <a:r>
              <a:rPr lang="en-US" sz="1100" dirty="0"/>
              <a:t>H</a:t>
            </a:r>
            <a:r>
              <a:rPr lang="en-US" sz="1100" dirty="0">
                <a:latin typeface="+mj-lt"/>
              </a:rPr>
              <a:t>-</a:t>
            </a:r>
            <a:r>
              <a:rPr lang="en-US" sz="1100" b="1" dirty="0">
                <a:latin typeface="+mj-lt"/>
              </a:rPr>
              <a:t>1</a:t>
            </a:r>
            <a:r>
              <a:rPr lang="en-US" sz="1100" dirty="0">
                <a:latin typeface="+mj-lt"/>
              </a:rPr>
              <a:t>, 1-</a:t>
            </a:r>
            <a:r>
              <a:rPr lang="en-US" sz="1100" baseline="30000" dirty="0"/>
              <a:t>2</a:t>
            </a:r>
            <a:r>
              <a:rPr lang="en-US" sz="1100" dirty="0"/>
              <a:t>H</a:t>
            </a:r>
            <a:r>
              <a:rPr lang="en-US" sz="1100" dirty="0">
                <a:latin typeface="+mj-lt"/>
              </a:rPr>
              <a:t>-</a:t>
            </a:r>
            <a:r>
              <a:rPr lang="en-US" sz="1100" b="1" dirty="0">
                <a:latin typeface="+mj-lt"/>
              </a:rPr>
              <a:t>1</a:t>
            </a:r>
            <a:r>
              <a:rPr lang="en-US" sz="1100" dirty="0">
                <a:latin typeface="+mj-lt"/>
              </a:rPr>
              <a:t>, and 1,5,5-</a:t>
            </a:r>
            <a:r>
              <a:rPr lang="en-US" sz="1100" baseline="30000" dirty="0">
                <a:latin typeface="+mj-lt"/>
              </a:rPr>
              <a:t>2</a:t>
            </a:r>
            <a:r>
              <a:rPr lang="en-US" sz="1100" dirty="0">
                <a:latin typeface="+mj-lt"/>
              </a:rPr>
              <a:t>H</a:t>
            </a:r>
            <a:r>
              <a:rPr lang="en-US" sz="1100" baseline="-25000" dirty="0">
                <a:latin typeface="+mj-lt"/>
              </a:rPr>
              <a:t>3</a:t>
            </a:r>
            <a:r>
              <a:rPr lang="en-US" sz="1100" dirty="0">
                <a:latin typeface="+mj-lt"/>
              </a:rPr>
              <a:t>-</a:t>
            </a:r>
            <a:r>
              <a:rPr lang="en-US" sz="1100" b="1" dirty="0">
                <a:latin typeface="+mj-lt"/>
              </a:rPr>
              <a:t>1</a:t>
            </a:r>
            <a:r>
              <a:rPr lang="en-US" sz="1100" dirty="0">
                <a:latin typeface="+mj-lt"/>
              </a:rPr>
              <a:t>, respectively, with zoomed-in </a:t>
            </a:r>
            <a:r>
              <a:rPr lang="en-US" sz="1100" baseline="30000" dirty="0">
                <a:latin typeface="+mj-lt"/>
              </a:rPr>
              <a:t>1</a:t>
            </a:r>
            <a:r>
              <a:rPr lang="en-US" sz="1100" dirty="0">
                <a:latin typeface="+mj-lt"/>
              </a:rPr>
              <a:t>H-</a:t>
            </a:r>
            <a:r>
              <a:rPr lang="en-US" sz="1100" baseline="30000" dirty="0">
                <a:latin typeface="+mj-lt"/>
              </a:rPr>
              <a:t>13</a:t>
            </a:r>
            <a:r>
              <a:rPr lang="en-US" sz="1100" dirty="0">
                <a:latin typeface="+mj-lt"/>
              </a:rPr>
              <a:t>C HSQC spectra shown above each structure. (B) Incubation of </a:t>
            </a:r>
            <a:r>
              <a:rPr lang="en-US" sz="1100" dirty="0" err="1">
                <a:latin typeface="+mj-lt"/>
              </a:rPr>
              <a:t>TiqS</a:t>
            </a:r>
            <a:r>
              <a:rPr lang="en-US" sz="1100" dirty="0">
                <a:latin typeface="+mj-lt"/>
              </a:rPr>
              <a:t> with unlabeled GGPP in D</a:t>
            </a:r>
            <a:r>
              <a:rPr lang="en-US" sz="1100" baseline="-25000" dirty="0">
                <a:latin typeface="+mj-lt"/>
              </a:rPr>
              <a:t>2</a:t>
            </a:r>
            <a:r>
              <a:rPr lang="en-US" sz="1100" dirty="0">
                <a:latin typeface="+mj-lt"/>
              </a:rPr>
              <a:t>O increased the molecular weight of </a:t>
            </a:r>
            <a:r>
              <a:rPr lang="en-US" sz="1100" b="1" dirty="0">
                <a:latin typeface="+mj-lt"/>
              </a:rPr>
              <a:t>1 </a:t>
            </a:r>
            <a:r>
              <a:rPr lang="en-US" sz="1100" dirty="0">
                <a:latin typeface="+mj-lt"/>
              </a:rPr>
              <a:t>by one mass unit, supporting the proposed mechanism.</a:t>
            </a:r>
          </a:p>
        </p:txBody>
      </p:sp>
      <p:sp>
        <p:nvSpPr>
          <p:cNvPr id="20" name="Text Box 28">
            <a:extLst>
              <a:ext uri="{FF2B5EF4-FFF2-40B4-BE49-F238E27FC236}">
                <a16:creationId xmlns:a16="http://schemas.microsoft.com/office/drawing/2014/main" id="{56DC87D1-0329-3D06-527B-A24AB68C78A0}"/>
              </a:ext>
            </a:extLst>
          </p:cNvPr>
          <p:cNvSpPr txBox="1">
            <a:spLocks noChangeArrowheads="1"/>
          </p:cNvSpPr>
          <p:nvPr/>
        </p:nvSpPr>
        <p:spPr bwMode="auto">
          <a:xfrm>
            <a:off x="81646" y="5151046"/>
            <a:ext cx="5710916" cy="1277273"/>
          </a:xfrm>
          <a:prstGeom prst="rect">
            <a:avLst/>
          </a:prstGeom>
          <a:noFill/>
          <a:ln w="9525">
            <a:noFill/>
            <a:miter lim="800000"/>
            <a:headEnd/>
            <a:tailEnd/>
          </a:ln>
        </p:spPr>
        <p:txBody>
          <a:bodyPr wrap="square">
            <a:spAutoFit/>
          </a:bodyPr>
          <a:lstStyle/>
          <a:p>
            <a:r>
              <a:rPr lang="en-US" sz="1100" b="1" dirty="0">
                <a:solidFill>
                  <a:srgbClr val="333399"/>
                </a:solidFill>
              </a:rPr>
              <a:t>Facilities and instrumentation used:</a:t>
            </a:r>
            <a:r>
              <a:rPr lang="en-US" sz="1100" dirty="0">
                <a:solidFill>
                  <a:srgbClr val="333399"/>
                </a:solidFill>
              </a:rPr>
              <a:t>  AMRIS Facility, University of Florida, 600 MHz NMR spectrometer with a cryogenic probe</a:t>
            </a:r>
          </a:p>
          <a:p>
            <a:r>
              <a:rPr lang="en-US" sz="1100" b="1" dirty="0">
                <a:solidFill>
                  <a:srgbClr val="333399"/>
                </a:solidFill>
              </a:rPr>
              <a:t>Citation: </a:t>
            </a:r>
            <a:r>
              <a:rPr lang="en-US" sz="1100" dirty="0">
                <a:solidFill>
                  <a:srgbClr val="333399"/>
                </a:solidFill>
              </a:rPr>
              <a:t>Wei, X.; </a:t>
            </a:r>
            <a:r>
              <a:rPr lang="en-US" sz="1100" dirty="0" err="1">
                <a:solidFill>
                  <a:srgbClr val="333399"/>
                </a:solidFill>
              </a:rPr>
              <a:t>DeSnoo</a:t>
            </a:r>
            <a:r>
              <a:rPr lang="en-US" sz="1100" dirty="0">
                <a:solidFill>
                  <a:srgbClr val="333399"/>
                </a:solidFill>
              </a:rPr>
              <a:t>, W.; Li, Z.; Ning, W.; Kong, W.; Nafie, J.; Tantillo, D.J.; Rudolf, J.D., </a:t>
            </a:r>
            <a:r>
              <a:rPr lang="en-US" sz="1100" i="1" dirty="0">
                <a:solidFill>
                  <a:srgbClr val="333399"/>
                </a:solidFill>
              </a:rPr>
              <a:t>Avoidance of Secondary Carbocations, Unusual Deprotonation, and Nonstatistical Dynamic Effects in the Cyclization Mechanism of </a:t>
            </a:r>
            <a:r>
              <a:rPr lang="en-US" sz="1100" i="1" dirty="0" err="1">
                <a:solidFill>
                  <a:srgbClr val="333399"/>
                </a:solidFill>
              </a:rPr>
              <a:t>Tetraisoquinane</a:t>
            </a:r>
            <a:r>
              <a:rPr lang="en-US" sz="1100" i="1" dirty="0">
                <a:solidFill>
                  <a:srgbClr val="333399"/>
                </a:solidFill>
              </a:rPr>
              <a:t>,</a:t>
            </a:r>
            <a:r>
              <a:rPr lang="en-US" sz="1100" dirty="0">
                <a:solidFill>
                  <a:srgbClr val="333399"/>
                </a:solidFill>
              </a:rPr>
              <a:t> </a:t>
            </a:r>
            <a:r>
              <a:rPr lang="en-US" sz="1100" b="1" dirty="0">
                <a:solidFill>
                  <a:srgbClr val="333399"/>
                </a:solidFill>
              </a:rPr>
              <a:t>Journal of the American Chemical Society</a:t>
            </a:r>
            <a:r>
              <a:rPr lang="en-US" sz="1100" dirty="0">
                <a:solidFill>
                  <a:srgbClr val="333399"/>
                </a:solidFill>
              </a:rPr>
              <a:t>, </a:t>
            </a:r>
            <a:r>
              <a:rPr lang="en-US" sz="1100" b="1" dirty="0">
                <a:solidFill>
                  <a:srgbClr val="333399"/>
                </a:solidFill>
              </a:rPr>
              <a:t>147</a:t>
            </a:r>
            <a:r>
              <a:rPr lang="en-US" sz="1100" dirty="0">
                <a:solidFill>
                  <a:srgbClr val="333399"/>
                </a:solidFill>
              </a:rPr>
              <a:t> (19), 16293-16300 (2025) </a:t>
            </a:r>
            <a:r>
              <a:rPr lang="en-US" sz="1100" b="1" dirty="0">
                <a:solidFill>
                  <a:srgbClr val="333399"/>
                </a:solidFill>
                <a:hlinkClick r:id="rId10">
                  <a:extLst>
                    <a:ext uri="{A12FA001-AC4F-418D-AE19-62706E023703}">
                      <ahyp:hlinkClr xmlns:ahyp="http://schemas.microsoft.com/office/drawing/2018/hyperlinkcolor" val="tx"/>
                    </a:ext>
                  </a:extLst>
                </a:hlinkClick>
              </a:rPr>
              <a:t>doi.org/10.1021/jacs.5c01828</a:t>
            </a:r>
            <a:endParaRPr lang="en-US" sz="1200" dirty="0">
              <a:solidFill>
                <a:srgbClr val="333399"/>
              </a:solidFill>
            </a:endParaRPr>
          </a:p>
        </p:txBody>
      </p:sp>
    </p:spTree>
    <p:extLst>
      <p:ext uri="{BB962C8B-B14F-4D97-AF65-F5344CB8AC3E}">
        <p14:creationId xmlns:p14="http://schemas.microsoft.com/office/powerpoint/2010/main" val="3345844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p:cNvSpPr txBox="1">
            <a:spLocks noChangeArrowheads="1"/>
          </p:cNvSpPr>
          <p:nvPr/>
        </p:nvSpPr>
        <p:spPr bwMode="auto">
          <a:xfrm>
            <a:off x="38100" y="1294600"/>
            <a:ext cx="5895976" cy="3477875"/>
          </a:xfrm>
          <a:prstGeom prst="rect">
            <a:avLst/>
          </a:prstGeom>
          <a:noFill/>
          <a:ln w="9525">
            <a:noFill/>
            <a:miter lim="800000"/>
            <a:headEnd/>
            <a:tailEnd/>
          </a:ln>
        </p:spPr>
        <p:txBody>
          <a:bodyPr wrap="square">
            <a:spAutoFit/>
          </a:bodyPr>
          <a:lstStyle/>
          <a:p>
            <a:r>
              <a:rPr lang="en-US" sz="1200" b="1" dirty="0">
                <a:solidFill>
                  <a:srgbClr val="000000"/>
                </a:solidFill>
              </a:rPr>
              <a:t>What is the finding? </a:t>
            </a:r>
            <a:r>
              <a:rPr lang="en-US" sz="1200" dirty="0">
                <a:latin typeface="Arial" charset="0"/>
              </a:rPr>
              <a:t>Scientists at University of Florida and University of California-Davis have uncovered how certain bacteria create complex molecules called terpenes through an unusual chemical process that involves short-lived, highly reactive intermediates. This process allows bacteria to construct intricate molecular structures with remarkable precision, despite working with unstable chemical components.</a:t>
            </a:r>
          </a:p>
          <a:p>
            <a:r>
              <a:rPr lang="en-US" sz="1200" b="1" dirty="0">
                <a:solidFill>
                  <a:srgbClr val="000000"/>
                </a:solidFill>
              </a:rPr>
              <a:t>Why is this important? </a:t>
            </a:r>
            <a:r>
              <a:rPr lang="en-US" sz="1200" dirty="0">
                <a:latin typeface="Arial" charset="0"/>
              </a:rPr>
              <a:t>Terpenes represent one of nature's most diverse chemical families with applications in medicine, agriculture, and materials science. Understanding how bacteria naturally synthesize these compounds could ultimately enable scientists to engineer biological systems that produce terpenes more efficiently, potentially leading to new pharmaceuticals and environmentally-friendly agricultural products like </a:t>
            </a:r>
            <a:r>
              <a:rPr lang="en-US" sz="1200" dirty="0">
                <a:solidFill>
                  <a:srgbClr val="000000"/>
                </a:solidFill>
              </a:rPr>
              <a:t>crop protectants, and bioactive compounds.</a:t>
            </a:r>
            <a:endParaRPr lang="en-US" sz="1200" dirty="0">
              <a:latin typeface="Arial" charset="0"/>
            </a:endParaRPr>
          </a:p>
          <a:p>
            <a:endParaRPr lang="en-US" sz="800" dirty="0">
              <a:latin typeface="Arial" charset="0"/>
            </a:endParaRPr>
          </a:p>
          <a:p>
            <a:r>
              <a:rPr lang="en-US" sz="1200" b="1" dirty="0">
                <a:solidFill>
                  <a:srgbClr val="000000"/>
                </a:solidFill>
              </a:rPr>
              <a:t>Why did this research need the MagLab?</a:t>
            </a:r>
            <a:r>
              <a:rPr lang="en-US" sz="1200" b="1" dirty="0">
                <a:latin typeface="Arial" charset="0"/>
              </a:rPr>
              <a:t> </a:t>
            </a:r>
            <a:r>
              <a:rPr lang="en-US" sz="1200" dirty="0">
                <a:latin typeface="Arial" charset="0"/>
              </a:rPr>
              <a:t> </a:t>
            </a:r>
            <a:r>
              <a:rPr lang="en-US" sz="1200" dirty="0"/>
              <a:t>The </a:t>
            </a:r>
            <a:r>
              <a:rPr lang="en-US" sz="1200" dirty="0" err="1"/>
              <a:t>MagLab’s</a:t>
            </a:r>
            <a:r>
              <a:rPr lang="en-US" sz="1200" dirty="0"/>
              <a:t> world-leading high-field NMR allowed scientists to detect and map the enzyme’s products and intermediates, making it possible to unravel these hidden chemical steps. </a:t>
            </a:r>
            <a:r>
              <a:rPr lang="en-US" sz="1200" dirty="0">
                <a:latin typeface="Arial" charset="0"/>
              </a:rPr>
              <a:t>This study was achieved with a 600 MHz spectrometer at the </a:t>
            </a:r>
            <a:r>
              <a:rPr lang="en-US" sz="1200" dirty="0" err="1">
                <a:latin typeface="Arial" charset="0"/>
              </a:rPr>
              <a:t>MagLab</a:t>
            </a:r>
            <a:r>
              <a:rPr lang="en-US" sz="1200" dirty="0">
                <a:latin typeface="Arial" charset="0"/>
              </a:rPr>
              <a:t> equipped with a cryoprobe that enabled sensitive detection and resolution of key signals in 1D and 2D experiments.</a:t>
            </a:r>
            <a:endParaRPr lang="en-US" sz="800" dirty="0">
              <a:latin typeface="Arial" charset="0"/>
            </a:endParaRPr>
          </a:p>
          <a:p>
            <a:endParaRPr lang="en-US" sz="800" dirty="0">
              <a:solidFill>
                <a:srgbClr val="FF0000"/>
              </a:solidFill>
            </a:endParaRPr>
          </a:p>
        </p:txBody>
      </p:sp>
      <p:sp>
        <p:nvSpPr>
          <p:cNvPr id="1034" name="Rectangle 49"/>
          <p:cNvSpPr>
            <a:spLocks noChangeArrowheads="1"/>
          </p:cNvSpPr>
          <p:nvPr/>
        </p:nvSpPr>
        <p:spPr bwMode="auto">
          <a:xfrm>
            <a:off x="5934076" y="1329114"/>
            <a:ext cx="6169940" cy="4871446"/>
          </a:xfrm>
          <a:prstGeom prst="rect">
            <a:avLst/>
          </a:prstGeom>
          <a:noFill/>
          <a:ln w="19050">
            <a:solidFill>
              <a:srgbClr val="0033CC"/>
            </a:solidFill>
            <a:miter lim="800000"/>
            <a:headEnd/>
            <a:tailEnd/>
          </a:ln>
        </p:spPr>
        <p:txBody>
          <a:bodyPr wrap="none" anchor="ctr"/>
          <a:lstStyle/>
          <a:p>
            <a:endParaRPr lang="en-US"/>
          </a:p>
        </p:txBody>
      </p:sp>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Line 42">
            <a:extLst>
              <a:ext uri="{FF2B5EF4-FFF2-40B4-BE49-F238E27FC236}">
                <a16:creationId xmlns:a16="http://schemas.microsoft.com/office/drawing/2014/main" id="{826E6F83-E929-A9FB-F632-005BDD9589B7}"/>
              </a:ext>
            </a:extLst>
          </p:cNvPr>
          <p:cNvSpPr>
            <a:spLocks noChangeShapeType="1"/>
          </p:cNvSpPr>
          <p:nvPr/>
        </p:nvSpPr>
        <p:spPr bwMode="auto">
          <a:xfrm>
            <a:off x="0" y="1163437"/>
            <a:ext cx="12192000" cy="28082"/>
          </a:xfrm>
          <a:prstGeom prst="line">
            <a:avLst/>
          </a:prstGeom>
          <a:noFill/>
          <a:ln w="44450" cmpd="sng">
            <a:solidFill>
              <a:srgbClr val="4F4184"/>
            </a:solidFill>
            <a:round/>
            <a:headEnd/>
            <a:tailEnd/>
          </a:ln>
        </p:spPr>
        <p:txBody>
          <a:bodyPr/>
          <a:lstStyle/>
          <a:p>
            <a:endParaRPr lang="en-US" dirty="0"/>
          </a:p>
        </p:txBody>
      </p:sp>
      <p:pic>
        <p:nvPicPr>
          <p:cNvPr id="4" name="Picture 3" descr="NSF logo.jpg">
            <a:extLst>
              <a:ext uri="{FF2B5EF4-FFF2-40B4-BE49-F238E27FC236}">
                <a16:creationId xmlns:a16="http://schemas.microsoft.com/office/drawing/2014/main" id="{073DBA76-EFBA-9A40-632D-CC64E9E99EF0}"/>
              </a:ext>
            </a:extLst>
          </p:cNvPr>
          <p:cNvPicPr>
            <a:picLocks noChangeAspect="1"/>
          </p:cNvPicPr>
          <p:nvPr/>
        </p:nvPicPr>
        <p:blipFill>
          <a:blip r:embed="rId3" cstate="print"/>
          <a:stretch>
            <a:fillRect/>
          </a:stretch>
        </p:blipFill>
        <p:spPr>
          <a:xfrm>
            <a:off x="10099268" y="78134"/>
            <a:ext cx="1017188" cy="1023315"/>
          </a:xfrm>
          <a:prstGeom prst="rect">
            <a:avLst/>
          </a:prstGeom>
        </p:spPr>
      </p:pic>
      <p:sp>
        <p:nvSpPr>
          <p:cNvPr id="5" name="Text Box 62">
            <a:extLst>
              <a:ext uri="{FF2B5EF4-FFF2-40B4-BE49-F238E27FC236}">
                <a16:creationId xmlns:a16="http://schemas.microsoft.com/office/drawing/2014/main" id="{4F3855BC-9859-AD65-89F8-1AB1CD01B1D7}"/>
              </a:ext>
            </a:extLst>
          </p:cNvPr>
          <p:cNvSpPr txBox="1">
            <a:spLocks noChangeArrowheads="1"/>
          </p:cNvSpPr>
          <p:nvPr/>
        </p:nvSpPr>
        <p:spPr bwMode="auto">
          <a:xfrm>
            <a:off x="138604" y="74994"/>
            <a:ext cx="9521072" cy="984885"/>
          </a:xfrm>
          <a:prstGeom prst="rect">
            <a:avLst/>
          </a:prstGeom>
          <a:noFill/>
          <a:ln w="9525">
            <a:noFill/>
            <a:miter lim="800000"/>
            <a:headEnd/>
            <a:tailEnd/>
          </a:ln>
        </p:spPr>
        <p:txBody>
          <a:bodyPr wrap="square">
            <a:spAutoFit/>
          </a:bodyPr>
          <a:lstStyle/>
          <a:p>
            <a:pPr>
              <a:spcBef>
                <a:spcPts val="0"/>
              </a:spcBef>
            </a:pPr>
            <a:r>
              <a:rPr lang="en-US" sz="2000" b="1" dirty="0"/>
              <a:t>Nature's Chemical Architects: How Bacteria Build Complex Molecules</a:t>
            </a:r>
            <a:endParaRPr lang="en-US" sz="600" dirty="0"/>
          </a:p>
          <a:p>
            <a:pPr>
              <a:spcBef>
                <a:spcPts val="0"/>
              </a:spcBef>
            </a:pPr>
            <a:r>
              <a:rPr lang="en-US" sz="1100" dirty="0">
                <a:solidFill>
                  <a:srgbClr val="333399"/>
                </a:solidFill>
              </a:rPr>
              <a:t>Wei, X.</a:t>
            </a:r>
            <a:r>
              <a:rPr lang="en-US" sz="1100" baseline="30000" dirty="0">
                <a:solidFill>
                  <a:srgbClr val="333399"/>
                </a:solidFill>
              </a:rPr>
              <a:t>1</a:t>
            </a:r>
            <a:r>
              <a:rPr lang="en-US" sz="1100" dirty="0">
                <a:solidFill>
                  <a:srgbClr val="333399"/>
                </a:solidFill>
              </a:rPr>
              <a:t>; </a:t>
            </a:r>
            <a:r>
              <a:rPr lang="en-US" sz="1100" dirty="0" err="1">
                <a:solidFill>
                  <a:srgbClr val="333399"/>
                </a:solidFill>
              </a:rPr>
              <a:t>DeSnoo</a:t>
            </a:r>
            <a:r>
              <a:rPr lang="en-US" sz="1100" dirty="0">
                <a:solidFill>
                  <a:srgbClr val="333399"/>
                </a:solidFill>
              </a:rPr>
              <a:t>, W.</a:t>
            </a:r>
            <a:r>
              <a:rPr lang="en-US" sz="1100" baseline="30000" dirty="0">
                <a:solidFill>
                  <a:srgbClr val="333399"/>
                </a:solidFill>
              </a:rPr>
              <a:t>2</a:t>
            </a:r>
            <a:r>
              <a:rPr lang="en-US" sz="1100" dirty="0">
                <a:solidFill>
                  <a:srgbClr val="333399"/>
                </a:solidFill>
              </a:rPr>
              <a:t>; Li, Z.</a:t>
            </a:r>
            <a:r>
              <a:rPr lang="en-US" sz="1100" baseline="30000" dirty="0">
                <a:solidFill>
                  <a:srgbClr val="333399"/>
                </a:solidFill>
              </a:rPr>
              <a:t>1</a:t>
            </a:r>
            <a:r>
              <a:rPr lang="en-US" sz="1100" dirty="0">
                <a:solidFill>
                  <a:srgbClr val="333399"/>
                </a:solidFill>
              </a:rPr>
              <a:t>; Ning, W.</a:t>
            </a:r>
            <a:r>
              <a:rPr lang="en-US" sz="1100" baseline="30000" dirty="0">
                <a:solidFill>
                  <a:srgbClr val="333399"/>
                </a:solidFill>
              </a:rPr>
              <a:t>1</a:t>
            </a:r>
            <a:r>
              <a:rPr lang="en-US" sz="1100" dirty="0">
                <a:solidFill>
                  <a:srgbClr val="333399"/>
                </a:solidFill>
              </a:rPr>
              <a:t>; Kong, W-Y</a:t>
            </a:r>
            <a:r>
              <a:rPr lang="en-US" sz="1100" baseline="30000" dirty="0">
                <a:solidFill>
                  <a:srgbClr val="333399"/>
                </a:solidFill>
              </a:rPr>
              <a:t>2</a:t>
            </a:r>
            <a:r>
              <a:rPr lang="en-US" sz="1100" dirty="0">
                <a:solidFill>
                  <a:srgbClr val="333399"/>
                </a:solidFill>
              </a:rPr>
              <a:t>.; Nafie, J.</a:t>
            </a:r>
            <a:r>
              <a:rPr lang="en-US" sz="1100" baseline="30000" dirty="0">
                <a:solidFill>
                  <a:srgbClr val="333399"/>
                </a:solidFill>
              </a:rPr>
              <a:t>3</a:t>
            </a:r>
            <a:r>
              <a:rPr lang="en-US" sz="1100" dirty="0">
                <a:solidFill>
                  <a:srgbClr val="333399"/>
                </a:solidFill>
              </a:rPr>
              <a:t>; Tantillo, D.J.</a:t>
            </a:r>
            <a:r>
              <a:rPr lang="en-US" sz="1100" baseline="30000" dirty="0">
                <a:solidFill>
                  <a:srgbClr val="333399"/>
                </a:solidFill>
              </a:rPr>
              <a:t>2</a:t>
            </a:r>
            <a:r>
              <a:rPr lang="en-US" sz="1100" dirty="0">
                <a:solidFill>
                  <a:srgbClr val="333399"/>
                </a:solidFill>
              </a:rPr>
              <a:t>; Rudolf, J.D.</a:t>
            </a:r>
            <a:r>
              <a:rPr lang="en-US" sz="1100" baseline="30000" dirty="0">
                <a:solidFill>
                  <a:srgbClr val="333399"/>
                </a:solidFill>
              </a:rPr>
              <a:t>1</a:t>
            </a:r>
          </a:p>
          <a:p>
            <a:pPr>
              <a:spcBef>
                <a:spcPts val="0"/>
              </a:spcBef>
            </a:pPr>
            <a:r>
              <a:rPr lang="en-US" sz="1100" b="1" dirty="0">
                <a:solidFill>
                  <a:srgbClr val="333399"/>
                </a:solidFill>
              </a:rPr>
              <a:t>1. </a:t>
            </a:r>
            <a:r>
              <a:rPr lang="en-US" sz="1050" b="1" dirty="0">
                <a:solidFill>
                  <a:srgbClr val="0033CC"/>
                </a:solidFill>
              </a:rPr>
              <a:t>University of Florida; 2. University of California-Davis; 3. </a:t>
            </a:r>
            <a:r>
              <a:rPr lang="en-US" sz="1050" b="1" dirty="0" err="1">
                <a:solidFill>
                  <a:srgbClr val="0033CC"/>
                </a:solidFill>
              </a:rPr>
              <a:t>BioTools</a:t>
            </a:r>
            <a:r>
              <a:rPr lang="en-US" sz="1050" b="1" dirty="0">
                <a:solidFill>
                  <a:srgbClr val="0033CC"/>
                </a:solidFill>
              </a:rPr>
              <a:t>, Inc.</a:t>
            </a:r>
          </a:p>
          <a:p>
            <a:pPr>
              <a:spcBef>
                <a:spcPts val="0"/>
              </a:spcBef>
            </a:pPr>
            <a:r>
              <a:rPr lang="en-US" sz="600" b="1" dirty="0">
                <a:solidFill>
                  <a:srgbClr val="0033CC"/>
                </a:solidFill>
              </a:rPr>
              <a:t> </a:t>
            </a:r>
          </a:p>
          <a:p>
            <a:pPr>
              <a:spcBef>
                <a:spcPts val="0"/>
              </a:spcBef>
            </a:pPr>
            <a:r>
              <a:rPr lang="en-US" sz="1050" b="1" dirty="0"/>
              <a:t>Funding Grants:</a:t>
            </a:r>
            <a:r>
              <a:rPr lang="en-US" sz="1050" dirty="0"/>
              <a:t> J. D. Rudolf (NIH R35 GM142574, the University of Florida); D. J. Tantillo (NIH R35 GM153469, NSF ACCESS program)</a:t>
            </a:r>
            <a:endParaRPr lang="en-US" sz="1050" b="1" dirty="0">
              <a:solidFill>
                <a:srgbClr val="0033CC"/>
              </a:solidFill>
            </a:endParaRPr>
          </a:p>
        </p:txBody>
      </p:sp>
      <p:pic>
        <p:nvPicPr>
          <p:cNvPr id="6" name="Picture 5" descr="JustM_purple.jpg">
            <a:extLst>
              <a:ext uri="{FF2B5EF4-FFF2-40B4-BE49-F238E27FC236}">
                <a16:creationId xmlns:a16="http://schemas.microsoft.com/office/drawing/2014/main" id="{C11CBDA2-F765-4007-66C0-A3B7269D4800}"/>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7" name="Rectangle 6">
            <a:extLst>
              <a:ext uri="{FF2B5EF4-FFF2-40B4-BE49-F238E27FC236}">
                <a16:creationId xmlns:a16="http://schemas.microsoft.com/office/drawing/2014/main" id="{2BB3E8B7-873A-4BFE-401B-2B2DDF22C370}"/>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FC3DA825-2EEF-ECD9-AEF5-D75CD1D1DD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9" name="Picture 8">
            <a:extLst>
              <a:ext uri="{FF2B5EF4-FFF2-40B4-BE49-F238E27FC236}">
                <a16:creationId xmlns:a16="http://schemas.microsoft.com/office/drawing/2014/main" id="{6E3BC0DE-9B55-6F73-D6FC-F4CCBBEBAAC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15" name="Picture 14">
            <a:extLst>
              <a:ext uri="{FF2B5EF4-FFF2-40B4-BE49-F238E27FC236}">
                <a16:creationId xmlns:a16="http://schemas.microsoft.com/office/drawing/2014/main" id="{6C6C8A8F-A0DB-5D9C-AB30-2568234F95F1}"/>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3" name="TextBox 12">
            <a:extLst>
              <a:ext uri="{FF2B5EF4-FFF2-40B4-BE49-F238E27FC236}">
                <a16:creationId xmlns:a16="http://schemas.microsoft.com/office/drawing/2014/main" id="{D3224188-3B25-A147-C16F-ABF48FF132AA}"/>
              </a:ext>
            </a:extLst>
          </p:cNvPr>
          <p:cNvSpPr txBox="1"/>
          <p:nvPr/>
        </p:nvSpPr>
        <p:spPr>
          <a:xfrm>
            <a:off x="6047360" y="4832145"/>
            <a:ext cx="5917663" cy="1384995"/>
          </a:xfrm>
          <a:prstGeom prst="rect">
            <a:avLst/>
          </a:prstGeom>
          <a:noFill/>
        </p:spPr>
        <p:txBody>
          <a:bodyPr wrap="square">
            <a:spAutoFit/>
          </a:bodyPr>
          <a:lstStyle/>
          <a:p>
            <a:pPr algn="just"/>
            <a:r>
              <a:rPr lang="en-US" sz="1200" dirty="0"/>
              <a:t>How </a:t>
            </a:r>
            <a:r>
              <a:rPr lang="en-US" sz="1200" dirty="0" err="1"/>
              <a:t>TiqS</a:t>
            </a:r>
            <a:r>
              <a:rPr lang="en-US" sz="1200" dirty="0"/>
              <a:t> builds a rare molecule: This enzyme from bacteria transforms GGPP into a unique four-ring terpene by carefully guiding a complex series of chemical steps: </a:t>
            </a:r>
            <a:r>
              <a:rPr lang="en-US" sz="1200" b="0" i="0" dirty="0">
                <a:effectLst/>
                <a:latin typeface="+mj-lt"/>
              </a:rPr>
              <a:t>The </a:t>
            </a:r>
            <a:r>
              <a:rPr lang="en-US" sz="1200" b="0" i="0" dirty="0" err="1">
                <a:effectLst/>
                <a:latin typeface="+mj-lt"/>
              </a:rPr>
              <a:t>myxobacterial</a:t>
            </a:r>
            <a:r>
              <a:rPr lang="en-US" sz="1200" b="0" i="0" dirty="0">
                <a:effectLst/>
                <a:latin typeface="+mj-lt"/>
              </a:rPr>
              <a:t> terpene synthase transforms GGPP through a series of </a:t>
            </a:r>
            <a:r>
              <a:rPr lang="en-US" sz="1200" b="0" i="0" dirty="0" err="1">
                <a:effectLst/>
                <a:latin typeface="+mj-lt"/>
              </a:rPr>
              <a:t>cyclizations</a:t>
            </a:r>
            <a:r>
              <a:rPr lang="en-US" sz="1200" b="0" i="0" dirty="0">
                <a:effectLst/>
                <a:latin typeface="+mj-lt"/>
              </a:rPr>
              <a:t>, deprotonation-</a:t>
            </a:r>
            <a:r>
              <a:rPr lang="en-US" sz="1200" b="0" i="0" dirty="0" err="1">
                <a:effectLst/>
                <a:latin typeface="+mj-lt"/>
              </a:rPr>
              <a:t>reprotonation</a:t>
            </a:r>
            <a:r>
              <a:rPr lang="en-US" sz="1200" b="0" i="0" dirty="0">
                <a:effectLst/>
                <a:latin typeface="+mj-lt"/>
              </a:rPr>
              <a:t> events, and a non-classical carbocation intermediate. The complex reaction pathway showcases how enzymes guide carbocation chemistry to form specific products and can be redirected through strategic mutations to produce alternative scaffolds. </a:t>
            </a:r>
            <a:endParaRPr lang="en-US" sz="1200" dirty="0">
              <a:latin typeface="+mj-lt"/>
            </a:endParaRPr>
          </a:p>
        </p:txBody>
      </p:sp>
      <p:pic>
        <p:nvPicPr>
          <p:cNvPr id="18" name="Picture 17" descr="A diagram of different types of molecules&#10;&#10;AI-generated content may be incorrect.">
            <a:extLst>
              <a:ext uri="{FF2B5EF4-FFF2-40B4-BE49-F238E27FC236}">
                <a16:creationId xmlns:a16="http://schemas.microsoft.com/office/drawing/2014/main" id="{619CC064-7D34-F768-D36C-93553DCDA67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649047" y="1528853"/>
            <a:ext cx="4679412" cy="3135206"/>
          </a:xfrm>
          <a:prstGeom prst="rect">
            <a:avLst/>
          </a:prstGeom>
        </p:spPr>
      </p:pic>
      <p:sp>
        <p:nvSpPr>
          <p:cNvPr id="11" name="Text Box 28">
            <a:extLst>
              <a:ext uri="{FF2B5EF4-FFF2-40B4-BE49-F238E27FC236}">
                <a16:creationId xmlns:a16="http://schemas.microsoft.com/office/drawing/2014/main" id="{62118278-380B-9580-05F5-258FC8D0CFC6}"/>
              </a:ext>
            </a:extLst>
          </p:cNvPr>
          <p:cNvSpPr txBox="1">
            <a:spLocks noChangeArrowheads="1"/>
          </p:cNvSpPr>
          <p:nvPr/>
        </p:nvSpPr>
        <p:spPr bwMode="auto">
          <a:xfrm>
            <a:off x="84167" y="4885605"/>
            <a:ext cx="5710916" cy="1446550"/>
          </a:xfrm>
          <a:prstGeom prst="rect">
            <a:avLst/>
          </a:prstGeom>
          <a:noFill/>
          <a:ln w="9525">
            <a:noFill/>
            <a:miter lim="800000"/>
            <a:headEnd/>
            <a:tailEnd/>
          </a:ln>
        </p:spPr>
        <p:txBody>
          <a:bodyPr wrap="square">
            <a:spAutoFit/>
          </a:bodyPr>
          <a:lstStyle/>
          <a:p>
            <a:r>
              <a:rPr lang="en-US" sz="1100" b="1" dirty="0">
                <a:solidFill>
                  <a:srgbClr val="333399"/>
                </a:solidFill>
              </a:rPr>
              <a:t>Facilities and instrumentation used:</a:t>
            </a:r>
            <a:r>
              <a:rPr lang="en-US" sz="1100" dirty="0">
                <a:solidFill>
                  <a:srgbClr val="333399"/>
                </a:solidFill>
              </a:rPr>
              <a:t>  AMRIS Facility, University of Florida, 600 MHz NMR spectrometer with a cryogenic probe</a:t>
            </a:r>
          </a:p>
          <a:p>
            <a:endParaRPr lang="en-US" sz="1100" dirty="0">
              <a:solidFill>
                <a:srgbClr val="333399"/>
              </a:solidFill>
            </a:endParaRPr>
          </a:p>
          <a:p>
            <a:r>
              <a:rPr lang="en-US" sz="1100" b="1" dirty="0">
                <a:solidFill>
                  <a:srgbClr val="333399"/>
                </a:solidFill>
              </a:rPr>
              <a:t>Citation: </a:t>
            </a:r>
            <a:r>
              <a:rPr lang="en-US" sz="1100" dirty="0">
                <a:solidFill>
                  <a:srgbClr val="333399"/>
                </a:solidFill>
              </a:rPr>
              <a:t>Wei, X.; </a:t>
            </a:r>
            <a:r>
              <a:rPr lang="en-US" sz="1100" dirty="0" err="1">
                <a:solidFill>
                  <a:srgbClr val="333399"/>
                </a:solidFill>
              </a:rPr>
              <a:t>DeSnoo</a:t>
            </a:r>
            <a:r>
              <a:rPr lang="en-US" sz="1100" dirty="0">
                <a:solidFill>
                  <a:srgbClr val="333399"/>
                </a:solidFill>
              </a:rPr>
              <a:t>, W.; Li, Z.; Ning, W.; Kong, W.; Nafie, J.; Tantillo, D.J.; Rudolf, J.D., </a:t>
            </a:r>
            <a:r>
              <a:rPr lang="en-US" sz="1100" i="1" dirty="0">
                <a:solidFill>
                  <a:srgbClr val="333399"/>
                </a:solidFill>
              </a:rPr>
              <a:t>Avoidance of Secondary Carbocations, Unusual Deprotonation, and Nonstatistical Dynamic Effects in the Cyclization Mechanism of </a:t>
            </a:r>
            <a:r>
              <a:rPr lang="en-US" sz="1100" i="1" dirty="0" err="1">
                <a:solidFill>
                  <a:srgbClr val="333399"/>
                </a:solidFill>
              </a:rPr>
              <a:t>Tetraisoquinane</a:t>
            </a:r>
            <a:r>
              <a:rPr lang="en-US" sz="1100" i="1" dirty="0">
                <a:solidFill>
                  <a:srgbClr val="333399"/>
                </a:solidFill>
              </a:rPr>
              <a:t>,</a:t>
            </a:r>
            <a:r>
              <a:rPr lang="en-US" sz="1100" dirty="0">
                <a:solidFill>
                  <a:srgbClr val="333399"/>
                </a:solidFill>
              </a:rPr>
              <a:t> </a:t>
            </a:r>
            <a:r>
              <a:rPr lang="en-US" sz="1100" b="1" dirty="0">
                <a:solidFill>
                  <a:srgbClr val="333399"/>
                </a:solidFill>
              </a:rPr>
              <a:t>Journal of the American Chemical Society</a:t>
            </a:r>
            <a:r>
              <a:rPr lang="en-US" sz="1100" dirty="0">
                <a:solidFill>
                  <a:srgbClr val="333399"/>
                </a:solidFill>
              </a:rPr>
              <a:t>, </a:t>
            </a:r>
            <a:r>
              <a:rPr lang="en-US" sz="1100" b="1" dirty="0">
                <a:solidFill>
                  <a:srgbClr val="333399"/>
                </a:solidFill>
              </a:rPr>
              <a:t>147</a:t>
            </a:r>
            <a:r>
              <a:rPr lang="en-US" sz="1100" dirty="0">
                <a:solidFill>
                  <a:srgbClr val="333399"/>
                </a:solidFill>
              </a:rPr>
              <a:t> (19), 16293-16300 (2025) </a:t>
            </a:r>
            <a:r>
              <a:rPr lang="en-US" sz="1100" b="1" dirty="0">
                <a:solidFill>
                  <a:srgbClr val="333399"/>
                </a:solidFill>
                <a:hlinkClick r:id="rId9">
                  <a:extLst>
                    <a:ext uri="{A12FA001-AC4F-418D-AE19-62706E023703}">
                      <ahyp:hlinkClr xmlns:ahyp="http://schemas.microsoft.com/office/drawing/2018/hyperlinkcolor" val="tx"/>
                    </a:ext>
                  </a:extLst>
                </a:hlinkClick>
              </a:rPr>
              <a:t>doi.org/10.1021/jacs.5c01828</a:t>
            </a:r>
            <a:endParaRPr lang="en-US" sz="1200" dirty="0">
              <a:solidFill>
                <a:srgbClr val="333399"/>
              </a:solidFill>
            </a:endParaRPr>
          </a:p>
        </p:txBody>
      </p:sp>
    </p:spTree>
    <p:extLst>
      <p:ext uri="{BB962C8B-B14F-4D97-AF65-F5344CB8AC3E}">
        <p14:creationId xmlns:p14="http://schemas.microsoft.com/office/powerpoint/2010/main" val="156376858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78c79bfabc33868d11872db7d346298c">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3ea7e22f42f25b2e3eca7e1db5a8f4b9"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B06607-F230-4BF8-96D2-9147FE891250}">
  <ds:schemaRefs>
    <ds:schemaRef ds:uri="http://schemas.microsoft.com/office/2006/documentManagement/types"/>
    <ds:schemaRef ds:uri="http://purl.org/dc/elements/1.1/"/>
    <ds:schemaRef ds:uri="http://purl.org/dc/terms/"/>
    <ds:schemaRef ds:uri="020988fc-e611-4866-a051-ceadc6083ac5"/>
    <ds:schemaRef ds:uri="http://schemas.microsoft.com/office/infopath/2007/PartnerControls"/>
    <ds:schemaRef ds:uri="http://purl.org/dc/dcmitype/"/>
    <ds:schemaRef ds:uri="http://schemas.openxmlformats.org/package/2006/metadata/core-properties"/>
    <ds:schemaRef ds:uri="a4d7bb84-ee2a-45fe-9fab-4316a7e6e3f4"/>
    <ds:schemaRef ds:uri="http://schemas.microsoft.com/office/2006/metadata/properties"/>
    <ds:schemaRef ds:uri="http://www.w3.org/XML/1998/namespace"/>
    <ds:schemaRef ds:uri="755122fe-b241-49e1-afdb-07c82d1e2775"/>
    <ds:schemaRef ds:uri="dadad298-2df9-4984-95e3-f6f23ee06f9a"/>
  </ds:schemaRefs>
</ds:datastoreItem>
</file>

<file path=customXml/itemProps2.xml><?xml version="1.0" encoding="utf-8"?>
<ds:datastoreItem xmlns:ds="http://schemas.openxmlformats.org/officeDocument/2006/customXml" ds:itemID="{00970E66-06F7-4592-983E-68A1441A3784}">
  <ds:schemaRefs>
    <ds:schemaRef ds:uri="http://schemas.microsoft.com/sharepoint/v3/contenttype/forms"/>
  </ds:schemaRefs>
</ds:datastoreItem>
</file>

<file path=customXml/itemProps3.xml><?xml version="1.0" encoding="utf-8"?>
<ds:datastoreItem xmlns:ds="http://schemas.openxmlformats.org/officeDocument/2006/customXml" ds:itemID="{48810C2B-84FD-4DCB-80BF-E09AABF1E0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adad298-2df9-4984-95e3-f6f23ee06f9a"/>
    <ds:schemaRef ds:uri="755122fe-b241-49e1-afdb-07c82d1e27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7235</TotalTime>
  <Words>1029</Words>
  <Application>Microsoft Macintosh PowerPoint</Application>
  <PresentationFormat>Widescreen</PresentationFormat>
  <Paragraphs>27</Paragraphs>
  <Slides>2</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Kristin Roberts</cp:lastModifiedBy>
  <cp:revision>138</cp:revision>
  <cp:lastPrinted>2019-07-16T13:07:28Z</cp:lastPrinted>
  <dcterms:created xsi:type="dcterms:W3CDTF">2004-08-07T03:10:56Z</dcterms:created>
  <dcterms:modified xsi:type="dcterms:W3CDTF">2025-08-25T13:50:12Z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y fmtid="{D5CDD505-2E9C-101B-9397-08002B2CF9AE}" pid="3" name="MediaServiceImageTags">
    <vt:lpwstr/>
  </property>
</Properties>
</file>