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63" r:id="rId5"/>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4184"/>
    <a:srgbClr val="333399"/>
    <a:srgbClr val="0033CC"/>
    <a:srgbClr val="008080"/>
    <a:srgbClr val="006600"/>
    <a:srgbClr val="000066"/>
    <a:srgbClr val="FFFF00"/>
    <a:srgbClr val="0066FF"/>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7" autoAdjust="0"/>
    <p:restoredTop sz="96260" autoAdjust="0"/>
  </p:normalViewPr>
  <p:slideViewPr>
    <p:cSldViewPr snapToGrid="0">
      <p:cViewPr varScale="1">
        <p:scale>
          <a:sx n="122" d="100"/>
          <a:sy n="122" d="100"/>
        </p:scale>
        <p:origin x="108" y="68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F0697-011A-C33A-414D-2BD92F3288DB}"/>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63F73CED-135C-68E4-3FAB-A4E903692C64}"/>
              </a:ext>
            </a:extLst>
          </p:cNvPr>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a:p>
        </p:txBody>
      </p:sp>
      <p:sp>
        <p:nvSpPr>
          <p:cNvPr id="4099" name="Rectangle 2">
            <a:extLst>
              <a:ext uri="{FF2B5EF4-FFF2-40B4-BE49-F238E27FC236}">
                <a16:creationId xmlns:a16="http://schemas.microsoft.com/office/drawing/2014/main" id="{91EBD96C-BE02-86BC-1FA2-2C06393FD6DC}"/>
              </a:ext>
            </a:extLst>
          </p:cNvPr>
          <p:cNvSpPr>
            <a:spLocks noGrp="1" noRot="1" noChangeAspect="1" noChangeArrowheads="1" noTextEdit="1"/>
          </p:cNvSpPr>
          <p:nvPr>
            <p:ph type="sldImg"/>
          </p:nvPr>
        </p:nvSpPr>
        <p:spPr>
          <a:xfrm>
            <a:off x="406400" y="696913"/>
            <a:ext cx="6197600" cy="3486150"/>
          </a:xfrm>
          <a:ln/>
        </p:spPr>
      </p:sp>
      <p:sp>
        <p:nvSpPr>
          <p:cNvPr id="4100" name="Rectangle 3">
            <a:extLst>
              <a:ext uri="{FF2B5EF4-FFF2-40B4-BE49-F238E27FC236}">
                <a16:creationId xmlns:a16="http://schemas.microsoft.com/office/drawing/2014/main" id="{EAFF6DEE-6E06-AF09-B980-856D092C9E11}"/>
              </a:ext>
            </a:extLst>
          </p:cNvPr>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180604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3" Type="http://schemas.openxmlformats.org/officeDocument/2006/relationships/image" Target="../media/image1.jpeg"/><Relationship Id="rId7" Type="http://schemas.openxmlformats.org/officeDocument/2006/relationships/image" Target="../media/image4.png"/><Relationship Id="rId12"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0000-0002-6383-1341" TargetMode="External"/><Relationship Id="rId10" Type="http://schemas.openxmlformats.org/officeDocument/2006/relationships/image" Target="../media/image7.jpeg"/><Relationship Id="rId4" Type="http://schemas.openxmlformats.org/officeDocument/2006/relationships/image" Target="../media/image2.jpe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80FDF-27D9-88D2-642A-FE8B7DB68380}"/>
            </a:ext>
          </a:extLst>
        </p:cNvPr>
        <p:cNvGrpSpPr/>
        <p:nvPr/>
      </p:nvGrpSpPr>
      <p:grpSpPr>
        <a:xfrm>
          <a:off x="0" y="0"/>
          <a:ext cx="0" cy="0"/>
          <a:chOff x="0" y="0"/>
          <a:chExt cx="0" cy="0"/>
        </a:xfrm>
      </p:grpSpPr>
      <p:pic>
        <p:nvPicPr>
          <p:cNvPr id="23" name="Picture 22" descr="A group of kids sitting at a table&#10;&#10;AI-generated content may be incorrect.">
            <a:extLst>
              <a:ext uri="{FF2B5EF4-FFF2-40B4-BE49-F238E27FC236}">
                <a16:creationId xmlns:a16="http://schemas.microsoft.com/office/drawing/2014/main" id="{9C56AFBA-9A66-4DF0-4408-DBBC04D7889A}"/>
              </a:ext>
            </a:extLst>
          </p:cNvPr>
          <p:cNvPicPr>
            <a:picLocks noChangeAspect="1"/>
          </p:cNvPicPr>
          <p:nvPr/>
        </p:nvPicPr>
        <p:blipFill>
          <a:blip r:embed="rId3" cstate="print">
            <a:extLst>
              <a:ext uri="{28A0092B-C50C-407E-A947-70E740481C1C}">
                <a14:useLocalDpi xmlns:a14="http://schemas.microsoft.com/office/drawing/2010/main" val="0"/>
              </a:ext>
            </a:extLst>
          </a:blip>
          <a:srcRect l="13779"/>
          <a:stretch>
            <a:fillRect/>
          </a:stretch>
        </p:blipFill>
        <p:spPr>
          <a:xfrm>
            <a:off x="8911063" y="2758862"/>
            <a:ext cx="1482928" cy="1289936"/>
          </a:xfrm>
          <a:prstGeom prst="rect">
            <a:avLst/>
          </a:prstGeom>
        </p:spPr>
      </p:pic>
      <p:sp>
        <p:nvSpPr>
          <p:cNvPr id="1027" name="Rectangle 5">
            <a:extLst>
              <a:ext uri="{FF2B5EF4-FFF2-40B4-BE49-F238E27FC236}">
                <a16:creationId xmlns:a16="http://schemas.microsoft.com/office/drawing/2014/main" id="{B5371AC5-917D-B9D5-6B47-5FB2E00EAA32}"/>
              </a:ext>
            </a:extLst>
          </p:cNvPr>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a:extLst>
              <a:ext uri="{FF2B5EF4-FFF2-40B4-BE49-F238E27FC236}">
                <a16:creationId xmlns:a16="http://schemas.microsoft.com/office/drawing/2014/main" id="{340AC38F-63C7-8017-27F7-A9475110E73A}"/>
              </a:ext>
            </a:extLst>
          </p:cNvPr>
          <p:cNvSpPr txBox="1">
            <a:spLocks noChangeArrowheads="1"/>
          </p:cNvSpPr>
          <p:nvPr/>
        </p:nvSpPr>
        <p:spPr bwMode="auto">
          <a:xfrm>
            <a:off x="0" y="1143837"/>
            <a:ext cx="8748584" cy="2554545"/>
          </a:xfrm>
          <a:prstGeom prst="rect">
            <a:avLst/>
          </a:prstGeom>
          <a:noFill/>
          <a:ln w="9525">
            <a:noFill/>
            <a:miter lim="800000"/>
            <a:headEnd/>
            <a:tailEnd/>
          </a:ln>
        </p:spPr>
        <p:txBody>
          <a:bodyPr wrap="square">
            <a:spAutoFit/>
          </a:bodyPr>
          <a:lstStyle/>
          <a:p>
            <a:r>
              <a:rPr lang="en-US" sz="1200" b="1" dirty="0"/>
              <a:t>What is the finding? </a:t>
            </a:r>
            <a:r>
              <a:rPr lang="en-US" sz="1200" dirty="0"/>
              <a:t>The Center for Integrating Research and Learning (CIRL) at the </a:t>
            </a:r>
            <a:r>
              <a:rPr lang="en-US" sz="1200" dirty="0" err="1"/>
              <a:t>MagLab</a:t>
            </a:r>
            <a:r>
              <a:rPr lang="en-US" sz="1200" dirty="0"/>
              <a:t> provides immersive, weeklong (or longer) STEM experiences for middle and high school students, including summer camps and internships. Since 2006, more than 1,000 students have participated. Alumni surveys in 2022 and 2024 show consistent, powerful outcomes: </a:t>
            </a:r>
            <a:r>
              <a:rPr lang="en-US" sz="1200" b="1" dirty="0"/>
              <a:t>over 95% of respondents reported that these programs had a lasting influence on their interest in STEM fields.</a:t>
            </a:r>
          </a:p>
          <a:p>
            <a:endParaRPr lang="en-US" sz="800" b="1" dirty="0"/>
          </a:p>
          <a:p>
            <a:r>
              <a:rPr lang="en-US" sz="1200" b="1" dirty="0"/>
              <a:t>Why is this important? </a:t>
            </a:r>
            <a:r>
              <a:rPr lang="en-US" sz="1200" dirty="0">
                <a:latin typeface="Arial" charset="0"/>
              </a:rPr>
              <a:t>Middle and high school are development stages where students lose interest in STEM. The siloed nature and rote memorization of some science classrooms makes STEM fields seem boring. Informal STEM education programs like those at the </a:t>
            </a:r>
            <a:r>
              <a:rPr lang="en-US" sz="1200" dirty="0" err="1">
                <a:latin typeface="Arial" charset="0"/>
              </a:rPr>
              <a:t>MagLab</a:t>
            </a:r>
            <a:r>
              <a:rPr lang="en-US" sz="1200" dirty="0">
                <a:latin typeface="Arial" charset="0"/>
              </a:rPr>
              <a:t> help students </a:t>
            </a:r>
            <a:r>
              <a:rPr lang="en-US" sz="1200" dirty="0"/>
              <a:t>connect to real-world science, hands-on problem-solving, and authentic role models, helping keep young people engaged in the science and technology workforce pipeline.</a:t>
            </a:r>
          </a:p>
          <a:p>
            <a:endParaRPr lang="en-US" sz="800" b="1" dirty="0"/>
          </a:p>
          <a:p>
            <a:r>
              <a:rPr lang="en-US" sz="1200" b="1" dirty="0"/>
              <a:t>Why did this research need the </a:t>
            </a:r>
            <a:r>
              <a:rPr lang="en-US" sz="1200" b="1" dirty="0" err="1"/>
              <a:t>MagLab</a:t>
            </a:r>
            <a:r>
              <a:rPr lang="en-US" sz="1200" b="1" dirty="0"/>
              <a:t>? </a:t>
            </a:r>
            <a:r>
              <a:rPr lang="en-US" sz="1200" dirty="0">
                <a:latin typeface="Arial" charset="0"/>
              </a:rPr>
              <a:t>The </a:t>
            </a:r>
            <a:r>
              <a:rPr lang="en-US" sz="1200" dirty="0" err="1">
                <a:latin typeface="Arial" charset="0"/>
              </a:rPr>
              <a:t>MagLab</a:t>
            </a:r>
            <a:r>
              <a:rPr lang="en-US" sz="1200" dirty="0">
                <a:latin typeface="Arial" charset="0"/>
              </a:rPr>
              <a:t> is an interdisciplinary space with many types of STEM professionals, including technical staff, undergraduate and graduate students, research faculty, and world-renowned experts. These scientists are engaged in the lab’s middle and high school programs, creating an </a:t>
            </a:r>
            <a:r>
              <a:rPr lang="en-US" sz="1200" dirty="0"/>
              <a:t>ecosystem where students can participate in engaging activities and receive meaningful mentorship.</a:t>
            </a:r>
          </a:p>
        </p:txBody>
      </p:sp>
      <p:sp>
        <p:nvSpPr>
          <p:cNvPr id="10" name="Text Box 28">
            <a:extLst>
              <a:ext uri="{FF2B5EF4-FFF2-40B4-BE49-F238E27FC236}">
                <a16:creationId xmlns:a16="http://schemas.microsoft.com/office/drawing/2014/main" id="{F1341343-87EC-B641-104F-6AD5DEBC6D87}"/>
              </a:ext>
            </a:extLst>
          </p:cNvPr>
          <p:cNvSpPr txBox="1">
            <a:spLocks noChangeArrowheads="1"/>
          </p:cNvSpPr>
          <p:nvPr/>
        </p:nvSpPr>
        <p:spPr bwMode="auto">
          <a:xfrm>
            <a:off x="0" y="843190"/>
            <a:ext cx="12192000" cy="261610"/>
          </a:xfrm>
          <a:prstGeom prst="rect">
            <a:avLst/>
          </a:prstGeom>
          <a:noFill/>
          <a:ln w="9525">
            <a:noFill/>
            <a:miter lim="800000"/>
            <a:headEnd/>
            <a:tailEnd/>
          </a:ln>
        </p:spPr>
        <p:txBody>
          <a:bodyPr wrap="square">
            <a:spAutoFit/>
          </a:bodyPr>
          <a:lstStyle/>
          <a:p>
            <a:r>
              <a:rPr lang="en-US" sz="1100" b="1" dirty="0">
                <a:solidFill>
                  <a:srgbClr val="333399"/>
                </a:solidFill>
              </a:rPr>
              <a:t>Facility used:</a:t>
            </a:r>
            <a:r>
              <a:rPr lang="en-US" sz="1100" dirty="0">
                <a:solidFill>
                  <a:srgbClr val="333399"/>
                </a:solidFill>
              </a:rPr>
              <a:t>  National High Magnetic Field Laboratory, Tallahassee, FL</a:t>
            </a:r>
          </a:p>
        </p:txBody>
      </p:sp>
      <p:sp>
        <p:nvSpPr>
          <p:cNvPr id="2" name="AutoShape 2">
            <a:extLst>
              <a:ext uri="{FF2B5EF4-FFF2-40B4-BE49-F238E27FC236}">
                <a16:creationId xmlns:a16="http://schemas.microsoft.com/office/drawing/2014/main" id="{1B4833AD-12A5-0AA0-7585-FA39D223845E}"/>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Line 42">
            <a:extLst>
              <a:ext uri="{FF2B5EF4-FFF2-40B4-BE49-F238E27FC236}">
                <a16:creationId xmlns:a16="http://schemas.microsoft.com/office/drawing/2014/main" id="{442A7AE9-471F-B7CD-9308-60AEBDCF3E18}"/>
              </a:ext>
            </a:extLst>
          </p:cNvPr>
          <p:cNvSpPr>
            <a:spLocks noChangeShapeType="1"/>
          </p:cNvSpPr>
          <p:nvPr/>
        </p:nvSpPr>
        <p:spPr bwMode="auto">
          <a:xfrm>
            <a:off x="0" y="1062647"/>
            <a:ext cx="12192000" cy="28082"/>
          </a:xfrm>
          <a:prstGeom prst="line">
            <a:avLst/>
          </a:prstGeom>
          <a:noFill/>
          <a:ln w="44450" cmpd="sng">
            <a:solidFill>
              <a:srgbClr val="4F4184"/>
            </a:solidFill>
            <a:round/>
            <a:headEnd/>
            <a:tailEnd/>
          </a:ln>
        </p:spPr>
        <p:txBody>
          <a:bodyPr/>
          <a:lstStyle/>
          <a:p>
            <a:endParaRPr lang="en-US" dirty="0"/>
          </a:p>
        </p:txBody>
      </p:sp>
      <p:pic>
        <p:nvPicPr>
          <p:cNvPr id="4" name="Picture 3" descr="NSF logo.jpg">
            <a:extLst>
              <a:ext uri="{FF2B5EF4-FFF2-40B4-BE49-F238E27FC236}">
                <a16:creationId xmlns:a16="http://schemas.microsoft.com/office/drawing/2014/main" id="{0DA95D82-0E5E-9D3F-1BA7-1E86865F44EC}"/>
              </a:ext>
            </a:extLst>
          </p:cNvPr>
          <p:cNvPicPr>
            <a:picLocks noChangeAspect="1"/>
          </p:cNvPicPr>
          <p:nvPr/>
        </p:nvPicPr>
        <p:blipFill>
          <a:blip r:embed="rId4" cstate="print"/>
          <a:stretch>
            <a:fillRect/>
          </a:stretch>
        </p:blipFill>
        <p:spPr>
          <a:xfrm>
            <a:off x="10088117" y="0"/>
            <a:ext cx="1017188" cy="1023315"/>
          </a:xfrm>
          <a:prstGeom prst="rect">
            <a:avLst/>
          </a:prstGeom>
        </p:spPr>
      </p:pic>
      <p:sp>
        <p:nvSpPr>
          <p:cNvPr id="5" name="Text Box 62">
            <a:extLst>
              <a:ext uri="{FF2B5EF4-FFF2-40B4-BE49-F238E27FC236}">
                <a16:creationId xmlns:a16="http://schemas.microsoft.com/office/drawing/2014/main" id="{4F60E70F-E8D6-A346-ACB0-097BCF6B4F64}"/>
              </a:ext>
            </a:extLst>
          </p:cNvPr>
          <p:cNvSpPr txBox="1">
            <a:spLocks noChangeArrowheads="1"/>
          </p:cNvSpPr>
          <p:nvPr/>
        </p:nvSpPr>
        <p:spPr bwMode="auto">
          <a:xfrm>
            <a:off x="0" y="41361"/>
            <a:ext cx="9521072" cy="892552"/>
          </a:xfrm>
          <a:prstGeom prst="rect">
            <a:avLst/>
          </a:prstGeom>
          <a:noFill/>
          <a:ln w="9525">
            <a:noFill/>
            <a:miter lim="800000"/>
            <a:headEnd/>
            <a:tailEnd/>
          </a:ln>
        </p:spPr>
        <p:txBody>
          <a:bodyPr wrap="square">
            <a:spAutoFit/>
          </a:bodyPr>
          <a:lstStyle/>
          <a:p>
            <a:pPr>
              <a:spcBef>
                <a:spcPts val="0"/>
              </a:spcBef>
            </a:pPr>
            <a:r>
              <a:rPr lang="en-US" sz="2000" b="1" dirty="0" err="1"/>
              <a:t>MagLab</a:t>
            </a:r>
            <a:r>
              <a:rPr lang="en-US" sz="2000" b="1" dirty="0"/>
              <a:t> STEM Experiences Have Lasting Influence</a:t>
            </a:r>
          </a:p>
          <a:p>
            <a:pPr>
              <a:spcBef>
                <a:spcPts val="0"/>
              </a:spcBef>
            </a:pPr>
            <a:r>
              <a:rPr lang="en-US" sz="1100" b="1" dirty="0">
                <a:hlinkClick r:id="rId5" action="ppaction://hlinkfile"/>
              </a:rPr>
              <a:t>Hughes, R.,  </a:t>
            </a:r>
            <a:r>
              <a:rPr lang="en-US" sz="1100" b="1" dirty="0"/>
              <a:t>Villa, C.R.</a:t>
            </a:r>
          </a:p>
          <a:p>
            <a:pPr marL="228600" indent="-228600">
              <a:spcBef>
                <a:spcPts val="0"/>
              </a:spcBef>
              <a:buAutoNum type="arabicPeriod"/>
            </a:pPr>
            <a:r>
              <a:rPr lang="en-US" sz="1050" b="1" dirty="0">
                <a:solidFill>
                  <a:srgbClr val="0033CC"/>
                </a:solidFill>
              </a:rPr>
              <a:t>Center for Integrating Research and Learning (CIRL) at the National High Magnetic Field Laboratory</a:t>
            </a:r>
          </a:p>
          <a:p>
            <a:pPr>
              <a:spcBef>
                <a:spcPts val="0"/>
              </a:spcBef>
            </a:pPr>
            <a:r>
              <a:rPr lang="en-US" sz="600" b="1" dirty="0">
                <a:solidFill>
                  <a:srgbClr val="0033CC"/>
                </a:solidFill>
              </a:rPr>
              <a:t> </a:t>
            </a:r>
            <a:r>
              <a:rPr lang="en-US" sz="1050" b="1" dirty="0"/>
              <a:t>Funding Grants:</a:t>
            </a:r>
            <a:r>
              <a:rPr lang="en-US" sz="1050" dirty="0"/>
              <a:t> K. M. </a:t>
            </a:r>
            <a:r>
              <a:rPr lang="en-US" sz="1050" dirty="0">
                <a:latin typeface="+mn-lt"/>
              </a:rPr>
              <a:t>Amm (NSF DMR-2128556</a:t>
            </a:r>
            <a:r>
              <a:rPr lang="en-US" sz="1050" dirty="0"/>
              <a:t>)</a:t>
            </a:r>
            <a:endParaRPr lang="en-US" sz="1050" b="1" dirty="0">
              <a:solidFill>
                <a:srgbClr val="0033CC"/>
              </a:solidFill>
            </a:endParaRPr>
          </a:p>
        </p:txBody>
      </p:sp>
      <p:pic>
        <p:nvPicPr>
          <p:cNvPr id="6" name="Picture 5" descr="JustM_purple.jpg">
            <a:extLst>
              <a:ext uri="{FF2B5EF4-FFF2-40B4-BE49-F238E27FC236}">
                <a16:creationId xmlns:a16="http://schemas.microsoft.com/office/drawing/2014/main" id="{508CA333-6C51-D07D-35BE-715BE36E4EED}"/>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11293246" y="110701"/>
            <a:ext cx="672842" cy="801911"/>
          </a:xfrm>
          <a:prstGeom prst="rect">
            <a:avLst/>
          </a:prstGeom>
        </p:spPr>
      </p:pic>
      <p:sp>
        <p:nvSpPr>
          <p:cNvPr id="7" name="Rectangle 6">
            <a:extLst>
              <a:ext uri="{FF2B5EF4-FFF2-40B4-BE49-F238E27FC236}">
                <a16:creationId xmlns:a16="http://schemas.microsoft.com/office/drawing/2014/main" id="{D7DC0024-87FC-2B52-014F-2D012056CE74}"/>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403AB4F5-B23E-D0F6-D294-D61EA75ADA8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9" name="Picture 8">
            <a:extLst>
              <a:ext uri="{FF2B5EF4-FFF2-40B4-BE49-F238E27FC236}">
                <a16:creationId xmlns:a16="http://schemas.microsoft.com/office/drawing/2014/main" id="{B5A978D0-C581-C120-F3DD-90F63B1E624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15" name="Picture 14">
            <a:extLst>
              <a:ext uri="{FF2B5EF4-FFF2-40B4-BE49-F238E27FC236}">
                <a16:creationId xmlns:a16="http://schemas.microsoft.com/office/drawing/2014/main" id="{4BE40C0C-4E76-85E5-4552-D9F3223F0140}"/>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pic>
        <p:nvPicPr>
          <p:cNvPr id="17" name="Picture 16" descr="A person and person standing next to a poster&#10;&#10;AI-generated content may be incorrect.">
            <a:extLst>
              <a:ext uri="{FF2B5EF4-FFF2-40B4-BE49-F238E27FC236}">
                <a16:creationId xmlns:a16="http://schemas.microsoft.com/office/drawing/2014/main" id="{D81345B8-8F80-A73A-5376-4F3CFEB3C6E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430255" y="2758859"/>
            <a:ext cx="1719917" cy="1289937"/>
          </a:xfrm>
          <a:prstGeom prst="rect">
            <a:avLst/>
          </a:prstGeom>
        </p:spPr>
      </p:pic>
      <p:pic>
        <p:nvPicPr>
          <p:cNvPr id="19" name="Picture 18" descr="A group of people standing in a room&#10;&#10;AI-generated content may be incorrect.">
            <a:extLst>
              <a:ext uri="{FF2B5EF4-FFF2-40B4-BE49-F238E27FC236}">
                <a16:creationId xmlns:a16="http://schemas.microsoft.com/office/drawing/2014/main" id="{EDD04540-07EF-1A95-9051-C19F4EAA1E39}"/>
              </a:ext>
            </a:extLst>
          </p:cNvPr>
          <p:cNvPicPr>
            <a:picLocks noChangeAspect="1"/>
          </p:cNvPicPr>
          <p:nvPr/>
        </p:nvPicPr>
        <p:blipFill>
          <a:blip r:embed="rId11" cstate="print">
            <a:extLst>
              <a:ext uri="{28A0092B-C50C-407E-A947-70E740481C1C}">
                <a14:useLocalDpi xmlns:a14="http://schemas.microsoft.com/office/drawing/2010/main" val="0"/>
              </a:ext>
            </a:extLst>
          </a:blip>
          <a:srcRect t="11492"/>
          <a:stretch>
            <a:fillRect/>
          </a:stretch>
        </p:blipFill>
        <p:spPr>
          <a:xfrm>
            <a:off x="8911062" y="4102247"/>
            <a:ext cx="3251049" cy="2126963"/>
          </a:xfrm>
          <a:prstGeom prst="rect">
            <a:avLst/>
          </a:prstGeom>
        </p:spPr>
      </p:pic>
      <p:pic>
        <p:nvPicPr>
          <p:cNvPr id="21" name="Picture 20" descr="Two girls sitting on the floor with their legs crossed&#10;&#10;AI-generated content may be incorrect.">
            <a:extLst>
              <a:ext uri="{FF2B5EF4-FFF2-40B4-BE49-F238E27FC236}">
                <a16:creationId xmlns:a16="http://schemas.microsoft.com/office/drawing/2014/main" id="{ECF159E8-C788-0D07-93D6-A2BD08A0541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911063" y="1292989"/>
            <a:ext cx="2114638" cy="1412419"/>
          </a:xfrm>
          <a:prstGeom prst="rect">
            <a:avLst/>
          </a:prstGeom>
        </p:spPr>
      </p:pic>
      <p:pic>
        <p:nvPicPr>
          <p:cNvPr id="13" name="Picture 12" descr="A child sitting at a table&#10;&#10;AI-generated content may be incorrect.">
            <a:extLst>
              <a:ext uri="{FF2B5EF4-FFF2-40B4-BE49-F238E27FC236}">
                <a16:creationId xmlns:a16="http://schemas.microsoft.com/office/drawing/2014/main" id="{9A3DC164-15D5-D678-8BAF-63C75C06A91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064358" y="1292990"/>
            <a:ext cx="1085814" cy="1447752"/>
          </a:xfrm>
          <a:prstGeom prst="rect">
            <a:avLst/>
          </a:prstGeom>
        </p:spPr>
      </p:pic>
      <p:sp>
        <p:nvSpPr>
          <p:cNvPr id="12" name="TextBox 11">
            <a:extLst>
              <a:ext uri="{FF2B5EF4-FFF2-40B4-BE49-F238E27FC236}">
                <a16:creationId xmlns:a16="http://schemas.microsoft.com/office/drawing/2014/main" id="{EAF59002-9B7A-130B-EA2A-7ACE21D48475}"/>
              </a:ext>
            </a:extLst>
          </p:cNvPr>
          <p:cNvSpPr txBox="1"/>
          <p:nvPr/>
        </p:nvSpPr>
        <p:spPr>
          <a:xfrm>
            <a:off x="223282" y="4305791"/>
            <a:ext cx="3449762" cy="1938992"/>
          </a:xfrm>
          <a:prstGeom prst="rect">
            <a:avLst/>
          </a:prstGeom>
          <a:solidFill>
            <a:srgbClr val="4F4184"/>
          </a:solidFill>
          <a:ln>
            <a:solidFill>
              <a:schemeClr val="accent2"/>
            </a:solidFill>
          </a:ln>
        </p:spPr>
        <p:txBody>
          <a:bodyPr wrap="square">
            <a:spAutoFit/>
          </a:bodyPr>
          <a:lstStyle/>
          <a:p>
            <a:r>
              <a:rPr lang="en-US" sz="1200" dirty="0">
                <a:solidFill>
                  <a:schemeClr val="bg1"/>
                </a:solidFill>
                <a:latin typeface="Arial" charset="0"/>
              </a:rPr>
              <a:t>A current PhD student explained: </a:t>
            </a:r>
            <a:r>
              <a:rPr lang="en-US" sz="1200" i="1" dirty="0">
                <a:solidFill>
                  <a:schemeClr val="bg1"/>
                </a:solidFill>
                <a:latin typeface="Arial" charset="0"/>
              </a:rPr>
              <a:t>“My experiences at the </a:t>
            </a:r>
            <a:r>
              <a:rPr lang="en-US" sz="1200" i="1" dirty="0" err="1">
                <a:solidFill>
                  <a:schemeClr val="bg1"/>
                </a:solidFill>
                <a:latin typeface="Arial" charset="0"/>
              </a:rPr>
              <a:t>MagLab</a:t>
            </a:r>
            <a:r>
              <a:rPr lang="en-US" sz="1200" i="1" dirty="0">
                <a:solidFill>
                  <a:schemeClr val="bg1"/>
                </a:solidFill>
                <a:latin typeface="Arial" charset="0"/>
              </a:rPr>
              <a:t> helped me to see myself as a real scientist at an early age, and this positive self-image persisted throughout my time in high school despite the lack of other students that looked like me in my STEM classes at the time. I went on to pursue a BS in mathematics and am now completing a PhD in biophysics. The </a:t>
            </a:r>
            <a:r>
              <a:rPr lang="en-US" sz="1200" i="1" dirty="0" err="1">
                <a:solidFill>
                  <a:schemeClr val="bg1"/>
                </a:solidFill>
                <a:latin typeface="Arial" charset="0"/>
              </a:rPr>
              <a:t>MagLab</a:t>
            </a:r>
            <a:r>
              <a:rPr lang="en-US" sz="1200" i="1" dirty="0">
                <a:solidFill>
                  <a:schemeClr val="bg1"/>
                </a:solidFill>
                <a:latin typeface="Arial" charset="0"/>
              </a:rPr>
              <a:t> was instrumental in my decision to pursue science as a career choice</a:t>
            </a:r>
            <a:r>
              <a:rPr lang="en-US" sz="1200" dirty="0">
                <a:solidFill>
                  <a:schemeClr val="bg1"/>
                </a:solidFill>
                <a:latin typeface="Arial" charset="0"/>
              </a:rPr>
              <a:t>.” </a:t>
            </a:r>
          </a:p>
        </p:txBody>
      </p:sp>
      <p:sp>
        <p:nvSpPr>
          <p:cNvPr id="16" name="TextBox 15">
            <a:extLst>
              <a:ext uri="{FF2B5EF4-FFF2-40B4-BE49-F238E27FC236}">
                <a16:creationId xmlns:a16="http://schemas.microsoft.com/office/drawing/2014/main" id="{BADDE5DF-54B4-505F-C019-7DC8048ACF28}"/>
              </a:ext>
            </a:extLst>
          </p:cNvPr>
          <p:cNvSpPr txBox="1"/>
          <p:nvPr/>
        </p:nvSpPr>
        <p:spPr>
          <a:xfrm>
            <a:off x="3774555" y="4325301"/>
            <a:ext cx="4867216" cy="1938992"/>
          </a:xfrm>
          <a:prstGeom prst="rect">
            <a:avLst/>
          </a:prstGeom>
          <a:solidFill>
            <a:srgbClr val="4F4184"/>
          </a:solidFill>
          <a:ln>
            <a:solidFill>
              <a:schemeClr val="accent2"/>
            </a:solidFill>
          </a:ln>
        </p:spPr>
        <p:txBody>
          <a:bodyPr wrap="square">
            <a:spAutoFit/>
          </a:bodyPr>
          <a:lstStyle/>
          <a:p>
            <a:r>
              <a:rPr lang="en-US" sz="1200" dirty="0">
                <a:solidFill>
                  <a:schemeClr val="bg1"/>
                </a:solidFill>
                <a:latin typeface="Arial" charset="0"/>
              </a:rPr>
              <a:t>A current materials engineer said: “</a:t>
            </a:r>
            <a:r>
              <a:rPr lang="en-US" sz="1200" i="1" dirty="0">
                <a:solidFill>
                  <a:schemeClr val="bg1"/>
                </a:solidFill>
                <a:latin typeface="Arial" charset="0"/>
              </a:rPr>
              <a:t>The patient and encouraging mentorship I received from multiple research groups during my high school internship, sparked and fueled my passion for materials science and cutting edge nanotechnology research. As a result of my experience at the </a:t>
            </a:r>
            <a:r>
              <a:rPr lang="en-US" sz="1200" i="1" dirty="0" err="1">
                <a:solidFill>
                  <a:schemeClr val="bg1"/>
                </a:solidFill>
                <a:latin typeface="Arial" charset="0"/>
              </a:rPr>
              <a:t>MagLab</a:t>
            </a:r>
            <a:r>
              <a:rPr lang="en-US" sz="1200" i="1" dirty="0">
                <a:solidFill>
                  <a:schemeClr val="bg1"/>
                </a:solidFill>
                <a:latin typeface="Arial" charset="0"/>
              </a:rPr>
              <a:t>, I gained not only the passion to continue to pursue a career in the material sciences, but also the confidence that I had the ability to do so as a young woman. I continued on to research nanocomposites at the University of Florida for all 4 years of my undergraduate degree, graduated with honors, and am currently working as a materials engineer for a large defense contractor</a:t>
            </a:r>
            <a:r>
              <a:rPr lang="en-US" sz="1200" dirty="0">
                <a:solidFill>
                  <a:schemeClr val="bg1"/>
                </a:solidFill>
                <a:latin typeface="Arial" charset="0"/>
              </a:rPr>
              <a:t>.” </a:t>
            </a:r>
            <a:endParaRPr lang="en-US" sz="1200" dirty="0">
              <a:solidFill>
                <a:schemeClr val="bg1"/>
              </a:solidFill>
            </a:endParaRPr>
          </a:p>
        </p:txBody>
      </p:sp>
      <p:sp>
        <p:nvSpPr>
          <p:cNvPr id="20" name="TextBox 19">
            <a:extLst>
              <a:ext uri="{FF2B5EF4-FFF2-40B4-BE49-F238E27FC236}">
                <a16:creationId xmlns:a16="http://schemas.microsoft.com/office/drawing/2014/main" id="{A9E4E9A9-EE77-330A-94AB-0B8BAB92226F}"/>
              </a:ext>
            </a:extLst>
          </p:cNvPr>
          <p:cNvSpPr txBox="1"/>
          <p:nvPr/>
        </p:nvSpPr>
        <p:spPr>
          <a:xfrm>
            <a:off x="223283" y="3783804"/>
            <a:ext cx="8418488" cy="461665"/>
          </a:xfrm>
          <a:prstGeom prst="rect">
            <a:avLst/>
          </a:prstGeom>
          <a:solidFill>
            <a:srgbClr val="4F4184"/>
          </a:solidFill>
        </p:spPr>
        <p:txBody>
          <a:bodyPr wrap="square">
            <a:spAutoFit/>
          </a:bodyPr>
          <a:lstStyle/>
          <a:p>
            <a:pPr algn="ctr"/>
            <a:r>
              <a:rPr lang="en-US" sz="1200" b="1" dirty="0">
                <a:solidFill>
                  <a:schemeClr val="bg1"/>
                </a:solidFill>
              </a:rPr>
              <a:t>Alumni testimonials show how the </a:t>
            </a:r>
            <a:r>
              <a:rPr lang="en-US" sz="1200" b="1" dirty="0" err="1">
                <a:solidFill>
                  <a:schemeClr val="bg1"/>
                </a:solidFill>
              </a:rPr>
              <a:t>MagLab’s</a:t>
            </a:r>
            <a:r>
              <a:rPr lang="en-US" sz="1200" b="1" dirty="0">
                <a:solidFill>
                  <a:schemeClr val="bg1"/>
                </a:solidFill>
              </a:rPr>
              <a:t> people and resources were pivotal in shaping their academic and career trajectories, underscoring the lab’s role in building future STEM leaders:</a:t>
            </a:r>
          </a:p>
        </p:txBody>
      </p:sp>
    </p:spTree>
    <p:extLst>
      <p:ext uri="{BB962C8B-B14F-4D97-AF65-F5344CB8AC3E}">
        <p14:creationId xmlns:p14="http://schemas.microsoft.com/office/powerpoint/2010/main" val="30838707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78c79bfabc33868d11872db7d346298c">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3ea7e22f42f25b2e3eca7e1db5a8f4b9"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87BDB6-29B8-4789-A314-A2F31FB3C9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dad298-2df9-4984-95e3-f6f23ee06f9a"/>
    <ds:schemaRef ds:uri="755122fe-b241-49e1-afdb-07c82d1e27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2B06607-F230-4BF8-96D2-9147FE891250}">
  <ds:schemaRefs>
    <ds:schemaRef ds:uri="http://schemas.microsoft.com/office/2006/metadata/properties"/>
    <ds:schemaRef ds:uri="http://schemas.microsoft.com/office/infopath/2007/PartnerControls"/>
    <ds:schemaRef ds:uri="8205fd16-9687-41ca-bad6-6c61019586dc"/>
    <ds:schemaRef ds:uri="a44db9cc-518e-47f6-a9d9-9b822d0ec9d4"/>
    <ds:schemaRef ds:uri="755122fe-b241-49e1-afdb-07c82d1e2775"/>
    <ds:schemaRef ds:uri="dadad298-2df9-4984-95e3-f6f23ee06f9a"/>
  </ds:schemaRefs>
</ds:datastoreItem>
</file>

<file path=customXml/itemProps3.xml><?xml version="1.0" encoding="utf-8"?>
<ds:datastoreItem xmlns:ds="http://schemas.openxmlformats.org/officeDocument/2006/customXml" ds:itemID="{00970E66-06F7-4592-983E-68A1441A37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6013</TotalTime>
  <Words>515</Words>
  <Application>Microsoft Office PowerPoint</Application>
  <PresentationFormat>Widescreen</PresentationFormat>
  <Paragraphs>14</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Kathleen Amm</cp:lastModifiedBy>
  <cp:revision>144</cp:revision>
  <cp:lastPrinted>2019-07-16T13:07:28Z</cp:lastPrinted>
  <dcterms:created xsi:type="dcterms:W3CDTF">2004-08-07T03:10:56Z</dcterms:created>
  <dcterms:modified xsi:type="dcterms:W3CDTF">2025-09-10T15:59:31Z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y fmtid="{D5CDD505-2E9C-101B-9397-08002B2CF9AE}" pid="3" name="MediaServiceImageTags">
    <vt:lpwstr/>
  </property>
</Properties>
</file>