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64" r:id="rId5"/>
    <p:sldId id="265" r:id="rId6"/>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4F4184"/>
    <a:srgbClr val="0033CC"/>
    <a:srgbClr val="008080"/>
    <a:srgbClr val="006600"/>
    <a:srgbClr val="000066"/>
    <a:srgbClr val="FFFF00"/>
    <a:srgbClr val="0066FF"/>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26" autoAdjust="0"/>
    <p:restoredTop sz="77909" autoAdjust="0"/>
  </p:normalViewPr>
  <p:slideViewPr>
    <p:cSldViewPr snapToGrid="0">
      <p:cViewPr varScale="1">
        <p:scale>
          <a:sx n="66" d="100"/>
          <a:sy n="66" d="100"/>
        </p:scale>
        <p:origin x="888" y="27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73" d="100"/>
          <a:sy n="73" d="100"/>
        </p:scale>
        <p:origin x="-1986"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ke Toth" userId="fc9b2c11-e170-4011-bad7-c90a72072e25" providerId="ADAL" clId="{32ED7E59-0AF2-461D-87F0-619D4FB1233E}"/>
    <pc:docChg chg="modSld">
      <pc:chgData name="Anke Toth" userId="fc9b2c11-e170-4011-bad7-c90a72072e25" providerId="ADAL" clId="{32ED7E59-0AF2-461D-87F0-619D4FB1233E}" dt="2025-08-26T15:21:33.138" v="0" actId="1076"/>
      <pc:docMkLst>
        <pc:docMk/>
      </pc:docMkLst>
      <pc:sldChg chg="modSp mod">
        <pc:chgData name="Anke Toth" userId="fc9b2c11-e170-4011-bad7-c90a72072e25" providerId="ADAL" clId="{32ED7E59-0AF2-461D-87F0-619D4FB1233E}" dt="2025-08-26T15:21:33.138" v="0" actId="1076"/>
        <pc:sldMkLst>
          <pc:docMk/>
          <pc:sldMk cId="307514807" sldId="264"/>
        </pc:sldMkLst>
        <pc:spChg chg="mod">
          <ac:chgData name="Anke Toth" userId="fc9b2c11-e170-4011-bad7-c90a72072e25" providerId="ADAL" clId="{32ED7E59-0AF2-461D-87F0-619D4FB1233E}" dt="2025-08-26T15:21:33.138" v="0" actId="1076"/>
          <ac:spMkLst>
            <pc:docMk/>
            <pc:sldMk cId="307514807" sldId="264"/>
            <ac:spMk id="5" creationId="{09BC02A8-7136-729A-87F0-C88395E4B04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1741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a:p>
        </p:txBody>
      </p:sp>
      <p:sp>
        <p:nvSpPr>
          <p:cNvPr id="1741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1741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722FB8F7-A4EF-491B-8766-3F9B2991C918}" type="slidenum">
              <a:rPr lang="en-US"/>
              <a:pPr>
                <a:defRPr/>
              </a:pPr>
              <a:t>‹#›</a:t>
            </a:fld>
            <a:endParaRPr lang="en-US"/>
          </a:p>
        </p:txBody>
      </p:sp>
    </p:spTree>
    <p:extLst>
      <p:ext uri="{BB962C8B-B14F-4D97-AF65-F5344CB8AC3E}">
        <p14:creationId xmlns:p14="http://schemas.microsoft.com/office/powerpoint/2010/main" val="12016314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921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922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5B9D219D-06B3-467B-AA93-169E2354984A}" type="slidenum">
              <a:rPr lang="en-US"/>
              <a:pPr>
                <a:defRPr/>
              </a:pPr>
              <a:t>‹#›</a:t>
            </a:fld>
            <a:endParaRPr lang="en-US"/>
          </a:p>
        </p:txBody>
      </p:sp>
    </p:spTree>
    <p:extLst>
      <p:ext uri="{BB962C8B-B14F-4D97-AF65-F5344CB8AC3E}">
        <p14:creationId xmlns:p14="http://schemas.microsoft.com/office/powerpoint/2010/main" val="37186680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73D11-1F37-0801-8710-019ED1F81ED9}"/>
            </a:ext>
          </a:extLst>
        </p:cNvPr>
        <p:cNvGrpSpPr/>
        <p:nvPr/>
      </p:nvGrpSpPr>
      <p:grpSpPr>
        <a:xfrm>
          <a:off x="0" y="0"/>
          <a:ext cx="0" cy="0"/>
          <a:chOff x="0" y="0"/>
          <a:chExt cx="0" cy="0"/>
        </a:xfrm>
      </p:grpSpPr>
      <p:sp>
        <p:nvSpPr>
          <p:cNvPr id="4098" name="Rectangle 7">
            <a:extLst>
              <a:ext uri="{FF2B5EF4-FFF2-40B4-BE49-F238E27FC236}">
                <a16:creationId xmlns:a16="http://schemas.microsoft.com/office/drawing/2014/main" id="{3C1B3E7A-F886-B708-6D14-67CD4F932898}"/>
              </a:ext>
            </a:extLst>
          </p:cNvPr>
          <p:cNvSpPr>
            <a:spLocks noGrp="1" noChangeArrowheads="1"/>
          </p:cNvSpPr>
          <p:nvPr>
            <p:ph type="sldNum" sz="quarter" idx="5"/>
          </p:nvPr>
        </p:nvSpPr>
        <p:spPr/>
        <p:txBody>
          <a:bodyPr/>
          <a:lstStyle/>
          <a:p>
            <a:pPr>
              <a:defRPr/>
            </a:pPr>
            <a:fld id="{D6AC04BA-D5B1-4AEE-92A8-018E0611CCA8}" type="slidenum">
              <a:rPr lang="en-US" smtClean="0"/>
              <a:pPr>
                <a:defRPr/>
              </a:pPr>
              <a:t>1</a:t>
            </a:fld>
            <a:endParaRPr lang="en-US"/>
          </a:p>
        </p:txBody>
      </p:sp>
      <p:sp>
        <p:nvSpPr>
          <p:cNvPr id="4099" name="Rectangle 2">
            <a:extLst>
              <a:ext uri="{FF2B5EF4-FFF2-40B4-BE49-F238E27FC236}">
                <a16:creationId xmlns:a16="http://schemas.microsoft.com/office/drawing/2014/main" id="{B727A13F-013E-83DE-3AF8-0F605C5BCCC7}"/>
              </a:ext>
            </a:extLst>
          </p:cNvPr>
          <p:cNvSpPr>
            <a:spLocks noGrp="1" noRot="1" noChangeAspect="1" noChangeArrowheads="1" noTextEdit="1"/>
          </p:cNvSpPr>
          <p:nvPr>
            <p:ph type="sldImg"/>
          </p:nvPr>
        </p:nvSpPr>
        <p:spPr>
          <a:xfrm>
            <a:off x="406400" y="696913"/>
            <a:ext cx="6197600" cy="3486150"/>
          </a:xfrm>
          <a:ln/>
        </p:spPr>
      </p:sp>
      <p:sp>
        <p:nvSpPr>
          <p:cNvPr id="4100" name="Rectangle 3">
            <a:extLst>
              <a:ext uri="{FF2B5EF4-FFF2-40B4-BE49-F238E27FC236}">
                <a16:creationId xmlns:a16="http://schemas.microsoft.com/office/drawing/2014/main" id="{084ABE5E-4028-15AD-8CF8-95C1F0A88F42}"/>
              </a:ext>
            </a:extLst>
          </p:cNvPr>
          <p:cNvSpPr>
            <a:spLocks noGrp="1" noChangeArrowheads="1"/>
          </p:cNvSpPr>
          <p:nvPr>
            <p:ph type="body" idx="1"/>
          </p:nvPr>
        </p:nvSpPr>
        <p:spPr>
          <a:noFill/>
          <a:ln/>
        </p:spPr>
        <p:txBody>
          <a:bodyPr/>
          <a:lstStyle/>
          <a:p>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2530343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BA069-4D05-C0F3-D166-E63052E91756}"/>
            </a:ext>
          </a:extLst>
        </p:cNvPr>
        <p:cNvGrpSpPr/>
        <p:nvPr/>
      </p:nvGrpSpPr>
      <p:grpSpPr>
        <a:xfrm>
          <a:off x="0" y="0"/>
          <a:ext cx="0" cy="0"/>
          <a:chOff x="0" y="0"/>
          <a:chExt cx="0" cy="0"/>
        </a:xfrm>
      </p:grpSpPr>
      <p:sp>
        <p:nvSpPr>
          <p:cNvPr id="4098" name="Rectangle 7">
            <a:extLst>
              <a:ext uri="{FF2B5EF4-FFF2-40B4-BE49-F238E27FC236}">
                <a16:creationId xmlns:a16="http://schemas.microsoft.com/office/drawing/2014/main" id="{1AE25CB4-A0C6-E27F-945E-B216DDE7572F}"/>
              </a:ext>
            </a:extLst>
          </p:cNvPr>
          <p:cNvSpPr>
            <a:spLocks noGrp="1" noChangeArrowheads="1"/>
          </p:cNvSpPr>
          <p:nvPr>
            <p:ph type="sldNum" sz="quarter" idx="5"/>
          </p:nvPr>
        </p:nvSpPr>
        <p:spPr/>
        <p:txBody>
          <a:bodyPr/>
          <a:lstStyle/>
          <a:p>
            <a:pPr>
              <a:defRPr/>
            </a:pPr>
            <a:fld id="{D6AC04BA-D5B1-4AEE-92A8-018E0611CCA8}" type="slidenum">
              <a:rPr lang="en-US" smtClean="0"/>
              <a:pPr>
                <a:defRPr/>
              </a:pPr>
              <a:t>2</a:t>
            </a:fld>
            <a:endParaRPr lang="en-US"/>
          </a:p>
        </p:txBody>
      </p:sp>
      <p:sp>
        <p:nvSpPr>
          <p:cNvPr id="4099" name="Rectangle 2">
            <a:extLst>
              <a:ext uri="{FF2B5EF4-FFF2-40B4-BE49-F238E27FC236}">
                <a16:creationId xmlns:a16="http://schemas.microsoft.com/office/drawing/2014/main" id="{94E3AA44-E275-321E-1E31-F4FFF2A22FFC}"/>
              </a:ext>
            </a:extLst>
          </p:cNvPr>
          <p:cNvSpPr>
            <a:spLocks noGrp="1" noRot="1" noChangeAspect="1" noChangeArrowheads="1" noTextEdit="1"/>
          </p:cNvSpPr>
          <p:nvPr>
            <p:ph type="sldImg"/>
          </p:nvPr>
        </p:nvSpPr>
        <p:spPr>
          <a:xfrm>
            <a:off x="406400" y="696913"/>
            <a:ext cx="6197600" cy="3486150"/>
          </a:xfrm>
          <a:ln/>
        </p:spPr>
      </p:sp>
      <p:sp>
        <p:nvSpPr>
          <p:cNvPr id="4100" name="Rectangle 3">
            <a:extLst>
              <a:ext uri="{FF2B5EF4-FFF2-40B4-BE49-F238E27FC236}">
                <a16:creationId xmlns:a16="http://schemas.microsoft.com/office/drawing/2014/main" id="{5F2DFD91-5F70-785C-83C9-98811C19A84D}"/>
              </a:ext>
            </a:extLst>
          </p:cNvPr>
          <p:cNvSpPr>
            <a:spLocks noGrp="1" noChangeArrowheads="1"/>
          </p:cNvSpPr>
          <p:nvPr>
            <p:ph type="body" idx="1"/>
          </p:nvPr>
        </p:nvSpPr>
        <p:spPr>
          <a:noFill/>
          <a:ln/>
        </p:spPr>
        <p:txBody>
          <a:bodyPr/>
          <a:lstStyle/>
          <a:p>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95703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3AA275-2248-4703-A6BD-2B2C7E46629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DCB457-3824-4C81-AF28-F5618F2A63D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3992C00-8830-40B8-83C7-509852F4927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F46750-D5FA-4671-B5BA-E95E7F67745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2780E7-AE4B-4A74-913C-69559A8F9A5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BE93F4C-B641-44D5-88A7-D685C8539F6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7937C37-A518-4341-96B5-795628DF95D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1634430-B1CB-4CC6-9592-621DF5AC230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9ADFAB3-0539-4C14-B23B-7AC1C4980DD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B0B7CBC-4F8F-4D89-AE90-5DB130C8D89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1E606A-5DAB-4153-87A7-04FF9161543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7728583B-E7C8-46C8-B594-1E9554A88C2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 Id="rId9" Type="http://schemas.openxmlformats.org/officeDocument/2006/relationships/hyperlink" Target="https://doi.org/10.1103/PhysRevResearch.6.043231"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 Id="rId9" Type="http://schemas.openxmlformats.org/officeDocument/2006/relationships/hyperlink" Target="https://doi.org/10.1103/PhysRevResearch.6.04323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963B1-4226-633B-925A-1E31CD4AA538}"/>
            </a:ext>
          </a:extLst>
        </p:cNvPr>
        <p:cNvGrpSpPr/>
        <p:nvPr/>
      </p:nvGrpSpPr>
      <p:grpSpPr>
        <a:xfrm>
          <a:off x="0" y="0"/>
          <a:ext cx="0" cy="0"/>
          <a:chOff x="0" y="0"/>
          <a:chExt cx="0" cy="0"/>
        </a:xfrm>
      </p:grpSpPr>
      <p:sp>
        <p:nvSpPr>
          <p:cNvPr id="1027" name="Rectangle 5">
            <a:extLst>
              <a:ext uri="{FF2B5EF4-FFF2-40B4-BE49-F238E27FC236}">
                <a16:creationId xmlns:a16="http://schemas.microsoft.com/office/drawing/2014/main" id="{B59621FF-8845-A391-2742-B9564182807F}"/>
              </a:ext>
            </a:extLst>
          </p:cNvPr>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a:p>
        </p:txBody>
      </p:sp>
      <p:sp>
        <p:nvSpPr>
          <p:cNvPr id="1029" name="Line 42">
            <a:extLst>
              <a:ext uri="{FF2B5EF4-FFF2-40B4-BE49-F238E27FC236}">
                <a16:creationId xmlns:a16="http://schemas.microsoft.com/office/drawing/2014/main" id="{4EEB2DFD-F3DD-108F-27A5-29D0A50D5679}"/>
              </a:ext>
            </a:extLst>
          </p:cNvPr>
          <p:cNvSpPr>
            <a:spLocks noChangeShapeType="1"/>
          </p:cNvSpPr>
          <p:nvPr/>
        </p:nvSpPr>
        <p:spPr bwMode="auto">
          <a:xfrm>
            <a:off x="0" y="1178805"/>
            <a:ext cx="12192000" cy="28082"/>
          </a:xfrm>
          <a:prstGeom prst="line">
            <a:avLst/>
          </a:prstGeom>
          <a:noFill/>
          <a:ln w="44450" cmpd="sng">
            <a:solidFill>
              <a:srgbClr val="4F4184"/>
            </a:solidFill>
            <a:round/>
            <a:headEnd/>
            <a:tailEnd/>
          </a:ln>
        </p:spPr>
        <p:txBody>
          <a:bodyPr/>
          <a:lstStyle/>
          <a:p>
            <a:endParaRPr lang="en-US" dirty="0"/>
          </a:p>
        </p:txBody>
      </p:sp>
      <p:sp>
        <p:nvSpPr>
          <p:cNvPr id="1034" name="Rectangle 49">
            <a:extLst>
              <a:ext uri="{FF2B5EF4-FFF2-40B4-BE49-F238E27FC236}">
                <a16:creationId xmlns:a16="http://schemas.microsoft.com/office/drawing/2014/main" id="{DAE03A8F-D8DB-12B8-730D-F24308B183BB}"/>
              </a:ext>
            </a:extLst>
          </p:cNvPr>
          <p:cNvSpPr>
            <a:spLocks noChangeArrowheads="1"/>
          </p:cNvSpPr>
          <p:nvPr/>
        </p:nvSpPr>
        <p:spPr bwMode="auto">
          <a:xfrm>
            <a:off x="6143627" y="1263162"/>
            <a:ext cx="5791814" cy="4488593"/>
          </a:xfrm>
          <a:prstGeom prst="rect">
            <a:avLst/>
          </a:prstGeom>
          <a:noFill/>
          <a:ln w="19050">
            <a:solidFill>
              <a:srgbClr val="0033CC"/>
            </a:solidFill>
            <a:miter lim="800000"/>
            <a:headEnd/>
            <a:tailEnd/>
          </a:ln>
        </p:spPr>
        <p:txBody>
          <a:bodyPr wrap="none" anchor="ctr"/>
          <a:lstStyle/>
          <a:p>
            <a:endParaRPr lang="en-US"/>
          </a:p>
        </p:txBody>
      </p:sp>
      <p:pic>
        <p:nvPicPr>
          <p:cNvPr id="12" name="Picture 11" descr="NSF logo.jpg">
            <a:extLst>
              <a:ext uri="{FF2B5EF4-FFF2-40B4-BE49-F238E27FC236}">
                <a16:creationId xmlns:a16="http://schemas.microsoft.com/office/drawing/2014/main" id="{6729E175-5E3E-0085-6DBA-AD26FF1AD4D1}"/>
              </a:ext>
            </a:extLst>
          </p:cNvPr>
          <p:cNvPicPr>
            <a:picLocks noChangeAspect="1"/>
          </p:cNvPicPr>
          <p:nvPr/>
        </p:nvPicPr>
        <p:blipFill>
          <a:blip r:embed="rId3" cstate="print"/>
          <a:stretch>
            <a:fillRect/>
          </a:stretch>
        </p:blipFill>
        <p:spPr>
          <a:xfrm>
            <a:off x="10190708" y="78134"/>
            <a:ext cx="1017188" cy="1023315"/>
          </a:xfrm>
          <a:prstGeom prst="rect">
            <a:avLst/>
          </a:prstGeom>
        </p:spPr>
      </p:pic>
      <p:sp>
        <p:nvSpPr>
          <p:cNvPr id="13" name="Text Box 62">
            <a:extLst>
              <a:ext uri="{FF2B5EF4-FFF2-40B4-BE49-F238E27FC236}">
                <a16:creationId xmlns:a16="http://schemas.microsoft.com/office/drawing/2014/main" id="{A7A9660E-5F84-4243-215F-5D8DBDF68647}"/>
              </a:ext>
            </a:extLst>
          </p:cNvPr>
          <p:cNvSpPr txBox="1">
            <a:spLocks noChangeArrowheads="1"/>
          </p:cNvSpPr>
          <p:nvPr/>
        </p:nvSpPr>
        <p:spPr bwMode="auto">
          <a:xfrm>
            <a:off x="138604" y="58665"/>
            <a:ext cx="10205546" cy="1123384"/>
          </a:xfrm>
          <a:prstGeom prst="rect">
            <a:avLst/>
          </a:prstGeom>
          <a:noFill/>
          <a:ln w="9525">
            <a:noFill/>
            <a:miter lim="800000"/>
            <a:headEnd/>
            <a:tailEnd/>
          </a:ln>
        </p:spPr>
        <p:txBody>
          <a:bodyPr wrap="square">
            <a:spAutoFit/>
          </a:bodyPr>
          <a:lstStyle/>
          <a:p>
            <a:pPr>
              <a:spcBef>
                <a:spcPts val="0"/>
              </a:spcBef>
            </a:pPr>
            <a:r>
              <a:rPr lang="en-US" sz="2000" b="1" dirty="0"/>
              <a:t>Unconventional quantum oscillations in complex oxide interfaces</a:t>
            </a:r>
          </a:p>
          <a:p>
            <a:pPr>
              <a:spcBef>
                <a:spcPts val="0"/>
              </a:spcBef>
            </a:pPr>
            <a:endParaRPr lang="en-US" sz="600" dirty="0"/>
          </a:p>
          <a:p>
            <a:pPr>
              <a:spcBef>
                <a:spcPts val="0"/>
              </a:spcBef>
            </a:pPr>
            <a:r>
              <a:rPr lang="en-US" sz="1050" dirty="0"/>
              <a:t>K. Rubi</a:t>
            </a:r>
            <a:r>
              <a:rPr lang="en-US" sz="1050" baseline="30000" dirty="0"/>
              <a:t>1</a:t>
            </a:r>
            <a:r>
              <a:rPr lang="en-US" sz="1050" dirty="0"/>
              <a:t>, D. R. Candido</a:t>
            </a:r>
            <a:r>
              <a:rPr lang="en-US" sz="1050" baseline="30000" dirty="0"/>
              <a:t>2</a:t>
            </a:r>
            <a:r>
              <a:rPr lang="en-US" sz="1050" dirty="0"/>
              <a:t>, M. Dumen</a:t>
            </a:r>
            <a:r>
              <a:rPr lang="en-US" sz="1050" baseline="30000" dirty="0"/>
              <a:t>3</a:t>
            </a:r>
            <a:r>
              <a:rPr lang="en-US" sz="1050" dirty="0"/>
              <a:t>, S. Zeng</a:t>
            </a:r>
            <a:r>
              <a:rPr lang="en-US" sz="1050" baseline="30000" dirty="0"/>
              <a:t>4</a:t>
            </a:r>
            <a:r>
              <a:rPr lang="en-US" sz="1050" dirty="0"/>
              <a:t>, E. Ammerlaan</a:t>
            </a:r>
            <a:r>
              <a:rPr lang="en-US" sz="1050" baseline="30000" dirty="0"/>
              <a:t>5</a:t>
            </a:r>
            <a:r>
              <a:rPr lang="en-US" sz="1050" dirty="0"/>
              <a:t>, F. Bangma</a:t>
            </a:r>
            <a:r>
              <a:rPr lang="en-US" sz="1050" baseline="30000" dirty="0"/>
              <a:t>5</a:t>
            </a:r>
            <a:r>
              <a:rPr lang="en-US" sz="1050" dirty="0"/>
              <a:t>, M. Chan</a:t>
            </a:r>
            <a:r>
              <a:rPr lang="en-US" sz="1050" baseline="30000" dirty="0"/>
              <a:t>1</a:t>
            </a:r>
            <a:r>
              <a:rPr lang="en-US" sz="1050" dirty="0"/>
              <a:t>, M. Goiran</a:t>
            </a:r>
            <a:r>
              <a:rPr lang="en-US" sz="1050" baseline="30000" dirty="0"/>
              <a:t>6</a:t>
            </a:r>
            <a:r>
              <a:rPr lang="en-US" sz="1050" dirty="0"/>
              <a:t>, A. Ariando</a:t>
            </a:r>
            <a:r>
              <a:rPr lang="en-US" sz="1050" baseline="30000" dirty="0"/>
              <a:t>4</a:t>
            </a:r>
            <a:r>
              <a:rPr lang="en-US" sz="1050" dirty="0"/>
              <a:t>, S. Chakraverty</a:t>
            </a:r>
            <a:r>
              <a:rPr lang="en-US" sz="1050" baseline="30000" dirty="0"/>
              <a:t>3</a:t>
            </a:r>
            <a:r>
              <a:rPr lang="en-US" sz="1050" dirty="0"/>
              <a:t>, W. Escoffier</a:t>
            </a:r>
            <a:r>
              <a:rPr lang="en-US" sz="1050" baseline="30000" dirty="0"/>
              <a:t>6</a:t>
            </a:r>
            <a:r>
              <a:rPr lang="en-US" sz="1050" dirty="0"/>
              <a:t>, U. Zeitler</a:t>
            </a:r>
            <a:r>
              <a:rPr lang="en-US" sz="1050" baseline="30000" dirty="0"/>
              <a:t>5</a:t>
            </a:r>
            <a:r>
              <a:rPr lang="en-US" sz="1050" dirty="0"/>
              <a:t>, N.Harrison</a:t>
            </a:r>
            <a:r>
              <a:rPr lang="en-US" sz="1050" baseline="30000" dirty="0"/>
              <a:t>1</a:t>
            </a:r>
            <a:r>
              <a:rPr lang="en-US" sz="1050" dirty="0"/>
              <a:t> </a:t>
            </a:r>
          </a:p>
          <a:p>
            <a:pPr>
              <a:spcBef>
                <a:spcPts val="0"/>
              </a:spcBef>
            </a:pPr>
            <a:r>
              <a:rPr lang="en-US" sz="1000" b="1" dirty="0">
                <a:solidFill>
                  <a:srgbClr val="0033CC"/>
                </a:solidFill>
              </a:rPr>
              <a:t>1. National High Magnetic Field laboratory, Los Alamos National laboratory; 2. University of Iowa; 3. Institute of Nano Science and Technology, India; 4. National University of Singapore, Singapore; 5. HFML-EMFL, Radboud University Netherlands; 6. LNCMI-EMFL, Toulouse France. </a:t>
            </a:r>
          </a:p>
          <a:p>
            <a:pPr>
              <a:spcBef>
                <a:spcPts val="0"/>
              </a:spcBef>
            </a:pPr>
            <a:r>
              <a:rPr lang="en-US" sz="1050" b="1" dirty="0"/>
              <a:t>Funding Grants:</a:t>
            </a:r>
            <a:r>
              <a:rPr lang="en-US" sz="1050" dirty="0"/>
              <a:t> G.S. Boebinger (NSF DMR-1644779); Neil Harrison (DoE “Science of 100 Tesla”)</a:t>
            </a:r>
            <a:endParaRPr lang="en-US" sz="1050" b="1" dirty="0">
              <a:solidFill>
                <a:srgbClr val="0033CC"/>
              </a:solidFill>
            </a:endParaRPr>
          </a:p>
        </p:txBody>
      </p:sp>
      <p:pic>
        <p:nvPicPr>
          <p:cNvPr id="14" name="Picture 13" descr="JustM_purple.jpg">
            <a:extLst>
              <a:ext uri="{FF2B5EF4-FFF2-40B4-BE49-F238E27FC236}">
                <a16:creationId xmlns:a16="http://schemas.microsoft.com/office/drawing/2014/main" id="{E27BB34F-D811-A78E-1858-A3BFBBA807FF}"/>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11340821" y="199813"/>
            <a:ext cx="672842" cy="801911"/>
          </a:xfrm>
          <a:prstGeom prst="rect">
            <a:avLst/>
          </a:prstGeom>
        </p:spPr>
      </p:pic>
      <p:sp>
        <p:nvSpPr>
          <p:cNvPr id="2" name="AutoShape 2">
            <a:extLst>
              <a:ext uri="{FF2B5EF4-FFF2-40B4-BE49-F238E27FC236}">
                <a16:creationId xmlns:a16="http://schemas.microsoft.com/office/drawing/2014/main" id="{5D402A31-6ED5-69BB-5E53-4CE058479D5E}"/>
              </a:ext>
            </a:extLst>
          </p:cNvPr>
          <p:cNvSpPr>
            <a:spLocks noChangeAspect="1" noChangeArrowheads="1"/>
          </p:cNvSpPr>
          <p:nvPr/>
        </p:nvSpPr>
        <p:spPr bwMode="auto">
          <a:xfrm>
            <a:off x="5743575" y="3265254"/>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Rectangle 6">
            <a:extLst>
              <a:ext uri="{FF2B5EF4-FFF2-40B4-BE49-F238E27FC236}">
                <a16:creationId xmlns:a16="http://schemas.microsoft.com/office/drawing/2014/main" id="{C357CFB1-E45B-6FF8-5000-921ED9D2499A}"/>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a:extLst>
              <a:ext uri="{FF2B5EF4-FFF2-40B4-BE49-F238E27FC236}">
                <a16:creationId xmlns:a16="http://schemas.microsoft.com/office/drawing/2014/main" id="{3F909751-D45C-50BF-3A2D-7FCC4083694A}"/>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4" name="Picture 3">
            <a:extLst>
              <a:ext uri="{FF2B5EF4-FFF2-40B4-BE49-F238E27FC236}">
                <a16:creationId xmlns:a16="http://schemas.microsoft.com/office/drawing/2014/main" id="{96C70DF7-384F-0947-CAE3-18BCA2C8090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6" name="Picture 5">
            <a:extLst>
              <a:ext uri="{FF2B5EF4-FFF2-40B4-BE49-F238E27FC236}">
                <a16:creationId xmlns:a16="http://schemas.microsoft.com/office/drawing/2014/main" id="{BAA588E5-C13E-742A-804D-DEAEDC12F7EC}"/>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pic>
        <p:nvPicPr>
          <p:cNvPr id="15" name="Picture 14" descr="Chart, diagram&#10;&#10;AI-generated content may be incorrect.">
            <a:extLst>
              <a:ext uri="{FF2B5EF4-FFF2-40B4-BE49-F238E27FC236}">
                <a16:creationId xmlns:a16="http://schemas.microsoft.com/office/drawing/2014/main" id="{49F7EBCD-A06E-A33F-842E-C5BF9985388B}"/>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49006" y="1299519"/>
            <a:ext cx="5315357" cy="3925776"/>
          </a:xfrm>
          <a:prstGeom prst="rect">
            <a:avLst/>
          </a:prstGeom>
        </p:spPr>
      </p:pic>
      <p:sp>
        <p:nvSpPr>
          <p:cNvPr id="16" name="TextBox 15">
            <a:extLst>
              <a:ext uri="{FF2B5EF4-FFF2-40B4-BE49-F238E27FC236}">
                <a16:creationId xmlns:a16="http://schemas.microsoft.com/office/drawing/2014/main" id="{9DA84F53-B668-778D-4B8B-10C435CA151D}"/>
              </a:ext>
            </a:extLst>
          </p:cNvPr>
          <p:cNvSpPr txBox="1"/>
          <p:nvPr/>
        </p:nvSpPr>
        <p:spPr>
          <a:xfrm>
            <a:off x="6143626" y="5050265"/>
            <a:ext cx="5791814" cy="900246"/>
          </a:xfrm>
          <a:prstGeom prst="rect">
            <a:avLst/>
          </a:prstGeom>
          <a:noFill/>
        </p:spPr>
        <p:txBody>
          <a:bodyPr wrap="square" rtlCol="0">
            <a:spAutoFit/>
          </a:bodyPr>
          <a:lstStyle/>
          <a:p>
            <a:r>
              <a:rPr lang="en-NZ" sz="1050" dirty="0"/>
              <a:t>Figure: Schematics of two heterostructures (a) </a:t>
            </a:r>
            <a:r>
              <a:rPr lang="en-NZ" sz="1050" dirty="0" err="1"/>
              <a:t>EuO</a:t>
            </a:r>
            <a:r>
              <a:rPr lang="en-NZ" sz="1050" dirty="0"/>
              <a:t>/KTaO</a:t>
            </a:r>
            <a:r>
              <a:rPr lang="en-NZ" sz="1050" baseline="-25000" dirty="0"/>
              <a:t>3</a:t>
            </a:r>
            <a:r>
              <a:rPr lang="en-NZ" sz="1050" dirty="0"/>
              <a:t> (</a:t>
            </a:r>
            <a:r>
              <a:rPr lang="en-NZ" sz="1050" dirty="0" err="1"/>
              <a:t>EuO</a:t>
            </a:r>
            <a:r>
              <a:rPr lang="en-NZ" sz="1050" dirty="0"/>
              <a:t>/KTO) and (b) LaAlO</a:t>
            </a:r>
            <a:r>
              <a:rPr lang="en-NZ" sz="1050" baseline="-25000" dirty="0"/>
              <a:t>3</a:t>
            </a:r>
            <a:r>
              <a:rPr lang="en-NZ" sz="1050" dirty="0"/>
              <a:t>/SrTiO</a:t>
            </a:r>
            <a:r>
              <a:rPr lang="en-NZ" sz="1050" baseline="-25000" dirty="0"/>
              <a:t>3</a:t>
            </a:r>
            <a:r>
              <a:rPr lang="en-NZ" sz="1050" dirty="0"/>
              <a:t> (LAO/STO). (c) </a:t>
            </a:r>
            <a:r>
              <a:rPr lang="en-NZ" sz="1050" dirty="0" err="1"/>
              <a:t>Noxideson</a:t>
            </a:r>
            <a:r>
              <a:rPr lang="en-NZ" sz="1050" dirty="0"/>
              <a:t>-linear Landau plots constructed from quantum oscillations and (d) cyclotron mass enhancement with field, fitted with the theoretical model which suggest the existence of non-trivial electronic states in both SrTiO</a:t>
            </a:r>
            <a:r>
              <a:rPr lang="en-NZ" sz="1050" baseline="-25000" dirty="0"/>
              <a:t>3</a:t>
            </a:r>
            <a:r>
              <a:rPr lang="en-NZ" sz="1050" dirty="0"/>
              <a:t>- and KTaO</a:t>
            </a:r>
            <a:r>
              <a:rPr lang="en-NZ" sz="1050" baseline="-25000" dirty="0"/>
              <a:t>3</a:t>
            </a:r>
            <a:r>
              <a:rPr lang="en-NZ" sz="1050" dirty="0"/>
              <a:t>-based interfaces. </a:t>
            </a:r>
            <a:endParaRPr lang="en-US" sz="1050" dirty="0"/>
          </a:p>
          <a:p>
            <a:endParaRPr lang="en-US" sz="1050" dirty="0"/>
          </a:p>
        </p:txBody>
      </p:sp>
      <p:sp>
        <p:nvSpPr>
          <p:cNvPr id="17" name="TextBox 16">
            <a:extLst>
              <a:ext uri="{FF2B5EF4-FFF2-40B4-BE49-F238E27FC236}">
                <a16:creationId xmlns:a16="http://schemas.microsoft.com/office/drawing/2014/main" id="{7BB18259-6235-1890-EA09-5C1D0BC21487}"/>
              </a:ext>
            </a:extLst>
          </p:cNvPr>
          <p:cNvSpPr txBox="1"/>
          <p:nvPr/>
        </p:nvSpPr>
        <p:spPr>
          <a:xfrm>
            <a:off x="138604" y="1240844"/>
            <a:ext cx="5939324" cy="4016484"/>
          </a:xfrm>
          <a:prstGeom prst="rect">
            <a:avLst/>
          </a:prstGeom>
          <a:noFill/>
        </p:spPr>
        <p:txBody>
          <a:bodyPr wrap="square" rtlCol="0">
            <a:spAutoFit/>
          </a:bodyPr>
          <a:lstStyle/>
          <a:p>
            <a:pPr>
              <a:spcAft>
                <a:spcPts val="600"/>
              </a:spcAft>
            </a:pPr>
            <a:r>
              <a:rPr lang="en-US" sz="1200" dirty="0"/>
              <a:t>The interface between two insulating oxides (e.g., SrTiO</a:t>
            </a:r>
            <a:r>
              <a:rPr lang="en-US" sz="1200" baseline="-25000" dirty="0"/>
              <a:t>3</a:t>
            </a:r>
            <a:r>
              <a:rPr lang="en-US" sz="1200" dirty="0"/>
              <a:t> and LaAlO</a:t>
            </a:r>
            <a:r>
              <a:rPr lang="en-US" sz="1200" baseline="-25000" dirty="0"/>
              <a:t>3</a:t>
            </a:r>
            <a:r>
              <a:rPr lang="en-US" sz="1200" dirty="0"/>
              <a:t>) becomes conducting. These interfaces also host superconductivity, magnetism, and spin-orbit interaction—making them promising for next-generation spintronics and quantum computing. However, to harness their potential in technology, a deep understanding of the electronic bands responsible for conduction is essential. </a:t>
            </a:r>
          </a:p>
          <a:p>
            <a:pPr>
              <a:spcAft>
                <a:spcPts val="600"/>
              </a:spcAft>
            </a:pPr>
            <a:r>
              <a:rPr lang="en-US" sz="1200" dirty="0"/>
              <a:t>In this study, we explore the electronic states of oxide interfaces through quantum oscillations in three different interfaces: LaAlO</a:t>
            </a:r>
            <a:r>
              <a:rPr lang="en-US" sz="1200" baseline="-25000" dirty="0"/>
              <a:t>3</a:t>
            </a:r>
            <a:r>
              <a:rPr lang="en-US" sz="1200" dirty="0"/>
              <a:t>/SrTiO</a:t>
            </a:r>
            <a:r>
              <a:rPr lang="en-US" sz="1200" baseline="-25000" dirty="0"/>
              <a:t>3</a:t>
            </a:r>
            <a:r>
              <a:rPr lang="en-US" sz="1200" dirty="0"/>
              <a:t>, </a:t>
            </a:r>
            <a:r>
              <a:rPr lang="en-US" sz="1200" dirty="0" err="1"/>
              <a:t>EuO</a:t>
            </a:r>
            <a:r>
              <a:rPr lang="en-US" sz="1200" dirty="0"/>
              <a:t>/KTaO</a:t>
            </a:r>
            <a:r>
              <a:rPr lang="en-US" sz="1200" baseline="-25000" dirty="0"/>
              <a:t>3</a:t>
            </a:r>
            <a:r>
              <a:rPr lang="en-US" sz="1200" dirty="0"/>
              <a:t>, and LaAlO</a:t>
            </a:r>
            <a:r>
              <a:rPr lang="en-US" sz="1200" baseline="-25000" dirty="0"/>
              <a:t>3</a:t>
            </a:r>
            <a:r>
              <a:rPr lang="en-US" sz="1200" dirty="0"/>
              <a:t>/KTaO</a:t>
            </a:r>
            <a:r>
              <a:rPr lang="en-US" sz="1200" baseline="-25000" dirty="0"/>
              <a:t>3</a:t>
            </a:r>
            <a:r>
              <a:rPr lang="en-US" sz="1200" dirty="0"/>
              <a:t>. To accurately resolve quantum oscillations, we conducted resistivity measurements in high magnetic fields up to 60 T.</a:t>
            </a:r>
          </a:p>
          <a:p>
            <a:pPr>
              <a:spcAft>
                <a:spcPts val="600"/>
              </a:spcAft>
            </a:pPr>
            <a:r>
              <a:rPr lang="en-US" sz="1200" dirty="0"/>
              <a:t>Contrary to the conventional theory of Landau quantization, the observed quantum oscillations are not periodic in inverse magnetic field (1/</a:t>
            </a:r>
            <a:r>
              <a:rPr lang="en-US" sz="1200" i="1" dirty="0"/>
              <a:t>B</a:t>
            </a:r>
            <a:r>
              <a:rPr lang="en-US" sz="1200" dirty="0"/>
              <a:t>). Instead, both the oscillations frequency and cyclotron mass increase progressively with magnetic field for all three studied interfaces. We attribute these universal and intriguing findings to the nontrivial electronic bands, for which the energy-momentum</a:t>
            </a:r>
            <a:r>
              <a:rPr lang="en-US" sz="1200" i="1" dirty="0"/>
              <a:t> </a:t>
            </a:r>
            <a:r>
              <a:rPr lang="en-US" sz="1200" dirty="0"/>
              <a:t>dispersion incorporates both linear and parabolic relations.</a:t>
            </a:r>
          </a:p>
          <a:p>
            <a:r>
              <a:rPr lang="en-US" sz="1200" dirty="0"/>
              <a:t>The observed unconventional quantum oscillations, with a frequency that varies quadratically with magnetic field, established a new paradigm for two-dimensional electron systems in complex oxides. Our experimental findings and versatile theoretical model also hold promise for comprehending similar observations in other materials with strong spin-orbit coupling, including Dirac and Weyl semimetals.</a:t>
            </a:r>
          </a:p>
        </p:txBody>
      </p:sp>
      <p:sp>
        <p:nvSpPr>
          <p:cNvPr id="5" name="Text Box 28">
            <a:extLst>
              <a:ext uri="{FF2B5EF4-FFF2-40B4-BE49-F238E27FC236}">
                <a16:creationId xmlns:a16="http://schemas.microsoft.com/office/drawing/2014/main" id="{09BC02A8-7136-729A-87F0-C88395E4B043}"/>
              </a:ext>
            </a:extLst>
          </p:cNvPr>
          <p:cNvSpPr txBox="1">
            <a:spLocks noChangeArrowheads="1"/>
          </p:cNvSpPr>
          <p:nvPr/>
        </p:nvSpPr>
        <p:spPr bwMode="auto">
          <a:xfrm>
            <a:off x="177342" y="5409841"/>
            <a:ext cx="11932567" cy="938719"/>
          </a:xfrm>
          <a:prstGeom prst="rect">
            <a:avLst/>
          </a:prstGeom>
          <a:noFill/>
          <a:ln w="9525">
            <a:noFill/>
            <a:miter lim="800000"/>
            <a:headEnd/>
            <a:tailEnd/>
          </a:ln>
        </p:spPr>
        <p:txBody>
          <a:bodyPr wrap="square">
            <a:spAutoFit/>
          </a:bodyPr>
          <a:lstStyle/>
          <a:p>
            <a:r>
              <a:rPr lang="en-US" sz="1100" b="1" dirty="0">
                <a:solidFill>
                  <a:srgbClr val="333399"/>
                </a:solidFill>
              </a:rPr>
              <a:t>Facilities and instrumentation used:</a:t>
            </a:r>
            <a:r>
              <a:rPr lang="en-US" sz="1100" dirty="0">
                <a:solidFill>
                  <a:srgbClr val="333399"/>
                </a:solidFill>
              </a:rPr>
              <a:t>  65 T short-pulse magnet at pulsed field facility. </a:t>
            </a:r>
          </a:p>
          <a:p>
            <a:r>
              <a:rPr lang="en-US" sz="1100" b="1" dirty="0">
                <a:solidFill>
                  <a:srgbClr val="333399"/>
                </a:solidFill>
              </a:rPr>
              <a:t>Citation:</a:t>
            </a:r>
            <a:r>
              <a:rPr lang="en-US" sz="1100" dirty="0">
                <a:solidFill>
                  <a:srgbClr val="333399"/>
                </a:solidFill>
              </a:rPr>
              <a:t> Rubi, K.; Candido, D.R.; </a:t>
            </a:r>
            <a:r>
              <a:rPr lang="en-US" sz="1100" dirty="0" err="1">
                <a:solidFill>
                  <a:srgbClr val="333399"/>
                </a:solidFill>
              </a:rPr>
              <a:t>Dumen</a:t>
            </a:r>
            <a:r>
              <a:rPr lang="en-US" sz="1100" dirty="0">
                <a:solidFill>
                  <a:srgbClr val="333399"/>
                </a:solidFill>
              </a:rPr>
              <a:t>, M.; Zeng, S.; Ammerlaan, A.; Bangma, F.; Chan, </a:t>
            </a:r>
          </a:p>
          <a:p>
            <a:r>
              <a:rPr lang="en-US" sz="1100" dirty="0">
                <a:solidFill>
                  <a:srgbClr val="333399"/>
                </a:solidFill>
              </a:rPr>
              <a:t>M.K.; </a:t>
            </a:r>
            <a:r>
              <a:rPr lang="en-US" sz="1100" dirty="0" err="1">
                <a:solidFill>
                  <a:srgbClr val="333399"/>
                </a:solidFill>
              </a:rPr>
              <a:t>Goiran</a:t>
            </a:r>
            <a:r>
              <a:rPr lang="en-US" sz="1100" dirty="0">
                <a:solidFill>
                  <a:srgbClr val="333399"/>
                </a:solidFill>
              </a:rPr>
              <a:t>, M.; </a:t>
            </a:r>
            <a:r>
              <a:rPr lang="en-US" sz="1100" dirty="0" err="1">
                <a:solidFill>
                  <a:srgbClr val="333399"/>
                </a:solidFill>
              </a:rPr>
              <a:t>Ariando</a:t>
            </a:r>
            <a:r>
              <a:rPr lang="en-US" sz="1100" dirty="0">
                <a:solidFill>
                  <a:srgbClr val="333399"/>
                </a:solidFill>
              </a:rPr>
              <a:t>, A.; </a:t>
            </a:r>
            <a:r>
              <a:rPr lang="en-US" sz="1100" dirty="0" err="1">
                <a:solidFill>
                  <a:srgbClr val="333399"/>
                </a:solidFill>
              </a:rPr>
              <a:t>Chakraverty</a:t>
            </a:r>
            <a:r>
              <a:rPr lang="en-US" sz="1100" dirty="0">
                <a:solidFill>
                  <a:srgbClr val="333399"/>
                </a:solidFill>
              </a:rPr>
              <a:t>, S.; Escoffier, W.; Zeitler, U.; Harrison, N., </a:t>
            </a:r>
          </a:p>
          <a:p>
            <a:r>
              <a:rPr lang="en-US" sz="1100" i="1" dirty="0">
                <a:solidFill>
                  <a:srgbClr val="333399"/>
                </a:solidFill>
              </a:rPr>
              <a:t>Unconventional quantum oscillations and evidence of </a:t>
            </a:r>
            <a:r>
              <a:rPr lang="en-US" sz="1100" i="1" dirty="0" err="1">
                <a:solidFill>
                  <a:srgbClr val="333399"/>
                </a:solidFill>
              </a:rPr>
              <a:t>nonparabolic</a:t>
            </a:r>
            <a:r>
              <a:rPr lang="en-US" sz="1100" i="1" dirty="0">
                <a:solidFill>
                  <a:srgbClr val="333399"/>
                </a:solidFill>
              </a:rPr>
              <a:t> electronic states in quasi-two-dimensional electron system at complex oxide interfaces,</a:t>
            </a:r>
            <a:r>
              <a:rPr lang="en-US" sz="1100" dirty="0">
                <a:solidFill>
                  <a:srgbClr val="333399"/>
                </a:solidFill>
              </a:rPr>
              <a:t> Physical Review Research, </a:t>
            </a:r>
            <a:r>
              <a:rPr lang="en-US" sz="1100" b="1" dirty="0">
                <a:solidFill>
                  <a:srgbClr val="333399"/>
                </a:solidFill>
              </a:rPr>
              <a:t>6</a:t>
            </a:r>
            <a:r>
              <a:rPr lang="en-US" sz="1100" dirty="0">
                <a:solidFill>
                  <a:srgbClr val="333399"/>
                </a:solidFill>
              </a:rPr>
              <a:t>, 043231 (2024) </a:t>
            </a:r>
            <a:r>
              <a:rPr lang="en-US" sz="1100" b="1" dirty="0">
                <a:solidFill>
                  <a:srgbClr val="333399"/>
                </a:solidFill>
                <a:hlinkClick r:id="rId9">
                  <a:extLst>
                    <a:ext uri="{A12FA001-AC4F-418D-AE19-62706E023703}">
                      <ahyp:hlinkClr xmlns:ahyp="http://schemas.microsoft.com/office/drawing/2018/hyperlinkcolor" val="tx"/>
                    </a:ext>
                  </a:extLst>
                </a:hlinkClick>
              </a:rPr>
              <a:t>doi.org/10.1103/PhysRevResearch.6.043231</a:t>
            </a:r>
            <a:endParaRPr lang="en-US" sz="1100" dirty="0">
              <a:solidFill>
                <a:srgbClr val="333399"/>
              </a:solidFill>
            </a:endParaRPr>
          </a:p>
        </p:txBody>
      </p:sp>
    </p:spTree>
    <p:extLst>
      <p:ext uri="{BB962C8B-B14F-4D97-AF65-F5344CB8AC3E}">
        <p14:creationId xmlns:p14="http://schemas.microsoft.com/office/powerpoint/2010/main" val="307514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64BA5-121A-5FCF-E7E4-5DAF9BB3CCDD}"/>
            </a:ext>
          </a:extLst>
        </p:cNvPr>
        <p:cNvGrpSpPr/>
        <p:nvPr/>
      </p:nvGrpSpPr>
      <p:grpSpPr>
        <a:xfrm>
          <a:off x="0" y="0"/>
          <a:ext cx="0" cy="0"/>
          <a:chOff x="0" y="0"/>
          <a:chExt cx="0" cy="0"/>
        </a:xfrm>
      </p:grpSpPr>
      <p:sp>
        <p:nvSpPr>
          <p:cNvPr id="1027" name="Rectangle 5">
            <a:extLst>
              <a:ext uri="{FF2B5EF4-FFF2-40B4-BE49-F238E27FC236}">
                <a16:creationId xmlns:a16="http://schemas.microsoft.com/office/drawing/2014/main" id="{F248E069-BC81-A090-F10B-2E8FF06E1EBD}"/>
              </a:ext>
            </a:extLst>
          </p:cNvPr>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a:p>
        </p:txBody>
      </p:sp>
      <p:sp>
        <p:nvSpPr>
          <p:cNvPr id="1028" name="Text Box 28">
            <a:extLst>
              <a:ext uri="{FF2B5EF4-FFF2-40B4-BE49-F238E27FC236}">
                <a16:creationId xmlns:a16="http://schemas.microsoft.com/office/drawing/2014/main" id="{2A2E6F35-6E43-EBC8-1D14-CE48C407BEC8}"/>
              </a:ext>
            </a:extLst>
          </p:cNvPr>
          <p:cNvSpPr txBox="1">
            <a:spLocks noChangeArrowheads="1"/>
          </p:cNvSpPr>
          <p:nvPr/>
        </p:nvSpPr>
        <p:spPr bwMode="auto">
          <a:xfrm>
            <a:off x="171448" y="1160294"/>
            <a:ext cx="5895976" cy="4493538"/>
          </a:xfrm>
          <a:prstGeom prst="rect">
            <a:avLst/>
          </a:prstGeom>
          <a:noFill/>
          <a:ln w="9525">
            <a:noFill/>
            <a:miter lim="800000"/>
            <a:headEnd/>
            <a:tailEnd/>
          </a:ln>
        </p:spPr>
        <p:txBody>
          <a:bodyPr wrap="square">
            <a:spAutoFit/>
          </a:bodyPr>
          <a:lstStyle/>
          <a:p>
            <a:r>
              <a:rPr lang="en-US" sz="1200" b="1" dirty="0">
                <a:solidFill>
                  <a:srgbClr val="000000"/>
                </a:solidFill>
              </a:rPr>
              <a:t>What is the finding? </a:t>
            </a:r>
            <a:r>
              <a:rPr lang="en-US" sz="1200" dirty="0"/>
              <a:t>Researchers discovered unusual electronic behavior at the interfaces of special oxides, where electrons move in surprising patterns that break long-standing theories of quantum physics. According to conventional theory, these oscillations should be periodic in the inverse magnetic field. However, in complex oxide interfaces such as LaAlO</a:t>
            </a:r>
            <a:r>
              <a:rPr lang="en-US" sz="1200" baseline="-25000" dirty="0"/>
              <a:t>3</a:t>
            </a:r>
            <a:r>
              <a:rPr lang="en-US" sz="1200" dirty="0"/>
              <a:t>/SrTiO</a:t>
            </a:r>
            <a:r>
              <a:rPr lang="en-US" sz="1200" baseline="-25000" dirty="0"/>
              <a:t>3</a:t>
            </a:r>
            <a:r>
              <a:rPr lang="en-US" sz="1200" dirty="0"/>
              <a:t> and LaAlO</a:t>
            </a:r>
            <a:r>
              <a:rPr lang="en-US" sz="1200" baseline="-25000" dirty="0"/>
              <a:t>3</a:t>
            </a:r>
            <a:r>
              <a:rPr lang="en-US" sz="1200" dirty="0"/>
              <a:t>/KTaO</a:t>
            </a:r>
            <a:r>
              <a:rPr lang="en-US" sz="1200" baseline="-25000" dirty="0"/>
              <a:t>3</a:t>
            </a:r>
            <a:r>
              <a:rPr lang="en-US" sz="1200" dirty="0"/>
              <a:t>, the oscillation frequency increases progressively with increasing magnetic field strength, indicating the presence of nontrivial electronic states. </a:t>
            </a:r>
          </a:p>
          <a:p>
            <a:endParaRPr lang="en-US" sz="500" b="1" dirty="0">
              <a:solidFill>
                <a:srgbClr val="000000"/>
              </a:solidFill>
            </a:endParaRPr>
          </a:p>
          <a:p>
            <a:r>
              <a:rPr lang="en-US" sz="1200" b="1" dirty="0">
                <a:solidFill>
                  <a:srgbClr val="000000"/>
                </a:solidFill>
              </a:rPr>
              <a:t>Why is this important?</a:t>
            </a:r>
          </a:p>
          <a:p>
            <a:r>
              <a:rPr lang="en-US" sz="1200" dirty="0"/>
              <a:t>Despite being made from insulating materials, certain oxide interfaces can conduct electricity and even show superconductivity and magnetism—features useful for future memory and quantum technologies. To understand why and how this works, researchers studied the behavior of electrons at three different oxide interfaces using high magnetic fields. They observed unconventional quantum oscillations, showing that electrons follow unique energy pathways that mix two different types of motion. Our experimental findings and versatile theoretical model also hold promise for comprehending similar observations in other materials with strong spin-orbit coupling, including Dirac and Weyl semimetals.</a:t>
            </a:r>
            <a:endParaRPr lang="en-US" sz="1200" b="1" dirty="0">
              <a:solidFill>
                <a:srgbClr val="000000"/>
              </a:solidFill>
            </a:endParaRPr>
          </a:p>
          <a:p>
            <a:endParaRPr lang="en-US" sz="500" dirty="0">
              <a:latin typeface="Arial" charset="0"/>
            </a:endParaRPr>
          </a:p>
          <a:p>
            <a:r>
              <a:rPr lang="en-US" sz="1200" b="1" dirty="0">
                <a:solidFill>
                  <a:srgbClr val="000000"/>
                </a:solidFill>
              </a:rPr>
              <a:t>Why did this research need the MagLab?</a:t>
            </a:r>
            <a:r>
              <a:rPr lang="en-US" sz="1200" b="1" dirty="0">
                <a:latin typeface="Arial" charset="0"/>
              </a:rPr>
              <a:t> </a:t>
            </a:r>
            <a:r>
              <a:rPr lang="en-US" sz="1200" dirty="0"/>
              <a:t>Because electrons do not move very quickly in these oxide interfaces (moderate electron mobility), extremely high magnetic fields—up to 60 T—were essential to resolve the quantum oscillations and see the quantum behavior. Higher magnetic fields are needed to observe a sufficient number of oscillations (typically 8–10) to reliably identify these materials’ unconventional nature.</a:t>
            </a:r>
            <a:r>
              <a:rPr lang="en-US" sz="1200" dirty="0">
                <a:latin typeface="Arial" charset="0"/>
              </a:rPr>
              <a:t> </a:t>
            </a:r>
            <a:endParaRPr lang="en-US" sz="1200" dirty="0">
              <a:solidFill>
                <a:srgbClr val="000000"/>
              </a:solidFill>
              <a:latin typeface="+mn-lt"/>
              <a:ea typeface="Calibri" panose="020F0502020204030204" pitchFamily="34" charset="0"/>
            </a:endParaRPr>
          </a:p>
        </p:txBody>
      </p:sp>
      <p:sp>
        <p:nvSpPr>
          <p:cNvPr id="1034" name="Rectangle 49">
            <a:extLst>
              <a:ext uri="{FF2B5EF4-FFF2-40B4-BE49-F238E27FC236}">
                <a16:creationId xmlns:a16="http://schemas.microsoft.com/office/drawing/2014/main" id="{39D36CCD-5312-7AC1-65F6-EEAAF3001E83}"/>
              </a:ext>
            </a:extLst>
          </p:cNvPr>
          <p:cNvSpPr>
            <a:spLocks noChangeArrowheads="1"/>
          </p:cNvSpPr>
          <p:nvPr/>
        </p:nvSpPr>
        <p:spPr bwMode="auto">
          <a:xfrm>
            <a:off x="6048374" y="1329114"/>
            <a:ext cx="6055641" cy="4365450"/>
          </a:xfrm>
          <a:prstGeom prst="rect">
            <a:avLst/>
          </a:prstGeom>
          <a:noFill/>
          <a:ln w="19050">
            <a:solidFill>
              <a:srgbClr val="0033CC"/>
            </a:solidFill>
            <a:miter lim="800000"/>
            <a:headEnd/>
            <a:tailEnd/>
          </a:ln>
        </p:spPr>
        <p:txBody>
          <a:bodyPr wrap="none" anchor="ctr"/>
          <a:lstStyle/>
          <a:p>
            <a:endParaRPr lang="en-US"/>
          </a:p>
        </p:txBody>
      </p:sp>
      <p:sp>
        <p:nvSpPr>
          <p:cNvPr id="2" name="AutoShape 2">
            <a:extLst>
              <a:ext uri="{FF2B5EF4-FFF2-40B4-BE49-F238E27FC236}">
                <a16:creationId xmlns:a16="http://schemas.microsoft.com/office/drawing/2014/main" id="{87686169-2C0A-5C90-90B2-43D7B3A349C6}"/>
              </a:ext>
            </a:extLst>
          </p:cNvPr>
          <p:cNvSpPr>
            <a:spLocks noChangeAspect="1" noChangeArrowheads="1"/>
          </p:cNvSpPr>
          <p:nvPr/>
        </p:nvSpPr>
        <p:spPr bwMode="auto">
          <a:xfrm>
            <a:off x="5743575" y="327831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Line 42">
            <a:extLst>
              <a:ext uri="{FF2B5EF4-FFF2-40B4-BE49-F238E27FC236}">
                <a16:creationId xmlns:a16="http://schemas.microsoft.com/office/drawing/2014/main" id="{06E31AD5-F121-B650-8D82-16E3002F44ED}"/>
              </a:ext>
            </a:extLst>
          </p:cNvPr>
          <p:cNvSpPr>
            <a:spLocks noChangeShapeType="1"/>
          </p:cNvSpPr>
          <p:nvPr/>
        </p:nvSpPr>
        <p:spPr bwMode="auto">
          <a:xfrm>
            <a:off x="0" y="1163437"/>
            <a:ext cx="12192000" cy="28082"/>
          </a:xfrm>
          <a:prstGeom prst="line">
            <a:avLst/>
          </a:prstGeom>
          <a:noFill/>
          <a:ln w="44450" cmpd="sng">
            <a:solidFill>
              <a:srgbClr val="4F4184"/>
            </a:solidFill>
            <a:round/>
            <a:headEnd/>
            <a:tailEnd/>
          </a:ln>
        </p:spPr>
        <p:txBody>
          <a:bodyPr/>
          <a:lstStyle/>
          <a:p>
            <a:endParaRPr lang="en-US" dirty="0"/>
          </a:p>
        </p:txBody>
      </p:sp>
      <p:pic>
        <p:nvPicPr>
          <p:cNvPr id="4" name="Picture 3" descr="NSF logo.jpg">
            <a:extLst>
              <a:ext uri="{FF2B5EF4-FFF2-40B4-BE49-F238E27FC236}">
                <a16:creationId xmlns:a16="http://schemas.microsoft.com/office/drawing/2014/main" id="{0D938B41-0F47-9616-C993-61CA05A73389}"/>
              </a:ext>
            </a:extLst>
          </p:cNvPr>
          <p:cNvPicPr>
            <a:picLocks noChangeAspect="1"/>
          </p:cNvPicPr>
          <p:nvPr/>
        </p:nvPicPr>
        <p:blipFill>
          <a:blip r:embed="rId3" cstate="print"/>
          <a:stretch>
            <a:fillRect/>
          </a:stretch>
        </p:blipFill>
        <p:spPr>
          <a:xfrm>
            <a:off x="10099268" y="78134"/>
            <a:ext cx="1017188" cy="1023315"/>
          </a:xfrm>
          <a:prstGeom prst="rect">
            <a:avLst/>
          </a:prstGeom>
        </p:spPr>
      </p:pic>
      <p:pic>
        <p:nvPicPr>
          <p:cNvPr id="6" name="Picture 5" descr="JustM_purple.jpg">
            <a:extLst>
              <a:ext uri="{FF2B5EF4-FFF2-40B4-BE49-F238E27FC236}">
                <a16:creationId xmlns:a16="http://schemas.microsoft.com/office/drawing/2014/main" id="{7901A865-5E30-FF46-9A6F-42182D93E924}"/>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11340821" y="199813"/>
            <a:ext cx="672842" cy="801911"/>
          </a:xfrm>
          <a:prstGeom prst="rect">
            <a:avLst/>
          </a:prstGeom>
        </p:spPr>
      </p:pic>
      <p:sp>
        <p:nvSpPr>
          <p:cNvPr id="7" name="Rectangle 6">
            <a:extLst>
              <a:ext uri="{FF2B5EF4-FFF2-40B4-BE49-F238E27FC236}">
                <a16:creationId xmlns:a16="http://schemas.microsoft.com/office/drawing/2014/main" id="{71104D74-3258-9769-4E79-B58FE66502C3}"/>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EDE46628-8301-F6CB-F99D-1BE6813CBD07}"/>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9" name="Picture 8">
            <a:extLst>
              <a:ext uri="{FF2B5EF4-FFF2-40B4-BE49-F238E27FC236}">
                <a16:creationId xmlns:a16="http://schemas.microsoft.com/office/drawing/2014/main" id="{CDED4613-7860-B84A-91A5-FBC2686066A9}"/>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15" name="Picture 14">
            <a:extLst>
              <a:ext uri="{FF2B5EF4-FFF2-40B4-BE49-F238E27FC236}">
                <a16:creationId xmlns:a16="http://schemas.microsoft.com/office/drawing/2014/main" id="{13F5F1D6-3022-96C2-2246-5DBAD0FDA191}"/>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sp>
        <p:nvSpPr>
          <p:cNvPr id="12" name="Text Box 62">
            <a:extLst>
              <a:ext uri="{FF2B5EF4-FFF2-40B4-BE49-F238E27FC236}">
                <a16:creationId xmlns:a16="http://schemas.microsoft.com/office/drawing/2014/main" id="{9E95C480-246B-083F-FF8A-1F9E44AE99C8}"/>
              </a:ext>
            </a:extLst>
          </p:cNvPr>
          <p:cNvSpPr txBox="1">
            <a:spLocks noChangeArrowheads="1"/>
          </p:cNvSpPr>
          <p:nvPr/>
        </p:nvSpPr>
        <p:spPr bwMode="auto">
          <a:xfrm>
            <a:off x="138604" y="58665"/>
            <a:ext cx="10205546" cy="1123384"/>
          </a:xfrm>
          <a:prstGeom prst="rect">
            <a:avLst/>
          </a:prstGeom>
          <a:noFill/>
          <a:ln w="9525">
            <a:noFill/>
            <a:miter lim="800000"/>
            <a:headEnd/>
            <a:tailEnd/>
          </a:ln>
        </p:spPr>
        <p:txBody>
          <a:bodyPr wrap="square">
            <a:spAutoFit/>
          </a:bodyPr>
          <a:lstStyle/>
          <a:p>
            <a:pPr>
              <a:spcBef>
                <a:spcPts val="0"/>
              </a:spcBef>
            </a:pPr>
            <a:r>
              <a:rPr lang="en-US" sz="2000" b="1" dirty="0"/>
              <a:t>Unconventional quantum oscillations in complex oxide interfaces</a:t>
            </a:r>
          </a:p>
          <a:p>
            <a:pPr>
              <a:spcBef>
                <a:spcPts val="0"/>
              </a:spcBef>
            </a:pPr>
            <a:endParaRPr lang="en-US" sz="600" dirty="0"/>
          </a:p>
          <a:p>
            <a:pPr>
              <a:spcBef>
                <a:spcPts val="0"/>
              </a:spcBef>
            </a:pPr>
            <a:r>
              <a:rPr lang="en-US" sz="1050" dirty="0"/>
              <a:t>K. Rubi</a:t>
            </a:r>
            <a:r>
              <a:rPr lang="en-US" sz="1050" baseline="30000" dirty="0"/>
              <a:t>1</a:t>
            </a:r>
            <a:r>
              <a:rPr lang="en-US" sz="1050" dirty="0"/>
              <a:t>, D. R. Candido</a:t>
            </a:r>
            <a:r>
              <a:rPr lang="en-US" sz="1050" baseline="30000" dirty="0"/>
              <a:t>2</a:t>
            </a:r>
            <a:r>
              <a:rPr lang="en-US" sz="1050" dirty="0"/>
              <a:t>, M. Dumen</a:t>
            </a:r>
            <a:r>
              <a:rPr lang="en-US" sz="1050" baseline="30000" dirty="0"/>
              <a:t>3</a:t>
            </a:r>
            <a:r>
              <a:rPr lang="en-US" sz="1050" dirty="0"/>
              <a:t>, S. Zeng</a:t>
            </a:r>
            <a:r>
              <a:rPr lang="en-US" sz="1050" baseline="30000" dirty="0"/>
              <a:t>4</a:t>
            </a:r>
            <a:r>
              <a:rPr lang="en-US" sz="1050" dirty="0"/>
              <a:t>, E. Ammerlaan</a:t>
            </a:r>
            <a:r>
              <a:rPr lang="en-US" sz="1050" baseline="30000" dirty="0"/>
              <a:t>5</a:t>
            </a:r>
            <a:r>
              <a:rPr lang="en-US" sz="1050" dirty="0"/>
              <a:t>, F. Bangma</a:t>
            </a:r>
            <a:r>
              <a:rPr lang="en-US" sz="1050" baseline="30000" dirty="0"/>
              <a:t>5</a:t>
            </a:r>
            <a:r>
              <a:rPr lang="en-US" sz="1050" dirty="0"/>
              <a:t>, M. Chan</a:t>
            </a:r>
            <a:r>
              <a:rPr lang="en-US" sz="1050" baseline="30000" dirty="0"/>
              <a:t>1</a:t>
            </a:r>
            <a:r>
              <a:rPr lang="en-US" sz="1050" dirty="0"/>
              <a:t>, M. Goiran</a:t>
            </a:r>
            <a:r>
              <a:rPr lang="en-US" sz="1050" baseline="30000" dirty="0"/>
              <a:t>6</a:t>
            </a:r>
            <a:r>
              <a:rPr lang="en-US" sz="1050" dirty="0"/>
              <a:t>, A. Ariando</a:t>
            </a:r>
            <a:r>
              <a:rPr lang="en-US" sz="1050" baseline="30000" dirty="0"/>
              <a:t>4</a:t>
            </a:r>
            <a:r>
              <a:rPr lang="en-US" sz="1050" dirty="0"/>
              <a:t>, S. Chakraverty</a:t>
            </a:r>
            <a:r>
              <a:rPr lang="en-US" sz="1050" baseline="30000" dirty="0"/>
              <a:t>3</a:t>
            </a:r>
            <a:r>
              <a:rPr lang="en-US" sz="1050" dirty="0"/>
              <a:t>, W. Escoffier</a:t>
            </a:r>
            <a:r>
              <a:rPr lang="en-US" sz="1050" baseline="30000" dirty="0"/>
              <a:t>6</a:t>
            </a:r>
            <a:r>
              <a:rPr lang="en-US" sz="1050" dirty="0"/>
              <a:t>, U. Zeitler</a:t>
            </a:r>
            <a:r>
              <a:rPr lang="en-US" sz="1050" baseline="30000" dirty="0"/>
              <a:t>5</a:t>
            </a:r>
            <a:r>
              <a:rPr lang="en-US" sz="1050" dirty="0"/>
              <a:t>, N.Harrison</a:t>
            </a:r>
            <a:r>
              <a:rPr lang="en-US" sz="1050" baseline="30000" dirty="0"/>
              <a:t>1</a:t>
            </a:r>
            <a:r>
              <a:rPr lang="en-US" sz="1050" dirty="0"/>
              <a:t> </a:t>
            </a:r>
          </a:p>
          <a:p>
            <a:pPr>
              <a:spcBef>
                <a:spcPts val="0"/>
              </a:spcBef>
            </a:pPr>
            <a:r>
              <a:rPr lang="en-US" sz="1000" b="1" dirty="0">
                <a:solidFill>
                  <a:srgbClr val="0033CC"/>
                </a:solidFill>
              </a:rPr>
              <a:t>1. National High Magnetic Field laboratory, Los Alamos National laboratory; 2. University of Iowa; 3. Institute of Nano Science and Technology, India; 4. National University of Singapore, Singapore; 5. HFML-EMFL, Radboud University Netherlands; 6. LNCMI-EMFL, Toulouse France. </a:t>
            </a:r>
          </a:p>
          <a:p>
            <a:pPr>
              <a:spcBef>
                <a:spcPts val="0"/>
              </a:spcBef>
            </a:pPr>
            <a:r>
              <a:rPr lang="en-US" sz="1050" b="1" dirty="0"/>
              <a:t>Funding Grants:</a:t>
            </a:r>
            <a:r>
              <a:rPr lang="en-US" sz="1050" dirty="0"/>
              <a:t> G.S. Boebinger (NSF DMR-1644779); Neil Harrison (DoE “Science of 100 Tesla”)</a:t>
            </a:r>
            <a:endParaRPr lang="en-US" sz="1050" b="1" dirty="0">
              <a:solidFill>
                <a:srgbClr val="0033CC"/>
              </a:solidFill>
            </a:endParaRPr>
          </a:p>
        </p:txBody>
      </p:sp>
      <p:pic>
        <p:nvPicPr>
          <p:cNvPr id="13" name="Picture 12" descr="Chart&#10;&#10;AI-generated content may be incorrect.">
            <a:extLst>
              <a:ext uri="{FF2B5EF4-FFF2-40B4-BE49-F238E27FC236}">
                <a16:creationId xmlns:a16="http://schemas.microsoft.com/office/drawing/2014/main" id="{D9A839A4-8337-D520-3CEA-FA83705EF5D7}"/>
              </a:ext>
            </a:extLst>
          </p:cNvPr>
          <p:cNvPicPr>
            <a:picLocks noChangeAspect="1"/>
          </p:cNvPicPr>
          <p:nvPr/>
        </p:nvPicPr>
        <p:blipFill>
          <a:blip r:embed="rId8"/>
          <a:srcRect t="1410" b="40879"/>
          <a:stretch>
            <a:fillRect/>
          </a:stretch>
        </p:blipFill>
        <p:spPr>
          <a:xfrm>
            <a:off x="6124577" y="1406905"/>
            <a:ext cx="5765899" cy="3916781"/>
          </a:xfrm>
          <a:prstGeom prst="rect">
            <a:avLst/>
          </a:prstGeom>
        </p:spPr>
      </p:pic>
      <p:sp>
        <p:nvSpPr>
          <p:cNvPr id="14" name="Text Box 28">
            <a:extLst>
              <a:ext uri="{FF2B5EF4-FFF2-40B4-BE49-F238E27FC236}">
                <a16:creationId xmlns:a16="http://schemas.microsoft.com/office/drawing/2014/main" id="{6DA4CF16-7947-ACAD-8AE5-B85575D7A8D2}"/>
              </a:ext>
            </a:extLst>
          </p:cNvPr>
          <p:cNvSpPr txBox="1">
            <a:spLocks noChangeArrowheads="1"/>
          </p:cNvSpPr>
          <p:nvPr/>
        </p:nvSpPr>
        <p:spPr bwMode="auto">
          <a:xfrm>
            <a:off x="171447" y="5611444"/>
            <a:ext cx="11932567" cy="769441"/>
          </a:xfrm>
          <a:prstGeom prst="rect">
            <a:avLst/>
          </a:prstGeom>
          <a:noFill/>
          <a:ln w="9525">
            <a:noFill/>
            <a:miter lim="800000"/>
            <a:headEnd/>
            <a:tailEnd/>
          </a:ln>
        </p:spPr>
        <p:txBody>
          <a:bodyPr wrap="square">
            <a:spAutoFit/>
          </a:bodyPr>
          <a:lstStyle/>
          <a:p>
            <a:r>
              <a:rPr lang="en-US" sz="1100" b="1" dirty="0">
                <a:solidFill>
                  <a:srgbClr val="333399"/>
                </a:solidFill>
              </a:rPr>
              <a:t>Facilities and instrumentation used:</a:t>
            </a:r>
            <a:r>
              <a:rPr lang="en-US" sz="1100" dirty="0">
                <a:solidFill>
                  <a:srgbClr val="333399"/>
                </a:solidFill>
              </a:rPr>
              <a:t>  65 T short-pulse magnet at pulsed field facility. </a:t>
            </a:r>
          </a:p>
          <a:p>
            <a:r>
              <a:rPr lang="en-US" sz="1100" b="1" dirty="0">
                <a:solidFill>
                  <a:srgbClr val="333399"/>
                </a:solidFill>
              </a:rPr>
              <a:t>Citation:</a:t>
            </a:r>
            <a:r>
              <a:rPr lang="en-US" sz="1100" dirty="0">
                <a:solidFill>
                  <a:srgbClr val="333399"/>
                </a:solidFill>
              </a:rPr>
              <a:t> Rubi, K.; Candido, D.R.; </a:t>
            </a:r>
            <a:r>
              <a:rPr lang="en-US" sz="1100" dirty="0" err="1">
                <a:solidFill>
                  <a:srgbClr val="333399"/>
                </a:solidFill>
              </a:rPr>
              <a:t>Dumen</a:t>
            </a:r>
            <a:r>
              <a:rPr lang="en-US" sz="1100" dirty="0">
                <a:solidFill>
                  <a:srgbClr val="333399"/>
                </a:solidFill>
              </a:rPr>
              <a:t>, M.; Zeng, S.; Ammerlaan, A.; Bangma, F.; Chan, M.K.; </a:t>
            </a:r>
            <a:r>
              <a:rPr lang="en-US" sz="1100" dirty="0" err="1">
                <a:solidFill>
                  <a:srgbClr val="333399"/>
                </a:solidFill>
              </a:rPr>
              <a:t>Goiran</a:t>
            </a:r>
            <a:r>
              <a:rPr lang="en-US" sz="1100" dirty="0">
                <a:solidFill>
                  <a:srgbClr val="333399"/>
                </a:solidFill>
              </a:rPr>
              <a:t>, M.; </a:t>
            </a:r>
            <a:r>
              <a:rPr lang="en-US" sz="1100" dirty="0" err="1">
                <a:solidFill>
                  <a:srgbClr val="333399"/>
                </a:solidFill>
              </a:rPr>
              <a:t>Ariando</a:t>
            </a:r>
            <a:r>
              <a:rPr lang="en-US" sz="1100" dirty="0">
                <a:solidFill>
                  <a:srgbClr val="333399"/>
                </a:solidFill>
              </a:rPr>
              <a:t>, A.; </a:t>
            </a:r>
            <a:r>
              <a:rPr lang="en-US" sz="1100" dirty="0" err="1">
                <a:solidFill>
                  <a:srgbClr val="333399"/>
                </a:solidFill>
              </a:rPr>
              <a:t>Chakraverty</a:t>
            </a:r>
            <a:r>
              <a:rPr lang="en-US" sz="1100" dirty="0">
                <a:solidFill>
                  <a:srgbClr val="333399"/>
                </a:solidFill>
              </a:rPr>
              <a:t>, S.; Escoffier, W.; Zeitler, U.; Harrison, N., </a:t>
            </a:r>
            <a:r>
              <a:rPr lang="en-US" sz="1100" i="1" dirty="0">
                <a:solidFill>
                  <a:srgbClr val="333399"/>
                </a:solidFill>
              </a:rPr>
              <a:t>Unconventional quantum oscillations and evidence of </a:t>
            </a:r>
            <a:r>
              <a:rPr lang="en-US" sz="1100" i="1" dirty="0" err="1">
                <a:solidFill>
                  <a:srgbClr val="333399"/>
                </a:solidFill>
              </a:rPr>
              <a:t>nonparabolic</a:t>
            </a:r>
            <a:r>
              <a:rPr lang="en-US" sz="1100" i="1" dirty="0">
                <a:solidFill>
                  <a:srgbClr val="333399"/>
                </a:solidFill>
              </a:rPr>
              <a:t> electronic states in quasi-two-dimensional electron system at complex oxide interfaces,</a:t>
            </a:r>
            <a:r>
              <a:rPr lang="en-US" sz="1100" dirty="0">
                <a:solidFill>
                  <a:srgbClr val="333399"/>
                </a:solidFill>
              </a:rPr>
              <a:t> Physical Review Research, </a:t>
            </a:r>
            <a:r>
              <a:rPr lang="en-US" sz="1100" b="1" dirty="0">
                <a:solidFill>
                  <a:srgbClr val="333399"/>
                </a:solidFill>
              </a:rPr>
              <a:t>6</a:t>
            </a:r>
            <a:r>
              <a:rPr lang="en-US" sz="1100" dirty="0">
                <a:solidFill>
                  <a:srgbClr val="333399"/>
                </a:solidFill>
              </a:rPr>
              <a:t>, 043231 (2024) </a:t>
            </a:r>
            <a:r>
              <a:rPr lang="en-US" sz="1100" b="1" dirty="0">
                <a:solidFill>
                  <a:srgbClr val="333399"/>
                </a:solidFill>
                <a:hlinkClick r:id="rId9">
                  <a:extLst>
                    <a:ext uri="{A12FA001-AC4F-418D-AE19-62706E023703}">
                      <ahyp:hlinkClr xmlns:ahyp="http://schemas.microsoft.com/office/drawing/2018/hyperlinkcolor" val="tx"/>
                    </a:ext>
                  </a:extLst>
                </a:hlinkClick>
              </a:rPr>
              <a:t>doi.org/10.1103/PhysRevResearch.6.043231</a:t>
            </a:r>
            <a:endParaRPr lang="en-US" sz="1100" dirty="0">
              <a:solidFill>
                <a:srgbClr val="333399"/>
              </a:solidFill>
            </a:endParaRPr>
          </a:p>
        </p:txBody>
      </p:sp>
      <p:sp>
        <p:nvSpPr>
          <p:cNvPr id="10" name="TextBox 9">
            <a:extLst>
              <a:ext uri="{FF2B5EF4-FFF2-40B4-BE49-F238E27FC236}">
                <a16:creationId xmlns:a16="http://schemas.microsoft.com/office/drawing/2014/main" id="{E3A13046-5FC1-3214-B754-83F512D7D442}"/>
              </a:ext>
            </a:extLst>
          </p:cNvPr>
          <p:cNvSpPr txBox="1"/>
          <p:nvPr/>
        </p:nvSpPr>
        <p:spPr>
          <a:xfrm>
            <a:off x="6032006" y="5206262"/>
            <a:ext cx="6118860" cy="461665"/>
          </a:xfrm>
          <a:prstGeom prst="rect">
            <a:avLst/>
          </a:prstGeom>
          <a:noFill/>
        </p:spPr>
        <p:txBody>
          <a:bodyPr wrap="square">
            <a:spAutoFit/>
          </a:bodyPr>
          <a:lstStyle/>
          <a:p>
            <a:r>
              <a:rPr lang="en-NZ" sz="800" dirty="0"/>
              <a:t>Figure: Schematics of two heterostructures </a:t>
            </a:r>
            <a:r>
              <a:rPr lang="en-NZ" sz="800" dirty="0" err="1"/>
              <a:t>EuO</a:t>
            </a:r>
            <a:r>
              <a:rPr lang="en-NZ" sz="800" dirty="0"/>
              <a:t>/KTaO</a:t>
            </a:r>
            <a:r>
              <a:rPr lang="en-NZ" sz="800" baseline="-25000" dirty="0"/>
              <a:t>3</a:t>
            </a:r>
            <a:r>
              <a:rPr lang="en-NZ" sz="800" dirty="0"/>
              <a:t> and LaAlO</a:t>
            </a:r>
            <a:r>
              <a:rPr lang="en-NZ" sz="800" baseline="-25000" dirty="0"/>
              <a:t>3</a:t>
            </a:r>
            <a:r>
              <a:rPr lang="en-NZ" sz="800" dirty="0"/>
              <a:t>/SrTiO</a:t>
            </a:r>
            <a:r>
              <a:rPr lang="en-NZ" sz="800" baseline="-25000" dirty="0"/>
              <a:t>3</a:t>
            </a:r>
            <a:r>
              <a:rPr lang="en-NZ" sz="800" dirty="0"/>
              <a:t>. Landau plots constructed from quantum oscillations and cyclotron mass enhancement suggest the existence of non-trivial electronic states in both SrTiO</a:t>
            </a:r>
            <a:r>
              <a:rPr lang="en-NZ" sz="800" baseline="-25000" dirty="0"/>
              <a:t>3</a:t>
            </a:r>
            <a:r>
              <a:rPr lang="en-NZ" sz="800" dirty="0"/>
              <a:t>- and KTaO</a:t>
            </a:r>
            <a:r>
              <a:rPr lang="en-NZ" sz="800" baseline="-25000" dirty="0"/>
              <a:t>3</a:t>
            </a:r>
            <a:r>
              <a:rPr lang="en-NZ" sz="800" dirty="0"/>
              <a:t>-based interfaces. </a:t>
            </a:r>
            <a:endParaRPr lang="en-US" sz="800" dirty="0"/>
          </a:p>
        </p:txBody>
      </p:sp>
    </p:spTree>
    <p:extLst>
      <p:ext uri="{BB962C8B-B14F-4D97-AF65-F5344CB8AC3E}">
        <p14:creationId xmlns:p14="http://schemas.microsoft.com/office/powerpoint/2010/main" val="2386852640"/>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755122fe-b241-49e1-afdb-07c82d1e2775" xsi:nil="true"/>
    <lcf76f155ced4ddcb4097134ff3c332f xmlns="dadad298-2df9-4984-95e3-f6f23ee06f9a">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BD7C9FF766FAE4A8FF2A00B6383AD9D" ma:contentTypeVersion="13" ma:contentTypeDescription="Create a new document." ma:contentTypeScope="" ma:versionID="78c79bfabc33868d11872db7d346298c">
  <xsd:schema xmlns:xsd="http://www.w3.org/2001/XMLSchema" xmlns:xs="http://www.w3.org/2001/XMLSchema" xmlns:p="http://schemas.microsoft.com/office/2006/metadata/properties" xmlns:ns2="dadad298-2df9-4984-95e3-f6f23ee06f9a" xmlns:ns3="755122fe-b241-49e1-afdb-07c82d1e2775" targetNamespace="http://schemas.microsoft.com/office/2006/metadata/properties" ma:root="true" ma:fieldsID="3ea7e22f42f25b2e3eca7e1db5a8f4b9" ns2:_="" ns3:_="">
    <xsd:import namespace="dadad298-2df9-4984-95e3-f6f23ee06f9a"/>
    <xsd:import namespace="755122fe-b241-49e1-afdb-07c82d1e277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dad298-2df9-4984-95e3-f6f23ee06f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43b83bf-5a34-45d0-bf74-ccf9241540c7"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5122fe-b241-49e1-afdb-07c82d1e277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993c2d3-ffbe-4835-8fdd-8300bd9f248c}" ma:internalName="TaxCatchAll" ma:showField="CatchAllData" ma:web="755122fe-b241-49e1-afdb-07c82d1e277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0970E66-06F7-4592-983E-68A1441A3784}">
  <ds:schemaRefs>
    <ds:schemaRef ds:uri="http://schemas.microsoft.com/sharepoint/v3/contenttype/forms"/>
  </ds:schemaRefs>
</ds:datastoreItem>
</file>

<file path=customXml/itemProps2.xml><?xml version="1.0" encoding="utf-8"?>
<ds:datastoreItem xmlns:ds="http://schemas.openxmlformats.org/officeDocument/2006/customXml" ds:itemID="{92B06607-F230-4BF8-96D2-9147FE891250}">
  <ds:schemaRefs>
    <ds:schemaRef ds:uri="http://schemas.microsoft.com/office/infopath/2007/PartnerControls"/>
    <ds:schemaRef ds:uri="dadad298-2df9-4984-95e3-f6f23ee06f9a"/>
    <ds:schemaRef ds:uri="755122fe-b241-49e1-afdb-07c82d1e2775"/>
    <ds:schemaRef ds:uri="http://schemas.microsoft.com/office/2006/documentManagement/types"/>
    <ds:schemaRef ds:uri="http://purl.org/dc/dcmitype/"/>
    <ds:schemaRef ds:uri="http://purl.org/dc/elements/1.1/"/>
    <ds:schemaRef ds:uri="http://schemas.microsoft.com/office/2006/metadata/properties"/>
    <ds:schemaRef ds:uri="http://schemas.openxmlformats.org/package/2006/metadata/core-properties"/>
    <ds:schemaRef ds:uri="http://www.w3.org/XML/1998/namespace"/>
    <ds:schemaRef ds:uri="http://purl.org/dc/terms/"/>
  </ds:schemaRefs>
</ds:datastoreItem>
</file>

<file path=customXml/itemProps3.xml><?xml version="1.0" encoding="utf-8"?>
<ds:datastoreItem xmlns:ds="http://schemas.openxmlformats.org/officeDocument/2006/customXml" ds:itemID="{FB571B71-9853-4219-98BA-E1D95964D8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dad298-2df9-4984-95e3-f6f23ee06f9a"/>
    <ds:schemaRef ds:uri="755122fe-b241-49e1-afdb-07c82d1e27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8162</TotalTime>
  <Words>1100</Words>
  <Application>Microsoft Office PowerPoint</Application>
  <PresentationFormat>Widescreen</PresentationFormat>
  <Paragraphs>30</Paragraphs>
  <Slides>2</Slides>
  <Notes>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vt:i4>
      </vt:variant>
    </vt:vector>
  </HeadingPairs>
  <TitlesOfParts>
    <vt:vector size="4" baseType="lpstr">
      <vt:lpstr>Arial</vt:lpstr>
      <vt:lpstr>Default Design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 Li</dc:creator>
  <cp:lastModifiedBy>Anke Toth</cp:lastModifiedBy>
  <cp:revision>151</cp:revision>
  <cp:lastPrinted>2019-07-16T13:07:28Z</cp:lastPrinted>
  <dcterms:created xsi:type="dcterms:W3CDTF">2004-08-07T03:10:56Z</dcterms:created>
  <dcterms:modified xsi:type="dcterms:W3CDTF">2025-08-26T15:21:34Z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0x010100ABD7C9FF766FAE4A8FF2A00B6383AD9D</vt:lpwstr>
  </property>
  <property fmtid="{D5CDD505-2E9C-101B-9397-08002B2CF9AE}" pid="3" name="MediaServiceImageTags">
    <vt:lpwstr/>
  </property>
</Properties>
</file>