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1" r:id="rId5"/>
    <p:sldId id="262"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0033CC"/>
    <a:srgbClr val="0066FF"/>
    <a:srgbClr val="4F4184"/>
    <a:srgbClr val="008080"/>
    <a:srgbClr val="006600"/>
    <a:srgbClr val="000066"/>
    <a:srgbClr val="FFFF00"/>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64" autoAdjust="0"/>
    <p:restoredTop sz="95033" autoAdjust="0"/>
  </p:normalViewPr>
  <p:slideViewPr>
    <p:cSldViewPr snapToGrid="0">
      <p:cViewPr>
        <p:scale>
          <a:sx n="138" d="100"/>
          <a:sy n="138" d="100"/>
        </p:scale>
        <p:origin x="152" y="-53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3080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doi.org/10.1038/s41567-024-02770-z"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jpeg"/><Relationship Id="rId9" Type="http://schemas.openxmlformats.org/officeDocument/2006/relationships/image" Target="../media/image6.jpg"/></Relationships>
</file>

<file path=ppt/slides/_rels/slide2.xml.rels><?xml version="1.0" encoding="UTF-8" standalone="yes"?>
<Relationships xmlns="http://schemas.openxmlformats.org/package/2006/relationships"><Relationship Id="rId8" Type="http://schemas.openxmlformats.org/officeDocument/2006/relationships/hyperlink" Target="https://doi.org/10.1038/s41567-024-02770-z" TargetMode="External"/><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84603" y="1889654"/>
            <a:ext cx="6590056" cy="3485570"/>
          </a:xfrm>
          <a:prstGeom prst="rect">
            <a:avLst/>
          </a:prstGeom>
          <a:noFill/>
          <a:ln w="9525">
            <a:noFill/>
            <a:miter lim="800000"/>
            <a:headEnd/>
            <a:tailEnd/>
          </a:ln>
        </p:spPr>
        <p:txBody>
          <a:bodyPr wrap="square">
            <a:spAutoFit/>
          </a:bodyPr>
          <a:lstStyle/>
          <a:p>
            <a:r>
              <a:rPr lang="en-US" sz="1050" dirty="0"/>
              <a:t>Since its discovery in 1911, superconductivity has revealed unexpected quantum phenomena, especially when pairing symmetry is difficult to predict in systems with multiple electronic degrees of freedom and competing orders, as in </a:t>
            </a:r>
            <a:r>
              <a:rPr lang="en-US" sz="1050" dirty="0" err="1"/>
              <a:t>cuprates</a:t>
            </a:r>
            <a:r>
              <a:rPr lang="en-US" sz="1050" dirty="0"/>
              <a:t> and iron-based superconductors. Kagome superconductors </a:t>
            </a:r>
            <a:r>
              <a:rPr lang="en-US" sz="1050" dirty="0" err="1"/>
              <a:t>AV₃Sb</a:t>
            </a:r>
            <a:r>
              <a:rPr lang="en-US" sz="1050" dirty="0"/>
              <a:t>₅ (A = K, Rb, Cs), with their unique band features—van Hove singularities near the Fermi level, flat bands, geometric frustration, and charge order that breaks both time-reversal and lattice symmetries—can serve as a fertile platform for unconventional superconductivity. Yet, no definitive evidence for unique superconducting states had been established.</a:t>
            </a:r>
          </a:p>
          <a:p>
            <a:pPr defTabSz="228600"/>
            <a:r>
              <a:rPr lang="en-US" sz="1050" dirty="0"/>
              <a:t>	In </a:t>
            </a:r>
            <a:r>
              <a:rPr lang="en-US" sz="1050" dirty="0" err="1"/>
              <a:t>CsV₃Sb</a:t>
            </a:r>
            <a:r>
              <a:rPr lang="en-US" sz="1050" dirty="0"/>
              <a:t>₅, we discovered a very exotic superconducting quantum phenomenon that has not been reported for other material platforms – namely two decoupled superconducting gaps (states) leading to two distinct superconducting regimes as a function of the temperature that show distinct characteristics without any phase transition between them. </a:t>
            </a:r>
          </a:p>
          <a:p>
            <a:pPr>
              <a:tabLst>
                <a:tab pos="228600" algn="l"/>
              </a:tabLst>
            </a:pPr>
            <a:r>
              <a:rPr lang="en-US" sz="1050" dirty="0"/>
              <a:t>	Thermodynamic, electrical, and thermal transport measurements reveal residual quasiparticle weight in the higher-temperature regime (0.8–3.5 K), indicating </a:t>
            </a:r>
            <a:r>
              <a:rPr lang="en-US" sz="1050" dirty="0" err="1"/>
              <a:t>ungapped</a:t>
            </a:r>
            <a:r>
              <a:rPr lang="en-US" sz="1050" dirty="0"/>
              <a:t> Fermi-surface regions or nodal pairing, which vanish as a second gap emerges below 0.8 K. At lower temperatures, in-plane upper critical fields are enhanced, and thermal conductivity shows reoriented anisotropy, consistent with an asymmetric or nodal low-temperature gap. Although two anomalies appear in the heat capacity, angular anisotropy measurements show preserved symmetry, ruling out a phase transition. Instead, our results demonstrate band-selective superconductivity with unusually weak inter-band coupling, unlike </a:t>
            </a:r>
            <a:r>
              <a:rPr lang="en-US" sz="1050" dirty="0" err="1"/>
              <a:t>MgB</a:t>
            </a:r>
            <a:r>
              <a:rPr lang="en-US" sz="1050" dirty="0"/>
              <a:t>₂ or iron pnictides.</a:t>
            </a:r>
          </a:p>
          <a:p>
            <a:pPr>
              <a:tabLst>
                <a:tab pos="228600" algn="l"/>
              </a:tabLst>
            </a:pPr>
            <a:r>
              <a:rPr lang="en-US" sz="1050" dirty="0"/>
              <a:t>	This work establishes </a:t>
            </a:r>
            <a:r>
              <a:rPr lang="en-US" sz="1050" dirty="0" err="1"/>
              <a:t>CsV₃Sb</a:t>
            </a:r>
            <a:r>
              <a:rPr lang="en-US" sz="1050" dirty="0"/>
              <a:t>₅ as the first known superconductor with two decoupled superconducting gaps and no transition between them. The finding opens new directions for understanding pairing symmetry in </a:t>
            </a:r>
            <a:r>
              <a:rPr lang="en-US" sz="1050" dirty="0" err="1"/>
              <a:t>kagome</a:t>
            </a:r>
            <a:r>
              <a:rPr lang="en-US" sz="1050" dirty="0"/>
              <a:t> systems and multiband superconductivity more broadly.</a:t>
            </a:r>
          </a:p>
        </p:txBody>
      </p:sp>
      <p:sp>
        <p:nvSpPr>
          <p:cNvPr id="1029" name="Line 42"/>
          <p:cNvSpPr>
            <a:spLocks noChangeShapeType="1"/>
          </p:cNvSpPr>
          <p:nvPr/>
        </p:nvSpPr>
        <p:spPr bwMode="auto">
          <a:xfrm>
            <a:off x="0" y="1854551"/>
            <a:ext cx="12192000" cy="28082"/>
          </a:xfrm>
          <a:prstGeom prst="line">
            <a:avLst/>
          </a:prstGeom>
          <a:noFill/>
          <a:ln w="44450" cmpd="sng">
            <a:solidFill>
              <a:srgbClr val="4F4184"/>
            </a:solidFill>
            <a:round/>
            <a:headEnd/>
            <a:tailEnd/>
          </a:ln>
        </p:spPr>
        <p:txBody>
          <a:bodyPr/>
          <a:lstStyle/>
          <a:p>
            <a:endParaRPr lang="en-US" dirty="0"/>
          </a:p>
        </p:txBody>
      </p:sp>
      <p:sp>
        <p:nvSpPr>
          <p:cNvPr id="10" name="Text Box 28"/>
          <p:cNvSpPr txBox="1">
            <a:spLocks noChangeArrowheads="1"/>
          </p:cNvSpPr>
          <p:nvPr/>
        </p:nvSpPr>
        <p:spPr bwMode="auto">
          <a:xfrm>
            <a:off x="110392" y="5338663"/>
            <a:ext cx="6712438" cy="938719"/>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SCM1 and SCM2</a:t>
            </a:r>
          </a:p>
          <a:p>
            <a:r>
              <a:rPr lang="en-US" sz="1100" b="1" dirty="0">
                <a:solidFill>
                  <a:srgbClr val="333399"/>
                </a:solidFill>
              </a:rPr>
              <a:t>Citation: </a:t>
            </a:r>
            <a:r>
              <a:rPr lang="en-US" sz="1100" dirty="0">
                <a:solidFill>
                  <a:srgbClr val="333399"/>
                </a:solidFill>
              </a:rPr>
              <a:t>Hossain, MD.S.; Zhang, Q.; Choi, E.S.; </a:t>
            </a:r>
            <a:r>
              <a:rPr lang="en-US" sz="1100" dirty="0" err="1">
                <a:solidFill>
                  <a:srgbClr val="333399"/>
                </a:solidFill>
              </a:rPr>
              <a:t>Ratkovski</a:t>
            </a:r>
            <a:r>
              <a:rPr lang="en-US" sz="1100" dirty="0">
                <a:solidFill>
                  <a:srgbClr val="333399"/>
                </a:solidFill>
              </a:rPr>
              <a:t>, D.R.; </a:t>
            </a:r>
            <a:r>
              <a:rPr lang="en-US" sz="1100" dirty="0" err="1">
                <a:solidFill>
                  <a:srgbClr val="333399"/>
                </a:solidFill>
              </a:rPr>
              <a:t>Lüscher</a:t>
            </a:r>
            <a:r>
              <a:rPr lang="en-US" sz="1100" dirty="0">
                <a:solidFill>
                  <a:srgbClr val="333399"/>
                </a:solidFill>
              </a:rPr>
              <a:t>, B.; Li, Y.; Jiang, Y.X.; </a:t>
            </a:r>
            <a:r>
              <a:rPr lang="en-US" sz="1100" dirty="0" err="1">
                <a:solidFill>
                  <a:srgbClr val="333399"/>
                </a:solidFill>
              </a:rPr>
              <a:t>Litskevich</a:t>
            </a:r>
            <a:r>
              <a:rPr lang="en-US" sz="1100" dirty="0">
                <a:solidFill>
                  <a:srgbClr val="333399"/>
                </a:solidFill>
              </a:rPr>
              <a:t>, M.; Cheng, Z.J.; Yin, J.X.; Cochran, T.A.; Casas, B.W.; Kim, B.; Yang, X.; Liu, J.; Yao, Y.; Bangura, A.; Wang, Z.; Fischer, M.H.; Neupert, T.; Balicas, L.; Hasan, M.Z., </a:t>
            </a:r>
            <a:r>
              <a:rPr lang="en-US" sz="1100" i="1" dirty="0">
                <a:solidFill>
                  <a:srgbClr val="333399"/>
                </a:solidFill>
              </a:rPr>
              <a:t>Unconventional gapping </a:t>
            </a:r>
            <a:r>
              <a:rPr lang="en-US" sz="1100" i="1" dirty="0" err="1">
                <a:solidFill>
                  <a:srgbClr val="333399"/>
                </a:solidFill>
              </a:rPr>
              <a:t>behaviour</a:t>
            </a:r>
            <a:r>
              <a:rPr lang="en-US" sz="1100" i="1" dirty="0">
                <a:solidFill>
                  <a:srgbClr val="333399"/>
                </a:solidFill>
              </a:rPr>
              <a:t> in a </a:t>
            </a:r>
            <a:r>
              <a:rPr lang="en-US" sz="1100" i="1" dirty="0" err="1">
                <a:solidFill>
                  <a:srgbClr val="333399"/>
                </a:solidFill>
              </a:rPr>
              <a:t>kagome</a:t>
            </a:r>
            <a:r>
              <a:rPr lang="en-US" sz="1100" i="1" dirty="0">
                <a:solidFill>
                  <a:srgbClr val="333399"/>
                </a:solidFill>
              </a:rPr>
              <a:t> superconductor,</a:t>
            </a:r>
            <a:r>
              <a:rPr lang="en-US" sz="1100" dirty="0">
                <a:solidFill>
                  <a:srgbClr val="333399"/>
                </a:solidFill>
              </a:rPr>
              <a:t> </a:t>
            </a:r>
            <a:r>
              <a:rPr lang="en-US" sz="1100" b="1" dirty="0">
                <a:solidFill>
                  <a:srgbClr val="333399"/>
                </a:solidFill>
              </a:rPr>
              <a:t>Nature Physics</a:t>
            </a:r>
            <a:r>
              <a:rPr lang="en-US" sz="1100" dirty="0">
                <a:solidFill>
                  <a:srgbClr val="333399"/>
                </a:solidFill>
              </a:rPr>
              <a:t> (2025) </a:t>
            </a:r>
            <a:r>
              <a:rPr lang="en-US" sz="1100" b="1" dirty="0">
                <a:solidFill>
                  <a:srgbClr val="333399"/>
                </a:solidFill>
                <a:hlinkClick r:id="rId3">
                  <a:extLst>
                    <a:ext uri="{A12FA001-AC4F-418D-AE19-62706E023703}">
                      <ahyp:hlinkClr xmlns:ahyp="http://schemas.microsoft.com/office/drawing/2018/hyperlinkcolor" val="tx"/>
                    </a:ext>
                  </a:extLst>
                </a:hlinkClick>
              </a:rPr>
              <a:t>doi.org/10.1038/s41567-024-02770-z</a:t>
            </a:r>
            <a:endParaRPr lang="en-US" sz="1100" dirty="0">
              <a:solidFill>
                <a:srgbClr val="333399"/>
              </a:solidFill>
            </a:endParaRPr>
          </a:p>
        </p:txBody>
      </p:sp>
      <p:pic>
        <p:nvPicPr>
          <p:cNvPr id="12" name="Picture 11" descr="NSF logo.jpg"/>
          <p:cNvPicPr>
            <a:picLocks noChangeAspect="1"/>
          </p:cNvPicPr>
          <p:nvPr/>
        </p:nvPicPr>
        <p:blipFill>
          <a:blip r:embed="rId4" cstate="print"/>
          <a:stretch>
            <a:fillRect/>
          </a:stretch>
        </p:blipFill>
        <p:spPr>
          <a:xfrm>
            <a:off x="10099268" y="78134"/>
            <a:ext cx="1017188" cy="1023315"/>
          </a:xfrm>
          <a:prstGeom prst="rect">
            <a:avLst/>
          </a:prstGeom>
        </p:spPr>
      </p:pic>
      <p:pic>
        <p:nvPicPr>
          <p:cNvPr id="14" name="Picture 13" descr="JustM_purple.jpg"/>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652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BF2C8B72-8144-FA46-C0E5-687D2397FF7F}"/>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6A88BDDE-A2E8-0BC7-D1F0-19B0C1F78C07}"/>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0452B22E-6CD8-5864-C868-7CADE22E1AF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68C13120-7F50-DE28-2EF5-35AA50FA99B7}"/>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3" name="Text Box 62"/>
          <p:cNvSpPr txBox="1">
            <a:spLocks noChangeArrowheads="1"/>
          </p:cNvSpPr>
          <p:nvPr/>
        </p:nvSpPr>
        <p:spPr bwMode="auto">
          <a:xfrm>
            <a:off x="138604" y="58665"/>
            <a:ext cx="10262696" cy="1785104"/>
          </a:xfrm>
          <a:prstGeom prst="rect">
            <a:avLst/>
          </a:prstGeom>
          <a:noFill/>
          <a:ln w="9525">
            <a:noFill/>
            <a:miter lim="800000"/>
            <a:headEnd/>
            <a:tailEnd/>
          </a:ln>
        </p:spPr>
        <p:txBody>
          <a:bodyPr wrap="square">
            <a:spAutoFit/>
          </a:bodyPr>
          <a:lstStyle/>
          <a:p>
            <a:pPr>
              <a:spcBef>
                <a:spcPts val="0"/>
              </a:spcBef>
            </a:pPr>
            <a:r>
              <a:rPr lang="en-US" sz="2000" b="1" dirty="0"/>
              <a:t>A Tale of Two Uncoupled Superconducting Gaps</a:t>
            </a:r>
          </a:p>
          <a:p>
            <a:pPr>
              <a:spcBef>
                <a:spcPts val="0"/>
              </a:spcBef>
            </a:pPr>
            <a:endParaRPr lang="en-US" sz="500" dirty="0"/>
          </a:p>
          <a:p>
            <a:r>
              <a:rPr lang="en-US" sz="1100" dirty="0"/>
              <a:t>Md Shafayat Hossain</a:t>
            </a:r>
            <a:r>
              <a:rPr lang="en-US" sz="1100" baseline="30000" dirty="0"/>
              <a:t>1*</a:t>
            </a:r>
            <a:r>
              <a:rPr lang="en-US" sz="1100" dirty="0"/>
              <a:t>, Qi Zhang</a:t>
            </a:r>
            <a:r>
              <a:rPr lang="en-US" sz="1100" baseline="30000" dirty="0"/>
              <a:t>2</a:t>
            </a:r>
            <a:r>
              <a:rPr lang="en-US" sz="1100" dirty="0"/>
              <a:t>*, Eun Sang Choi</a:t>
            </a:r>
            <a:r>
              <a:rPr lang="en-US" sz="1100" baseline="30000" dirty="0"/>
              <a:t>3</a:t>
            </a:r>
            <a:r>
              <a:rPr lang="en-US" sz="1100" dirty="0"/>
              <a:t>*, Danilo Ratkovski</a:t>
            </a:r>
            <a:r>
              <a:rPr lang="en-US" sz="1100" baseline="30000" dirty="0"/>
              <a:t>3</a:t>
            </a:r>
            <a:r>
              <a:rPr lang="en-US" sz="1100" dirty="0"/>
              <a:t>*, Bernhard Lüscher</a:t>
            </a:r>
            <a:r>
              <a:rPr lang="en-US" sz="1100" baseline="30000" dirty="0"/>
              <a:t>4</a:t>
            </a:r>
            <a:r>
              <a:rPr lang="en-US" sz="1100" dirty="0"/>
              <a:t>*, </a:t>
            </a:r>
            <a:r>
              <a:rPr lang="en-US" sz="1100" dirty="0" err="1"/>
              <a:t>Yongkai</a:t>
            </a:r>
            <a:r>
              <a:rPr lang="en-US" sz="1100" dirty="0"/>
              <a:t> Li</a:t>
            </a:r>
            <a:r>
              <a:rPr lang="en-US" sz="1100" baseline="30000" dirty="0"/>
              <a:t>5</a:t>
            </a:r>
            <a:r>
              <a:rPr lang="en-US" sz="1100" dirty="0"/>
              <a:t>*, Yu-Xiao Jiang</a:t>
            </a:r>
            <a:r>
              <a:rPr lang="en-US" sz="1100" baseline="30000" dirty="0"/>
              <a:t>2</a:t>
            </a:r>
            <a:r>
              <a:rPr lang="en-US" sz="1100" dirty="0"/>
              <a:t>, Maksim Litskevich</a:t>
            </a:r>
            <a:r>
              <a:rPr lang="en-US" sz="1100" baseline="30000" dirty="0"/>
              <a:t>2</a:t>
            </a:r>
            <a:r>
              <a:rPr lang="en-US" sz="1100" dirty="0"/>
              <a:t>, Zi-Jia Cheng</a:t>
            </a:r>
            <a:r>
              <a:rPr lang="en-US" sz="1100" baseline="30000" dirty="0"/>
              <a:t>2</a:t>
            </a:r>
            <a:r>
              <a:rPr lang="en-US" sz="1100" dirty="0"/>
              <a:t>, Jia-Xin Yin</a:t>
            </a:r>
            <a:r>
              <a:rPr lang="en-US" sz="1100" baseline="30000" dirty="0"/>
              <a:t>2</a:t>
            </a:r>
            <a:r>
              <a:rPr lang="en-US" sz="1100" dirty="0"/>
              <a:t>, Tyler A. Cochran</a:t>
            </a:r>
            <a:r>
              <a:rPr lang="en-US" sz="1100" baseline="30000" dirty="0"/>
              <a:t>2</a:t>
            </a:r>
            <a:r>
              <a:rPr lang="en-US" sz="1100" dirty="0"/>
              <a:t>, Brian Casas</a:t>
            </a:r>
            <a:r>
              <a:rPr lang="en-US" sz="1100" baseline="30000" dirty="0"/>
              <a:t>3</a:t>
            </a:r>
            <a:r>
              <a:rPr lang="en-US" sz="1100" dirty="0"/>
              <a:t>, </a:t>
            </a:r>
            <a:r>
              <a:rPr lang="en-US" sz="1100" dirty="0" err="1"/>
              <a:t>Byunghoon</a:t>
            </a:r>
            <a:r>
              <a:rPr lang="en-US" sz="1100" dirty="0"/>
              <a:t> Kim</a:t>
            </a:r>
            <a:r>
              <a:rPr lang="en-US" sz="1100" baseline="30000" dirty="0"/>
              <a:t>2</a:t>
            </a:r>
            <a:r>
              <a:rPr lang="en-US" sz="1100" dirty="0"/>
              <a:t>, Xian Yang</a:t>
            </a:r>
            <a:r>
              <a:rPr lang="en-US" sz="1100" baseline="30000" dirty="0"/>
              <a:t>2</a:t>
            </a:r>
            <a:r>
              <a:rPr lang="en-US" sz="1100" dirty="0"/>
              <a:t>, </a:t>
            </a:r>
            <a:r>
              <a:rPr lang="en-US" sz="1100" dirty="0" err="1"/>
              <a:t>Jinjin</a:t>
            </a:r>
            <a:r>
              <a:rPr lang="en-US" sz="1100" dirty="0"/>
              <a:t> Liu</a:t>
            </a:r>
            <a:r>
              <a:rPr lang="en-US" sz="1100" baseline="30000" dirty="0"/>
              <a:t>5</a:t>
            </a:r>
            <a:r>
              <a:rPr lang="en-US" sz="1100" dirty="0"/>
              <a:t>, </a:t>
            </a:r>
            <a:r>
              <a:rPr lang="en-US" sz="1100" dirty="0" err="1"/>
              <a:t>Yugui</a:t>
            </a:r>
            <a:r>
              <a:rPr lang="en-US" sz="1100" dirty="0"/>
              <a:t> Yao</a:t>
            </a:r>
            <a:r>
              <a:rPr lang="en-US" sz="1100" baseline="30000" dirty="0"/>
              <a:t>5</a:t>
            </a:r>
            <a:r>
              <a:rPr lang="en-US" sz="1100" dirty="0"/>
              <a:t>, </a:t>
            </a:r>
            <a:r>
              <a:rPr lang="en-US" sz="1100" dirty="0" err="1"/>
              <a:t>Alimamy</a:t>
            </a:r>
            <a:r>
              <a:rPr lang="en-US" sz="1100" dirty="0"/>
              <a:t> Bangura</a:t>
            </a:r>
            <a:r>
              <a:rPr lang="en-US" sz="1100" baseline="30000" dirty="0"/>
              <a:t>3</a:t>
            </a:r>
            <a:r>
              <a:rPr lang="en-US" sz="1100" dirty="0"/>
              <a:t>, Zhiwei Wang</a:t>
            </a:r>
            <a:r>
              <a:rPr lang="en-US" sz="1100" baseline="30000" dirty="0"/>
              <a:t>5</a:t>
            </a:r>
            <a:r>
              <a:rPr lang="en-US" sz="1100" dirty="0"/>
              <a:t>, Mark H. Fischer</a:t>
            </a:r>
            <a:r>
              <a:rPr lang="en-US" sz="1100" baseline="30000" dirty="0"/>
              <a:t>4</a:t>
            </a:r>
            <a:r>
              <a:rPr lang="en-US" sz="1100" dirty="0"/>
              <a:t>, Titus Neupert</a:t>
            </a:r>
            <a:r>
              <a:rPr lang="en-US" sz="1100" baseline="30000" dirty="0"/>
              <a:t>4</a:t>
            </a:r>
            <a:r>
              <a:rPr lang="en-US" sz="1100" dirty="0"/>
              <a:t>, Luis Balicas</a:t>
            </a:r>
            <a:r>
              <a:rPr lang="en-US" sz="1100" baseline="30000" dirty="0"/>
              <a:t>3</a:t>
            </a:r>
            <a:r>
              <a:rPr lang="en-US" sz="1100" dirty="0"/>
              <a:t>, M. Zahid Hasan</a:t>
            </a:r>
            <a:r>
              <a:rPr lang="en-US" sz="1100" baseline="30000" dirty="0"/>
              <a:t>2</a:t>
            </a:r>
          </a:p>
          <a:p>
            <a:endParaRPr lang="en-US" sz="500" dirty="0"/>
          </a:p>
          <a:p>
            <a:r>
              <a:rPr lang="en-US" sz="1100" b="1" baseline="30000" dirty="0">
                <a:solidFill>
                  <a:srgbClr val="0066FF"/>
                </a:solidFill>
              </a:rPr>
              <a:t>1</a:t>
            </a:r>
            <a:r>
              <a:rPr lang="en-US" sz="1100" b="1" dirty="0">
                <a:solidFill>
                  <a:srgbClr val="0066FF"/>
                </a:solidFill>
              </a:rPr>
              <a:t>University of California, Los Angeles, USA </a:t>
            </a:r>
            <a:r>
              <a:rPr lang="en-US" sz="1100" b="1" baseline="30000" dirty="0">
                <a:solidFill>
                  <a:srgbClr val="0066FF"/>
                </a:solidFill>
              </a:rPr>
              <a:t>2</a:t>
            </a:r>
            <a:r>
              <a:rPr lang="en-US" sz="1100" b="1" dirty="0">
                <a:solidFill>
                  <a:srgbClr val="0066FF"/>
                </a:solidFill>
              </a:rPr>
              <a:t>Princeton University, Princeton, USA. </a:t>
            </a:r>
            <a:r>
              <a:rPr lang="en-US" sz="1100" b="1" baseline="30000" dirty="0">
                <a:solidFill>
                  <a:srgbClr val="0066FF"/>
                </a:solidFill>
              </a:rPr>
              <a:t>3</a:t>
            </a:r>
            <a:r>
              <a:rPr lang="en-US" sz="1100" b="1" dirty="0">
                <a:solidFill>
                  <a:srgbClr val="0066FF"/>
                </a:solidFill>
              </a:rPr>
              <a:t>National High Magnetic Field Laboratory, </a:t>
            </a:r>
            <a:r>
              <a:rPr lang="en-US" sz="1100" b="1" baseline="30000" dirty="0">
                <a:solidFill>
                  <a:srgbClr val="0066FF"/>
                </a:solidFill>
              </a:rPr>
              <a:t>4</a:t>
            </a:r>
            <a:r>
              <a:rPr lang="en-US" sz="1100" b="1" dirty="0">
                <a:solidFill>
                  <a:srgbClr val="0066FF"/>
                </a:solidFill>
              </a:rPr>
              <a:t>University of Zurich, </a:t>
            </a:r>
            <a:r>
              <a:rPr lang="en-US" sz="1100" b="1" baseline="30000" dirty="0">
                <a:solidFill>
                  <a:srgbClr val="0066FF"/>
                </a:solidFill>
              </a:rPr>
              <a:t>5</a:t>
            </a:r>
            <a:r>
              <a:rPr lang="en-US" sz="1100" b="1" dirty="0">
                <a:solidFill>
                  <a:srgbClr val="0066FF"/>
                </a:solidFill>
              </a:rPr>
              <a:t>Beijing Institute of Technology </a:t>
            </a:r>
          </a:p>
          <a:p>
            <a:endParaRPr lang="en-US" sz="600" b="1" i="1" baseline="30000" dirty="0">
              <a:solidFill>
                <a:srgbClr val="0066FF"/>
              </a:solidFill>
            </a:endParaRPr>
          </a:p>
          <a:p>
            <a:r>
              <a:rPr lang="en-US" sz="1050" b="1" dirty="0"/>
              <a:t>Funding Grants:</a:t>
            </a:r>
            <a:r>
              <a:rPr lang="en-US" sz="1050" dirty="0"/>
              <a:t> K. M. Amm (NSF DMR-2128556); M.Z.H. (Gordon and Betty Moore Foundation; GBMF9461 and DOE/BES DE-FG-02-05ER46200); L.B. (DOE-BES through award DE-SC0002613) </a:t>
            </a:r>
            <a:endParaRPr lang="en-US" sz="1050" b="1" dirty="0">
              <a:solidFill>
                <a:srgbClr val="0033CC"/>
              </a:solidFill>
            </a:endParaRPr>
          </a:p>
        </p:txBody>
      </p:sp>
      <p:sp>
        <p:nvSpPr>
          <p:cNvPr id="9" name="TextBox 8">
            <a:extLst>
              <a:ext uri="{FF2B5EF4-FFF2-40B4-BE49-F238E27FC236}">
                <a16:creationId xmlns:a16="http://schemas.microsoft.com/office/drawing/2014/main" id="{62EBBEF5-83B9-9B3C-8F50-92ED4419755C}"/>
              </a:ext>
            </a:extLst>
          </p:cNvPr>
          <p:cNvSpPr txBox="1"/>
          <p:nvPr/>
        </p:nvSpPr>
        <p:spPr>
          <a:xfrm>
            <a:off x="6768393" y="3713230"/>
            <a:ext cx="1060161" cy="2246769"/>
          </a:xfrm>
          <a:prstGeom prst="rect">
            <a:avLst/>
          </a:prstGeom>
          <a:noFill/>
        </p:spPr>
        <p:txBody>
          <a:bodyPr wrap="square" rtlCol="0">
            <a:spAutoFit/>
          </a:bodyPr>
          <a:lstStyle/>
          <a:p>
            <a:r>
              <a:rPr lang="en-US" sz="1000" b="1" dirty="0"/>
              <a:t>Fig a</a:t>
            </a:r>
            <a:r>
              <a:rPr lang="en-US" sz="1000" dirty="0"/>
              <a:t>, Lattice structure. </a:t>
            </a:r>
            <a:r>
              <a:rPr lang="en-US" sz="1000" b="1" dirty="0"/>
              <a:t>b</a:t>
            </a:r>
            <a:r>
              <a:rPr lang="en-US" sz="1000" dirty="0"/>
              <a:t>, Superconducting transition, </a:t>
            </a:r>
            <a:r>
              <a:rPr lang="en-US" sz="1000" b="1" dirty="0"/>
              <a:t>c, d, e</a:t>
            </a:r>
            <a:r>
              <a:rPr lang="en-US" sz="1000" dirty="0"/>
              <a:t>, Electrical transport, heat transport, and heat capacity evidence of two distinct superconducting regimes in CsV</a:t>
            </a:r>
            <a:r>
              <a:rPr lang="en-US" sz="1000" baseline="-25000" dirty="0"/>
              <a:t>3</a:t>
            </a:r>
            <a:r>
              <a:rPr lang="en-US" sz="1000" dirty="0"/>
              <a:t>Sb</a:t>
            </a:r>
            <a:r>
              <a:rPr lang="en-US" sz="1000" baseline="-25000" dirty="0"/>
              <a:t>5</a:t>
            </a:r>
            <a:r>
              <a:rPr lang="en-US" sz="1000" dirty="0"/>
              <a:t>, respectively. </a:t>
            </a:r>
          </a:p>
        </p:txBody>
      </p:sp>
      <p:sp>
        <p:nvSpPr>
          <p:cNvPr id="5" name="Rectangle 49">
            <a:extLst>
              <a:ext uri="{FF2B5EF4-FFF2-40B4-BE49-F238E27FC236}">
                <a16:creationId xmlns:a16="http://schemas.microsoft.com/office/drawing/2014/main" id="{40B44B8D-3A88-81D9-D77F-76C40454F810}"/>
              </a:ext>
            </a:extLst>
          </p:cNvPr>
          <p:cNvSpPr>
            <a:spLocks noChangeArrowheads="1"/>
          </p:cNvSpPr>
          <p:nvPr/>
        </p:nvSpPr>
        <p:spPr bwMode="auto">
          <a:xfrm>
            <a:off x="6768393" y="1951769"/>
            <a:ext cx="5339004" cy="4365450"/>
          </a:xfrm>
          <a:prstGeom prst="rect">
            <a:avLst/>
          </a:prstGeom>
          <a:noFill/>
          <a:ln w="19050">
            <a:solidFill>
              <a:srgbClr val="0033CC"/>
            </a:solidFill>
            <a:miter lim="800000"/>
            <a:headEnd/>
            <a:tailEnd/>
          </a:ln>
        </p:spPr>
        <p:txBody>
          <a:bodyPr wrap="none" anchor="ctr"/>
          <a:lstStyle/>
          <a:p>
            <a:endParaRPr lang="en-US"/>
          </a:p>
        </p:txBody>
      </p:sp>
      <p:pic>
        <p:nvPicPr>
          <p:cNvPr id="15" name="Picture 14" descr="A collage of diagrams and graphs">
            <a:extLst>
              <a:ext uri="{FF2B5EF4-FFF2-40B4-BE49-F238E27FC236}">
                <a16:creationId xmlns:a16="http://schemas.microsoft.com/office/drawing/2014/main" id="{3468FE15-9B64-20D6-EBC1-CA10DA657E2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707670" y="2026446"/>
            <a:ext cx="4305993" cy="4220095"/>
          </a:xfrm>
          <a:prstGeom prst="rect">
            <a:avLst/>
          </a:prstGeom>
        </p:spPr>
      </p:pic>
    </p:spTree>
    <p:extLst>
      <p:ext uri="{BB962C8B-B14F-4D97-AF65-F5344CB8AC3E}">
        <p14:creationId xmlns:p14="http://schemas.microsoft.com/office/powerpoint/2010/main" val="334584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95325" y="2043236"/>
            <a:ext cx="5456074" cy="3023905"/>
          </a:xfrm>
          <a:prstGeom prst="rect">
            <a:avLst/>
          </a:prstGeom>
          <a:noFill/>
          <a:ln w="9525">
            <a:noFill/>
            <a:miter lim="800000"/>
            <a:headEnd/>
            <a:tailEnd/>
          </a:ln>
        </p:spPr>
        <p:txBody>
          <a:bodyPr wrap="square">
            <a:spAutoFit/>
          </a:bodyPr>
          <a:lstStyle/>
          <a:p>
            <a:r>
              <a:rPr lang="en-US" sz="1050" b="1" dirty="0">
                <a:solidFill>
                  <a:srgbClr val="000000"/>
                </a:solidFill>
              </a:rPr>
              <a:t>What is the finding? </a:t>
            </a:r>
            <a:r>
              <a:rPr lang="en-US" sz="1050" dirty="0">
                <a:latin typeface="Arial" charset="0"/>
              </a:rPr>
              <a:t>Scientists discovered that a </a:t>
            </a:r>
            <a:r>
              <a:rPr lang="en-US" sz="1050" dirty="0" err="1">
                <a:latin typeface="Arial" charset="0"/>
              </a:rPr>
              <a:t>kagome</a:t>
            </a:r>
            <a:r>
              <a:rPr lang="en-US" sz="1050" dirty="0">
                <a:latin typeface="Arial" charset="0"/>
              </a:rPr>
              <a:t> superconductor </a:t>
            </a:r>
            <a:r>
              <a:rPr lang="en-US" sz="1050" dirty="0" err="1">
                <a:latin typeface="Arial" charset="0"/>
              </a:rPr>
              <a:t>CsV₃Sb</a:t>
            </a:r>
            <a:r>
              <a:rPr lang="en-US" sz="1050" dirty="0">
                <a:latin typeface="Arial" charset="0"/>
              </a:rPr>
              <a:t>₅ hosts two different superconducting states at the same time—something never seen before.</a:t>
            </a:r>
          </a:p>
          <a:p>
            <a:endParaRPr lang="en-US" sz="600" dirty="0">
              <a:solidFill>
                <a:srgbClr val="000000"/>
              </a:solidFill>
            </a:endParaRPr>
          </a:p>
          <a:p>
            <a:r>
              <a:rPr lang="en-US" sz="1050" b="1" dirty="0">
                <a:solidFill>
                  <a:srgbClr val="000000"/>
                </a:solidFill>
              </a:rPr>
              <a:t>Why is this important? </a:t>
            </a:r>
            <a:r>
              <a:rPr lang="en-US" sz="1050" dirty="0"/>
              <a:t>Superconductivity is the ability of a material to conduct electricity with zero resistance. Kagome materials—named after a Japanese basket-weaving pattern of interlaced triangles and hexagons—have a distinctive atomic arrangement that gives rise to unusual electronic behavior and makes them promising candidates for unconventional superconductivity. </a:t>
            </a:r>
          </a:p>
          <a:p>
            <a:endParaRPr lang="en-US" sz="1050" dirty="0"/>
          </a:p>
          <a:p>
            <a:r>
              <a:rPr lang="en-US" sz="1050" dirty="0"/>
              <a:t>Cesium vanadium antimonide (</a:t>
            </a:r>
            <a:r>
              <a:rPr lang="en-US" sz="1050" i="1" dirty="0" err="1"/>
              <a:t>CsV₃Sb</a:t>
            </a:r>
            <a:r>
              <a:rPr lang="en-US" sz="1050" i="1" dirty="0"/>
              <a:t>₅</a:t>
            </a:r>
            <a:r>
              <a:rPr lang="en-US" sz="1050" dirty="0"/>
              <a:t>) is the </a:t>
            </a:r>
            <a:r>
              <a:rPr lang="en-US" sz="1050" u="sng" dirty="0"/>
              <a:t>first material found with two coexisting superconducting gaps, overturning long-standing theories about superconductivity.</a:t>
            </a:r>
            <a:r>
              <a:rPr lang="en-US" sz="1050" dirty="0"/>
              <a:t> Understanding this unusual behavior could inspire new technologies for energy-efficient electronics, quantum devices, and future computing platforms.</a:t>
            </a:r>
          </a:p>
          <a:p>
            <a:endParaRPr lang="en-US" sz="600" dirty="0">
              <a:latin typeface="Arial" charset="0"/>
            </a:endParaRPr>
          </a:p>
          <a:p>
            <a:r>
              <a:rPr lang="en-US" sz="1050" b="1" dirty="0">
                <a:solidFill>
                  <a:srgbClr val="000000"/>
                </a:solidFill>
              </a:rPr>
              <a:t>Why did this research need the MagLab?</a:t>
            </a:r>
            <a:r>
              <a:rPr lang="en-US" sz="1050" b="1" dirty="0">
                <a:latin typeface="Arial" charset="0"/>
              </a:rPr>
              <a:t> </a:t>
            </a:r>
            <a:r>
              <a:rPr lang="en-US" sz="1050" dirty="0">
                <a:latin typeface="Arial" charset="0"/>
              </a:rPr>
              <a:t> The MagLab’s unique combination of very high magnetic fields and advanced low-temperature techniques made it possible to reveal this phenomenon.</a:t>
            </a:r>
          </a:p>
          <a:p>
            <a:endParaRPr lang="en-US" sz="1050" b="1" dirty="0">
              <a:solidFill>
                <a:srgbClr val="000000"/>
              </a:solidFill>
              <a:highlight>
                <a:srgbClr val="FFFF00"/>
              </a:highlight>
              <a:ea typeface="Times New Roman" panose="02020603050405020304" pitchFamily="18" charset="0"/>
              <a:cs typeface="Aptos" panose="020B0004020202020204" pitchFamily="34" charset="0"/>
            </a:endParaRPr>
          </a:p>
        </p:txBody>
      </p:sp>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Line 42">
            <a:extLst>
              <a:ext uri="{FF2B5EF4-FFF2-40B4-BE49-F238E27FC236}">
                <a16:creationId xmlns:a16="http://schemas.microsoft.com/office/drawing/2014/main" id="{826E6F83-E929-A9FB-F632-005BDD9589B7}"/>
              </a:ext>
            </a:extLst>
          </p:cNvPr>
          <p:cNvSpPr>
            <a:spLocks noChangeShapeType="1"/>
          </p:cNvSpPr>
          <p:nvPr/>
        </p:nvSpPr>
        <p:spPr bwMode="auto">
          <a:xfrm>
            <a:off x="0" y="1836404"/>
            <a:ext cx="12192000" cy="28082"/>
          </a:xfrm>
          <a:prstGeom prst="line">
            <a:avLst/>
          </a:prstGeom>
          <a:noFill/>
          <a:ln w="44450" cmpd="sng">
            <a:solidFill>
              <a:srgbClr val="4F4184"/>
            </a:solidFill>
            <a:round/>
            <a:headEnd/>
            <a:tailEnd/>
          </a:ln>
        </p:spPr>
        <p:txBody>
          <a:bodyPr/>
          <a:lstStyle/>
          <a:p>
            <a:endParaRPr lang="en-US" dirty="0"/>
          </a:p>
        </p:txBody>
      </p:sp>
      <p:pic>
        <p:nvPicPr>
          <p:cNvPr id="4" name="Picture 3" descr="NSF logo.jpg">
            <a:extLst>
              <a:ext uri="{FF2B5EF4-FFF2-40B4-BE49-F238E27FC236}">
                <a16:creationId xmlns:a16="http://schemas.microsoft.com/office/drawing/2014/main" id="{073DBA76-EFBA-9A40-632D-CC64E9E99EF0}"/>
              </a:ext>
            </a:extLst>
          </p:cNvPr>
          <p:cNvPicPr>
            <a:picLocks noChangeAspect="1"/>
          </p:cNvPicPr>
          <p:nvPr/>
        </p:nvPicPr>
        <p:blipFill>
          <a:blip r:embed="rId3" cstate="print"/>
          <a:stretch>
            <a:fillRect/>
          </a:stretch>
        </p:blipFill>
        <p:spPr>
          <a:xfrm>
            <a:off x="10099268" y="78134"/>
            <a:ext cx="1017188" cy="1023315"/>
          </a:xfrm>
          <a:prstGeom prst="rect">
            <a:avLst/>
          </a:prstGeom>
        </p:spPr>
      </p:pic>
      <p:pic>
        <p:nvPicPr>
          <p:cNvPr id="6" name="Picture 5" descr="JustM_purple.jpg">
            <a:extLst>
              <a:ext uri="{FF2B5EF4-FFF2-40B4-BE49-F238E27FC236}">
                <a16:creationId xmlns:a16="http://schemas.microsoft.com/office/drawing/2014/main" id="{C11CBDA2-F765-4007-66C0-A3B7269D4800}"/>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2BB3E8B7-873A-4BFE-401B-2B2DDF22C370}"/>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C3DA825-2EEF-ECD9-AEF5-D75CD1D1DD5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6E3BC0DE-9B55-6F73-D6FC-F4CCBBEBAACA}"/>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6C6C8A8F-A0DB-5D9C-AB30-2568234F95F1}"/>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4" name="TextBox 13">
            <a:extLst>
              <a:ext uri="{FF2B5EF4-FFF2-40B4-BE49-F238E27FC236}">
                <a16:creationId xmlns:a16="http://schemas.microsoft.com/office/drawing/2014/main" id="{B9188FC8-6E15-2F84-4AA9-26EF0DEB8128}"/>
              </a:ext>
            </a:extLst>
          </p:cNvPr>
          <p:cNvSpPr txBox="1"/>
          <p:nvPr/>
        </p:nvSpPr>
        <p:spPr>
          <a:xfrm>
            <a:off x="5695495" y="5576912"/>
            <a:ext cx="6125991" cy="577081"/>
          </a:xfrm>
          <a:prstGeom prst="rect">
            <a:avLst/>
          </a:prstGeom>
          <a:noFill/>
        </p:spPr>
        <p:txBody>
          <a:bodyPr wrap="square" rtlCol="0">
            <a:spAutoFit/>
          </a:bodyPr>
          <a:lstStyle/>
          <a:p>
            <a:pPr algn="just"/>
            <a:r>
              <a:rPr lang="en-US" sz="1050" b="1" dirty="0"/>
              <a:t>Fig: a</a:t>
            </a:r>
            <a:r>
              <a:rPr lang="en-US" sz="1050" dirty="0"/>
              <a:t>, artistic rendition of two gap superconductivity from two Fermi surface pockets, on the atomic </a:t>
            </a:r>
            <a:r>
              <a:rPr lang="en-US" sz="1050" dirty="0" err="1"/>
              <a:t>kagome</a:t>
            </a:r>
            <a:r>
              <a:rPr lang="en-US" sz="1050" dirty="0"/>
              <a:t> motif. </a:t>
            </a:r>
            <a:r>
              <a:rPr lang="en-US" sz="1050" b="1" dirty="0"/>
              <a:t>b</a:t>
            </a:r>
            <a:r>
              <a:rPr lang="en-US" sz="1050" dirty="0"/>
              <a:t>, </a:t>
            </a:r>
            <a:r>
              <a:rPr lang="en-US" sz="1050" b="1" dirty="0"/>
              <a:t>c, d,</a:t>
            </a:r>
            <a:r>
              <a:rPr lang="en-US" sz="1050" dirty="0"/>
              <a:t> Electrical transport, heat transport, and heat capacity evidence of two distinct superconducting regimes in CsV</a:t>
            </a:r>
            <a:r>
              <a:rPr lang="en-US" sz="1050" baseline="-25000" dirty="0"/>
              <a:t>3</a:t>
            </a:r>
            <a:r>
              <a:rPr lang="en-US" sz="1050" dirty="0"/>
              <a:t>Sb</a:t>
            </a:r>
            <a:r>
              <a:rPr lang="en-US" sz="1050" baseline="-25000" dirty="0"/>
              <a:t>5</a:t>
            </a:r>
            <a:r>
              <a:rPr lang="en-US" sz="1050" dirty="0"/>
              <a:t>, respectively. </a:t>
            </a:r>
          </a:p>
        </p:txBody>
      </p:sp>
      <p:sp>
        <p:nvSpPr>
          <p:cNvPr id="5" name="Rectangle 49">
            <a:extLst>
              <a:ext uri="{FF2B5EF4-FFF2-40B4-BE49-F238E27FC236}">
                <a16:creationId xmlns:a16="http://schemas.microsoft.com/office/drawing/2014/main" id="{DAD33205-5B3D-51C6-B0E1-6E6C5F73CB64}"/>
              </a:ext>
            </a:extLst>
          </p:cNvPr>
          <p:cNvSpPr>
            <a:spLocks noChangeArrowheads="1"/>
          </p:cNvSpPr>
          <p:nvPr/>
        </p:nvSpPr>
        <p:spPr bwMode="auto">
          <a:xfrm>
            <a:off x="5678642" y="1951769"/>
            <a:ext cx="6335021" cy="4325613"/>
          </a:xfrm>
          <a:prstGeom prst="rect">
            <a:avLst/>
          </a:prstGeom>
          <a:noFill/>
          <a:ln w="19050">
            <a:solidFill>
              <a:srgbClr val="0033CC"/>
            </a:solidFill>
            <a:miter lim="800000"/>
            <a:headEnd/>
            <a:tailEnd/>
          </a:ln>
        </p:spPr>
        <p:txBody>
          <a:bodyPr wrap="none" anchor="ctr"/>
          <a:lstStyle/>
          <a:p>
            <a:endParaRPr lang="en-US"/>
          </a:p>
        </p:txBody>
      </p:sp>
      <p:sp>
        <p:nvSpPr>
          <p:cNvPr id="10" name="Text Box 62">
            <a:extLst>
              <a:ext uri="{FF2B5EF4-FFF2-40B4-BE49-F238E27FC236}">
                <a16:creationId xmlns:a16="http://schemas.microsoft.com/office/drawing/2014/main" id="{961A1AEC-3249-5D14-FF06-072F1CDF1001}"/>
              </a:ext>
            </a:extLst>
          </p:cNvPr>
          <p:cNvSpPr txBox="1">
            <a:spLocks noChangeArrowheads="1"/>
          </p:cNvSpPr>
          <p:nvPr/>
        </p:nvSpPr>
        <p:spPr bwMode="auto">
          <a:xfrm>
            <a:off x="138604" y="58665"/>
            <a:ext cx="10262696" cy="1785104"/>
          </a:xfrm>
          <a:prstGeom prst="rect">
            <a:avLst/>
          </a:prstGeom>
          <a:noFill/>
          <a:ln w="9525">
            <a:noFill/>
            <a:miter lim="800000"/>
            <a:headEnd/>
            <a:tailEnd/>
          </a:ln>
        </p:spPr>
        <p:txBody>
          <a:bodyPr wrap="square">
            <a:spAutoFit/>
          </a:bodyPr>
          <a:lstStyle/>
          <a:p>
            <a:pPr>
              <a:spcBef>
                <a:spcPts val="0"/>
              </a:spcBef>
            </a:pPr>
            <a:r>
              <a:rPr lang="en-US" sz="2000" b="1" dirty="0"/>
              <a:t>A Tale of Two Uncoupled Superconducting Gaps</a:t>
            </a:r>
          </a:p>
          <a:p>
            <a:pPr>
              <a:spcBef>
                <a:spcPts val="0"/>
              </a:spcBef>
            </a:pPr>
            <a:endParaRPr lang="en-US" sz="500" dirty="0"/>
          </a:p>
          <a:p>
            <a:r>
              <a:rPr lang="en-US" sz="1100" dirty="0"/>
              <a:t>Md Shafayat Hossain</a:t>
            </a:r>
            <a:r>
              <a:rPr lang="en-US" sz="1100" baseline="30000" dirty="0"/>
              <a:t>1*</a:t>
            </a:r>
            <a:r>
              <a:rPr lang="en-US" sz="1100" dirty="0"/>
              <a:t>, Qi Zhang</a:t>
            </a:r>
            <a:r>
              <a:rPr lang="en-US" sz="1100" baseline="30000" dirty="0"/>
              <a:t>2</a:t>
            </a:r>
            <a:r>
              <a:rPr lang="en-US" sz="1100" dirty="0"/>
              <a:t>*, Eun Sang Choi</a:t>
            </a:r>
            <a:r>
              <a:rPr lang="en-US" sz="1100" baseline="30000" dirty="0"/>
              <a:t>3</a:t>
            </a:r>
            <a:r>
              <a:rPr lang="en-US" sz="1100" dirty="0"/>
              <a:t>*, Danilo Ratkovski</a:t>
            </a:r>
            <a:r>
              <a:rPr lang="en-US" sz="1100" baseline="30000" dirty="0"/>
              <a:t>3</a:t>
            </a:r>
            <a:r>
              <a:rPr lang="en-US" sz="1100" dirty="0"/>
              <a:t>*, Bernhard Lüscher</a:t>
            </a:r>
            <a:r>
              <a:rPr lang="en-US" sz="1100" baseline="30000" dirty="0"/>
              <a:t>4</a:t>
            </a:r>
            <a:r>
              <a:rPr lang="en-US" sz="1100" dirty="0"/>
              <a:t>*, </a:t>
            </a:r>
            <a:r>
              <a:rPr lang="en-US" sz="1100" dirty="0" err="1"/>
              <a:t>Yongkai</a:t>
            </a:r>
            <a:r>
              <a:rPr lang="en-US" sz="1100" dirty="0"/>
              <a:t> Li</a:t>
            </a:r>
            <a:r>
              <a:rPr lang="en-US" sz="1100" baseline="30000" dirty="0"/>
              <a:t>5</a:t>
            </a:r>
            <a:r>
              <a:rPr lang="en-US" sz="1100" dirty="0"/>
              <a:t>*, Yu-Xiao Jiang</a:t>
            </a:r>
            <a:r>
              <a:rPr lang="en-US" sz="1100" baseline="30000" dirty="0"/>
              <a:t>2</a:t>
            </a:r>
            <a:r>
              <a:rPr lang="en-US" sz="1100" dirty="0"/>
              <a:t>, Maksim Litskevich</a:t>
            </a:r>
            <a:r>
              <a:rPr lang="en-US" sz="1100" baseline="30000" dirty="0"/>
              <a:t>2</a:t>
            </a:r>
            <a:r>
              <a:rPr lang="en-US" sz="1100" dirty="0"/>
              <a:t>, Zi-Jia Cheng</a:t>
            </a:r>
            <a:r>
              <a:rPr lang="en-US" sz="1100" baseline="30000" dirty="0"/>
              <a:t>2</a:t>
            </a:r>
            <a:r>
              <a:rPr lang="en-US" sz="1100" dirty="0"/>
              <a:t>, Jia-Xin Yin</a:t>
            </a:r>
            <a:r>
              <a:rPr lang="en-US" sz="1100" baseline="30000" dirty="0"/>
              <a:t>2</a:t>
            </a:r>
            <a:r>
              <a:rPr lang="en-US" sz="1100" dirty="0"/>
              <a:t>, Tyler A. Cochran</a:t>
            </a:r>
            <a:r>
              <a:rPr lang="en-US" sz="1100" baseline="30000" dirty="0"/>
              <a:t>2</a:t>
            </a:r>
            <a:r>
              <a:rPr lang="en-US" sz="1100" dirty="0"/>
              <a:t>, Brian Casas</a:t>
            </a:r>
            <a:r>
              <a:rPr lang="en-US" sz="1100" baseline="30000" dirty="0"/>
              <a:t>3</a:t>
            </a:r>
            <a:r>
              <a:rPr lang="en-US" sz="1100" dirty="0"/>
              <a:t>, </a:t>
            </a:r>
            <a:r>
              <a:rPr lang="en-US" sz="1100" dirty="0" err="1"/>
              <a:t>Byunghoon</a:t>
            </a:r>
            <a:r>
              <a:rPr lang="en-US" sz="1100" dirty="0"/>
              <a:t> Kim</a:t>
            </a:r>
            <a:r>
              <a:rPr lang="en-US" sz="1100" baseline="30000" dirty="0"/>
              <a:t>2</a:t>
            </a:r>
            <a:r>
              <a:rPr lang="en-US" sz="1100" dirty="0"/>
              <a:t>, Xian Yang</a:t>
            </a:r>
            <a:r>
              <a:rPr lang="en-US" sz="1100" baseline="30000" dirty="0"/>
              <a:t>2</a:t>
            </a:r>
            <a:r>
              <a:rPr lang="en-US" sz="1100" dirty="0"/>
              <a:t>, </a:t>
            </a:r>
            <a:r>
              <a:rPr lang="en-US" sz="1100" dirty="0" err="1"/>
              <a:t>Jinjin</a:t>
            </a:r>
            <a:r>
              <a:rPr lang="en-US" sz="1100" dirty="0"/>
              <a:t> Liu</a:t>
            </a:r>
            <a:r>
              <a:rPr lang="en-US" sz="1100" baseline="30000" dirty="0"/>
              <a:t>5</a:t>
            </a:r>
            <a:r>
              <a:rPr lang="en-US" sz="1100" dirty="0"/>
              <a:t>, </a:t>
            </a:r>
            <a:r>
              <a:rPr lang="en-US" sz="1100" dirty="0" err="1"/>
              <a:t>Yugui</a:t>
            </a:r>
            <a:r>
              <a:rPr lang="en-US" sz="1100" dirty="0"/>
              <a:t> Yao</a:t>
            </a:r>
            <a:r>
              <a:rPr lang="en-US" sz="1100" baseline="30000" dirty="0"/>
              <a:t>5</a:t>
            </a:r>
            <a:r>
              <a:rPr lang="en-US" sz="1100" dirty="0"/>
              <a:t>, </a:t>
            </a:r>
            <a:r>
              <a:rPr lang="en-US" sz="1100" dirty="0" err="1"/>
              <a:t>Alimamy</a:t>
            </a:r>
            <a:r>
              <a:rPr lang="en-US" sz="1100" dirty="0"/>
              <a:t> Bangura</a:t>
            </a:r>
            <a:r>
              <a:rPr lang="en-US" sz="1100" baseline="30000" dirty="0"/>
              <a:t>3</a:t>
            </a:r>
            <a:r>
              <a:rPr lang="en-US" sz="1100" dirty="0"/>
              <a:t>, Zhiwei Wang</a:t>
            </a:r>
            <a:r>
              <a:rPr lang="en-US" sz="1100" baseline="30000" dirty="0"/>
              <a:t>5</a:t>
            </a:r>
            <a:r>
              <a:rPr lang="en-US" sz="1100" dirty="0"/>
              <a:t>, Mark H. Fischer</a:t>
            </a:r>
            <a:r>
              <a:rPr lang="en-US" sz="1100" baseline="30000" dirty="0"/>
              <a:t>4</a:t>
            </a:r>
            <a:r>
              <a:rPr lang="en-US" sz="1100" dirty="0"/>
              <a:t>, Titus Neupert</a:t>
            </a:r>
            <a:r>
              <a:rPr lang="en-US" sz="1100" baseline="30000" dirty="0"/>
              <a:t>4</a:t>
            </a:r>
            <a:r>
              <a:rPr lang="en-US" sz="1100" dirty="0"/>
              <a:t>, Luis Balicas</a:t>
            </a:r>
            <a:r>
              <a:rPr lang="en-US" sz="1100" baseline="30000" dirty="0"/>
              <a:t>3</a:t>
            </a:r>
            <a:r>
              <a:rPr lang="en-US" sz="1100" dirty="0"/>
              <a:t>, M. Zahid Hasan</a:t>
            </a:r>
            <a:r>
              <a:rPr lang="en-US" sz="1100" baseline="30000" dirty="0"/>
              <a:t>2</a:t>
            </a:r>
          </a:p>
          <a:p>
            <a:endParaRPr lang="en-US" sz="500" dirty="0"/>
          </a:p>
          <a:p>
            <a:r>
              <a:rPr lang="en-US" sz="1100" b="1" baseline="30000" dirty="0">
                <a:solidFill>
                  <a:srgbClr val="0066FF"/>
                </a:solidFill>
              </a:rPr>
              <a:t>1</a:t>
            </a:r>
            <a:r>
              <a:rPr lang="en-US" sz="1100" b="1" dirty="0">
                <a:solidFill>
                  <a:srgbClr val="0066FF"/>
                </a:solidFill>
              </a:rPr>
              <a:t>University of California, Los Angeles, USA </a:t>
            </a:r>
            <a:r>
              <a:rPr lang="en-US" sz="1100" b="1" baseline="30000" dirty="0">
                <a:solidFill>
                  <a:srgbClr val="0066FF"/>
                </a:solidFill>
              </a:rPr>
              <a:t>2</a:t>
            </a:r>
            <a:r>
              <a:rPr lang="en-US" sz="1100" b="1" dirty="0">
                <a:solidFill>
                  <a:srgbClr val="0066FF"/>
                </a:solidFill>
              </a:rPr>
              <a:t>Princeton University, Princeton, USA. </a:t>
            </a:r>
            <a:r>
              <a:rPr lang="en-US" sz="1100" b="1" baseline="30000" dirty="0">
                <a:solidFill>
                  <a:srgbClr val="0066FF"/>
                </a:solidFill>
              </a:rPr>
              <a:t>3</a:t>
            </a:r>
            <a:r>
              <a:rPr lang="en-US" sz="1100" b="1" dirty="0">
                <a:solidFill>
                  <a:srgbClr val="0066FF"/>
                </a:solidFill>
              </a:rPr>
              <a:t>National High Magnetic Field Laboratory, </a:t>
            </a:r>
            <a:r>
              <a:rPr lang="en-US" sz="1100" b="1" baseline="30000" dirty="0">
                <a:solidFill>
                  <a:srgbClr val="0066FF"/>
                </a:solidFill>
              </a:rPr>
              <a:t>4</a:t>
            </a:r>
            <a:r>
              <a:rPr lang="en-US" sz="1100" b="1" dirty="0">
                <a:solidFill>
                  <a:srgbClr val="0066FF"/>
                </a:solidFill>
              </a:rPr>
              <a:t>University of Zurich, </a:t>
            </a:r>
            <a:r>
              <a:rPr lang="en-US" sz="1100" b="1" baseline="30000" dirty="0">
                <a:solidFill>
                  <a:srgbClr val="0066FF"/>
                </a:solidFill>
              </a:rPr>
              <a:t>5</a:t>
            </a:r>
            <a:r>
              <a:rPr lang="en-US" sz="1100" b="1" dirty="0">
                <a:solidFill>
                  <a:srgbClr val="0066FF"/>
                </a:solidFill>
              </a:rPr>
              <a:t>Beijing Institute of Technology </a:t>
            </a:r>
          </a:p>
          <a:p>
            <a:endParaRPr lang="en-US" sz="600" b="1" i="1" baseline="30000" dirty="0">
              <a:solidFill>
                <a:srgbClr val="0066FF"/>
              </a:solidFill>
            </a:endParaRPr>
          </a:p>
          <a:p>
            <a:r>
              <a:rPr lang="en-US" sz="1050" b="1" dirty="0"/>
              <a:t>Funding Grants:</a:t>
            </a:r>
            <a:r>
              <a:rPr lang="en-US" sz="1050" dirty="0"/>
              <a:t> K. M. Amm (NSF DMR-2128556); M.Z.H. (Gordon and Betty Moore Foundation; GBMF9461 and DOE/BES DE-FG-02-05ER46200); L.B. (DOE-BES through award DE-SC0002613) </a:t>
            </a:r>
            <a:endParaRPr lang="en-US" sz="1050" b="1" dirty="0">
              <a:solidFill>
                <a:srgbClr val="0033CC"/>
              </a:solidFill>
            </a:endParaRPr>
          </a:p>
        </p:txBody>
      </p:sp>
      <p:sp>
        <p:nvSpPr>
          <p:cNvPr id="11" name="Text Box 28">
            <a:extLst>
              <a:ext uri="{FF2B5EF4-FFF2-40B4-BE49-F238E27FC236}">
                <a16:creationId xmlns:a16="http://schemas.microsoft.com/office/drawing/2014/main" id="{70251E93-0491-B1C9-0A3C-C5F19018300D}"/>
              </a:ext>
            </a:extLst>
          </p:cNvPr>
          <p:cNvSpPr txBox="1">
            <a:spLocks noChangeArrowheads="1"/>
          </p:cNvSpPr>
          <p:nvPr/>
        </p:nvSpPr>
        <p:spPr bwMode="auto">
          <a:xfrm>
            <a:off x="116775" y="5169386"/>
            <a:ext cx="5490292" cy="1107996"/>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SCM1 and SCM2</a:t>
            </a:r>
          </a:p>
          <a:p>
            <a:r>
              <a:rPr lang="en-US" sz="1100" b="1" dirty="0">
                <a:solidFill>
                  <a:srgbClr val="333399"/>
                </a:solidFill>
              </a:rPr>
              <a:t>Citation: </a:t>
            </a:r>
            <a:r>
              <a:rPr lang="en-US" sz="1100" dirty="0">
                <a:solidFill>
                  <a:srgbClr val="333399"/>
                </a:solidFill>
              </a:rPr>
              <a:t>Hossain, MD.S.; Zhang, Q.; Choi, E.S.; </a:t>
            </a:r>
            <a:r>
              <a:rPr lang="en-US" sz="1100" dirty="0" err="1">
                <a:solidFill>
                  <a:srgbClr val="333399"/>
                </a:solidFill>
              </a:rPr>
              <a:t>Ratkovski</a:t>
            </a:r>
            <a:r>
              <a:rPr lang="en-US" sz="1100" dirty="0">
                <a:solidFill>
                  <a:srgbClr val="333399"/>
                </a:solidFill>
              </a:rPr>
              <a:t>, D.R.; </a:t>
            </a:r>
            <a:r>
              <a:rPr lang="en-US" sz="1100" dirty="0" err="1">
                <a:solidFill>
                  <a:srgbClr val="333399"/>
                </a:solidFill>
              </a:rPr>
              <a:t>Lüscher</a:t>
            </a:r>
            <a:r>
              <a:rPr lang="en-US" sz="1100" dirty="0">
                <a:solidFill>
                  <a:srgbClr val="333399"/>
                </a:solidFill>
              </a:rPr>
              <a:t>, B.; Li, Y.; Jiang, Y.X.; </a:t>
            </a:r>
            <a:r>
              <a:rPr lang="en-US" sz="1100" dirty="0" err="1">
                <a:solidFill>
                  <a:srgbClr val="333399"/>
                </a:solidFill>
              </a:rPr>
              <a:t>Litskevich</a:t>
            </a:r>
            <a:r>
              <a:rPr lang="en-US" sz="1100" dirty="0">
                <a:solidFill>
                  <a:srgbClr val="333399"/>
                </a:solidFill>
              </a:rPr>
              <a:t>, M.; Cheng, Z.J.; Yin, J.X.; Cochran, T.A.; Casas, B.W.; Kim, B.; Yang, X.; Liu, J.; Yao, Y.; Bangura, A.; Wang, Z.; Fischer, M.H.; Neupert, T.; Balicas, L.; Hasan, M.Z., </a:t>
            </a:r>
            <a:r>
              <a:rPr lang="en-US" sz="1100" i="1" dirty="0">
                <a:solidFill>
                  <a:srgbClr val="333399"/>
                </a:solidFill>
              </a:rPr>
              <a:t>Unconventional gapping </a:t>
            </a:r>
            <a:r>
              <a:rPr lang="en-US" sz="1100" i="1" dirty="0" err="1">
                <a:solidFill>
                  <a:srgbClr val="333399"/>
                </a:solidFill>
              </a:rPr>
              <a:t>behaviour</a:t>
            </a:r>
            <a:r>
              <a:rPr lang="en-US" sz="1100" i="1" dirty="0">
                <a:solidFill>
                  <a:srgbClr val="333399"/>
                </a:solidFill>
              </a:rPr>
              <a:t> in a </a:t>
            </a:r>
            <a:r>
              <a:rPr lang="en-US" sz="1100" i="1" dirty="0" err="1">
                <a:solidFill>
                  <a:srgbClr val="333399"/>
                </a:solidFill>
              </a:rPr>
              <a:t>kagome</a:t>
            </a:r>
            <a:r>
              <a:rPr lang="en-US" sz="1100" i="1" dirty="0">
                <a:solidFill>
                  <a:srgbClr val="333399"/>
                </a:solidFill>
              </a:rPr>
              <a:t> superconductor,</a:t>
            </a:r>
            <a:r>
              <a:rPr lang="en-US" sz="1100" dirty="0">
                <a:solidFill>
                  <a:srgbClr val="333399"/>
                </a:solidFill>
              </a:rPr>
              <a:t> </a:t>
            </a:r>
            <a:r>
              <a:rPr lang="en-US" sz="1100" b="1" dirty="0">
                <a:solidFill>
                  <a:srgbClr val="333399"/>
                </a:solidFill>
              </a:rPr>
              <a:t>Nature Physics</a:t>
            </a:r>
            <a:r>
              <a:rPr lang="en-US" sz="1100" dirty="0">
                <a:solidFill>
                  <a:srgbClr val="333399"/>
                </a:solidFill>
              </a:rPr>
              <a:t> (2025) </a:t>
            </a:r>
            <a:r>
              <a:rPr lang="en-US" sz="1100" b="1" dirty="0">
                <a:solidFill>
                  <a:srgbClr val="333399"/>
                </a:solidFill>
                <a:hlinkClick r:id="rId8">
                  <a:extLst>
                    <a:ext uri="{A12FA001-AC4F-418D-AE19-62706E023703}">
                      <ahyp:hlinkClr xmlns:ahyp="http://schemas.microsoft.com/office/drawing/2018/hyperlinkcolor" val="tx"/>
                    </a:ext>
                  </a:extLst>
                </a:hlinkClick>
              </a:rPr>
              <a:t>doi.org/10.1038/s41567-024-02770-z</a:t>
            </a:r>
            <a:endParaRPr lang="en-US" sz="1100" dirty="0">
              <a:solidFill>
                <a:srgbClr val="333399"/>
              </a:solidFill>
            </a:endParaRPr>
          </a:p>
        </p:txBody>
      </p:sp>
      <p:pic>
        <p:nvPicPr>
          <p:cNvPr id="13" name="Picture 12" descr="A close-up of a graph">
            <a:extLst>
              <a:ext uri="{FF2B5EF4-FFF2-40B4-BE49-F238E27FC236}">
                <a16:creationId xmlns:a16="http://schemas.microsoft.com/office/drawing/2014/main" id="{AAEE9557-1523-64D4-5151-561FF1E41D4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99243" y="2043236"/>
            <a:ext cx="6022244" cy="3319242"/>
          </a:xfrm>
          <a:prstGeom prst="rect">
            <a:avLst/>
          </a:prstGeom>
        </p:spPr>
      </p:pic>
    </p:spTree>
    <p:extLst>
      <p:ext uri="{BB962C8B-B14F-4D97-AF65-F5344CB8AC3E}">
        <p14:creationId xmlns:p14="http://schemas.microsoft.com/office/powerpoint/2010/main" val="156376858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B06607-F230-4BF8-96D2-9147FE891250}">
  <ds:schemaRef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dadad298-2df9-4984-95e3-f6f23ee06f9a"/>
    <ds:schemaRef ds:uri="755122fe-b241-49e1-afdb-07c82d1e2775"/>
    <ds:schemaRef ds:uri="http://www.w3.org/XML/1998/namespace"/>
    <ds:schemaRef ds:uri="http://purl.org/dc/terms/"/>
  </ds:schemaRefs>
</ds:datastoreItem>
</file>

<file path=customXml/itemProps2.xml><?xml version="1.0" encoding="utf-8"?>
<ds:datastoreItem xmlns:ds="http://schemas.openxmlformats.org/officeDocument/2006/customXml" ds:itemID="{DEABF075-DF79-4C01-BB6A-79A6BC364D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970E66-06F7-4592-983E-68A1441A37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7179</TotalTime>
  <Words>1141</Words>
  <Application>Microsoft Macintosh PowerPoint</Application>
  <PresentationFormat>Widescreen</PresentationFormat>
  <Paragraphs>33</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Kristin Roberts</cp:lastModifiedBy>
  <cp:revision>143</cp:revision>
  <cp:lastPrinted>2019-07-16T13:07:28Z</cp:lastPrinted>
  <dcterms:created xsi:type="dcterms:W3CDTF">2004-08-07T03:10:56Z</dcterms:created>
  <dcterms:modified xsi:type="dcterms:W3CDTF">2025-10-02T16:40:56Z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