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2"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7DD667-5DF8-C7E3-6B8E-65DABD0AA925}" name="Lydia Babcock-Adams" initials="LB" userId="S::lcb22h@fsu.edu::fa98eb1d-683c-45fe-bbb6-e640cfe16646" providerId="AD"/>
  <p188:author id="{900EA5D7-C23C-B587-4CF8-0390CFCE222D}" name="Patrick J Monreal" initials="" userId="S::pmonreal@uw.edu::44efc049-560a-41c6-97f8-25157d8258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BFBF"/>
    <a:srgbClr val="7DB2B9"/>
    <a:srgbClr val="9AC6C4"/>
    <a:srgbClr val="7DB3B3"/>
    <a:srgbClr val="A1C5C1"/>
    <a:srgbClr val="A7CEBE"/>
    <a:srgbClr val="B4CDDB"/>
    <a:srgbClr val="9CC7BB"/>
    <a:srgbClr val="87B8B5"/>
    <a:srgbClr val="B6D5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A5FE44-8CF0-4E85-95A1-5065F7979CF7}" v="10" dt="2025-09-19T19:33:30.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12" autoAdjust="0"/>
    <p:restoredTop sz="95033" autoAdjust="0"/>
  </p:normalViewPr>
  <p:slideViewPr>
    <p:cSldViewPr snapToGrid="0">
      <p:cViewPr>
        <p:scale>
          <a:sx n="127" d="100"/>
          <a:sy n="127" d="100"/>
        </p:scale>
        <p:origin x="144" y="13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pPr marL="0" marR="0">
              <a:spcBef>
                <a:spcPts val="0"/>
              </a:spcBef>
              <a:spcAft>
                <a:spcPts val="0"/>
              </a:spcAft>
            </a:pP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30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rcid.org/0000-0001-9217-2245" TargetMode="External"/><Relationship Id="rId13" Type="http://schemas.openxmlformats.org/officeDocument/2006/relationships/hyperlink" Target="https://orcid.org/0000-0002-2822-233X" TargetMode="External"/><Relationship Id="rId18" Type="http://schemas.openxmlformats.org/officeDocument/2006/relationships/image" Target="../media/image5.png"/><Relationship Id="rId3" Type="http://schemas.openxmlformats.org/officeDocument/2006/relationships/image" Target="../media/image1.jpeg"/><Relationship Id="rId21" Type="http://schemas.openxmlformats.org/officeDocument/2006/relationships/hyperlink" Target="https://doi.org/10.25345/C50000B5D" TargetMode="External"/><Relationship Id="rId7" Type="http://schemas.openxmlformats.org/officeDocument/2006/relationships/hyperlink" Target="https://orcid.org/0000-0002-7146-2267" TargetMode="External"/><Relationship Id="rId12" Type="http://schemas.openxmlformats.org/officeDocument/2006/relationships/hyperlink" Target="https://orcid.org/0000-0002-7334-4176" TargetMode="External"/><Relationship Id="rId17" Type="http://schemas.openxmlformats.org/officeDocument/2006/relationships/image" Target="../media/image4.png"/><Relationship Id="rId2" Type="http://schemas.openxmlformats.org/officeDocument/2006/relationships/notesSlide" Target="../notesSlides/notesSlide1.xml"/><Relationship Id="rId16" Type="http://schemas.openxmlformats.org/officeDocument/2006/relationships/image" Target="../media/image3.png"/><Relationship Id="rId20" Type="http://schemas.openxmlformats.org/officeDocument/2006/relationships/hyperlink" Target="https://doi.org/10.5281/zenodo.14188098" TargetMode="External"/><Relationship Id="rId1" Type="http://schemas.openxmlformats.org/officeDocument/2006/relationships/slideLayout" Target="../slideLayouts/slideLayout2.xml"/><Relationship Id="rId6" Type="http://schemas.openxmlformats.org/officeDocument/2006/relationships/hyperlink" Target="https://orcid.org/0000-0001-6545-4917" TargetMode="External"/><Relationship Id="rId11" Type="http://schemas.openxmlformats.org/officeDocument/2006/relationships/hyperlink" Target="https://orcid.org/0000-0002-5028-7172" TargetMode="External"/><Relationship Id="rId5" Type="http://schemas.openxmlformats.org/officeDocument/2006/relationships/hyperlink" Target="https://orcid.org/0000-0002-7318-4977" TargetMode="External"/><Relationship Id="rId15" Type="http://schemas.openxmlformats.org/officeDocument/2006/relationships/image" Target="../media/image2.jpeg"/><Relationship Id="rId10" Type="http://schemas.openxmlformats.org/officeDocument/2006/relationships/hyperlink" Target="https://orcid.org/0000-0003-2890-3079" TargetMode="External"/><Relationship Id="rId19" Type="http://schemas.openxmlformats.org/officeDocument/2006/relationships/hyperlink" Target="https://doi.org/10.1038/s43247-024-01965-9" TargetMode="External"/><Relationship Id="rId4" Type="http://schemas.openxmlformats.org/officeDocument/2006/relationships/hyperlink" Target="https://orcid.org/0000-0001-5343-4142" TargetMode="External"/><Relationship Id="rId9" Type="http://schemas.openxmlformats.org/officeDocument/2006/relationships/hyperlink" Target="https://orcid.org/0000-0001-8024-9663" TargetMode="External"/><Relationship Id="rId14" Type="http://schemas.openxmlformats.org/officeDocument/2006/relationships/hyperlink" Target="https://orcid.org/0000-0002-4170-7294" TargetMode="External"/><Relationship Id="rId22" Type="http://schemas.openxmlformats.org/officeDocument/2006/relationships/image" Target="../media/image6.jpg"/></Relationships>
</file>

<file path=ppt/slides/_rels/slide2.xml.rels><?xml version="1.0" encoding="UTF-8" standalone="yes"?>
<Relationships xmlns="http://schemas.openxmlformats.org/package/2006/relationships"><Relationship Id="rId8" Type="http://schemas.openxmlformats.org/officeDocument/2006/relationships/hyperlink" Target="https://orcid.org/0000-0001-5343-4142" TargetMode="External"/><Relationship Id="rId13" Type="http://schemas.openxmlformats.org/officeDocument/2006/relationships/hyperlink" Target="https://orcid.org/0000-0001-8024-9663" TargetMode="External"/><Relationship Id="rId18" Type="http://schemas.openxmlformats.org/officeDocument/2006/relationships/hyperlink" Target="https://orcid.org/0000-0002-4170-7294" TargetMode="External"/><Relationship Id="rId3" Type="http://schemas.openxmlformats.org/officeDocument/2006/relationships/image" Target="../media/image3.png"/><Relationship Id="rId21" Type="http://schemas.openxmlformats.org/officeDocument/2006/relationships/hyperlink" Target="https://doi.org/10.25345/C50000B5D" TargetMode="External"/><Relationship Id="rId7" Type="http://schemas.openxmlformats.org/officeDocument/2006/relationships/image" Target="../media/image2.jpeg"/><Relationship Id="rId12" Type="http://schemas.openxmlformats.org/officeDocument/2006/relationships/hyperlink" Target="https://orcid.org/0000-0001-9217-2245" TargetMode="External"/><Relationship Id="rId17" Type="http://schemas.openxmlformats.org/officeDocument/2006/relationships/hyperlink" Target="https://orcid.org/0000-0002-2822-233X" TargetMode="External"/><Relationship Id="rId2" Type="http://schemas.openxmlformats.org/officeDocument/2006/relationships/notesSlide" Target="../notesSlides/notesSlide2.xml"/><Relationship Id="rId16" Type="http://schemas.openxmlformats.org/officeDocument/2006/relationships/hyperlink" Target="https://orcid.org/0000-0002-7334-4176" TargetMode="External"/><Relationship Id="rId20" Type="http://schemas.openxmlformats.org/officeDocument/2006/relationships/hyperlink" Target="https://doi.org/10.5281/zenodo.14188098" TargetMode="External"/><Relationship Id="rId1" Type="http://schemas.openxmlformats.org/officeDocument/2006/relationships/slideLayout" Target="../slideLayouts/slideLayout2.xml"/><Relationship Id="rId6" Type="http://schemas.openxmlformats.org/officeDocument/2006/relationships/image" Target="../media/image1.jpeg"/><Relationship Id="rId11" Type="http://schemas.openxmlformats.org/officeDocument/2006/relationships/hyperlink" Target="https://orcid.org/0000-0002-7146-2267" TargetMode="External"/><Relationship Id="rId5" Type="http://schemas.openxmlformats.org/officeDocument/2006/relationships/image" Target="../media/image5.png"/><Relationship Id="rId15" Type="http://schemas.openxmlformats.org/officeDocument/2006/relationships/hyperlink" Target="https://orcid.org/0000-0002-5028-7172" TargetMode="External"/><Relationship Id="rId10" Type="http://schemas.openxmlformats.org/officeDocument/2006/relationships/hyperlink" Target="https://orcid.org/0000-0001-6545-4917" TargetMode="External"/><Relationship Id="rId19" Type="http://schemas.openxmlformats.org/officeDocument/2006/relationships/hyperlink" Target="https://doi.org/10.1038/s43247-024-01965-9" TargetMode="External"/><Relationship Id="rId4" Type="http://schemas.openxmlformats.org/officeDocument/2006/relationships/image" Target="../media/image4.png"/><Relationship Id="rId9" Type="http://schemas.openxmlformats.org/officeDocument/2006/relationships/hyperlink" Target="https://orcid.org/0000-0002-7318-4977" TargetMode="External"/><Relationship Id="rId14" Type="http://schemas.openxmlformats.org/officeDocument/2006/relationships/hyperlink" Target="https://orcid.org/0000-0003-2890-3079" TargetMode="External"/><Relationship Id="rId22"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81646" y="1569136"/>
            <a:ext cx="5710916" cy="4524315"/>
          </a:xfrm>
          <a:prstGeom prst="rect">
            <a:avLst/>
          </a:prstGeom>
          <a:noFill/>
          <a:ln w="9525">
            <a:noFill/>
            <a:miter lim="800000"/>
            <a:headEnd/>
            <a:tailEnd/>
          </a:ln>
        </p:spPr>
        <p:txBody>
          <a:bodyPr wrap="square">
            <a:spAutoFit/>
          </a:bodyPr>
          <a:lstStyle/>
          <a:p>
            <a:pPr algn="just"/>
            <a:r>
              <a:rPr lang="en-US" sz="1200" dirty="0"/>
              <a:t>Whales are nutrient recyclers in our oceans. By eating krill and releasing metal-rich fecal plumes at the surface, baleen whales may have played a major role in sustaining phytoplankton growth in the iron-limited Southern Ocean. However, many questions remained about how accessible this metal is to phytoplankton, which depends on the organic molecules bound to the metal.</a:t>
            </a:r>
          </a:p>
          <a:p>
            <a:pPr algn="just"/>
            <a:endParaRPr lang="en-US" sz="700" dirty="0"/>
          </a:p>
          <a:p>
            <a:pPr algn="just"/>
            <a:r>
              <a:rPr lang="en-US" sz="1200" dirty="0"/>
              <a:t>To investigate these metal-organic complexes, biologists collected rare fecal samples from whales, and chemists analyzed the metal and organic content. Electrochemical techniques revealed the iron was loosely bound to organic compounds, making it readily available. By contrast, copper (toxic at high levels) was found to be tightly bound. The MagLab 21 T Fourier Transform Ion Cyclotron Resonance mass spectrometer was used to identify the copper-binding compounds, many of which were novel and appear to be produced within the whale gut. These ligands play an important role in reducing the toxicity of copper.</a:t>
            </a:r>
          </a:p>
          <a:p>
            <a:pPr algn="just"/>
            <a:endParaRPr lang="en-US" sz="700" dirty="0"/>
          </a:p>
          <a:p>
            <a:pPr algn="just"/>
            <a:r>
              <a:rPr lang="en-US" sz="1200" dirty="0"/>
              <a:t>The findings reveal that whales recycle iron in a form that boosts phytoplankton growth while simultaneously detoxifying copper, underscoring their role as ecosystem engineers. Thus, the loss of 1.5 million whales from industrial whaling may have disrupted ecosystem dynamics in unprecedented ways. The identification of copper-binding ligands enabled by the </a:t>
            </a:r>
            <a:r>
              <a:rPr lang="en-US" sz="1200" dirty="0" err="1"/>
              <a:t>MagLab</a:t>
            </a:r>
            <a:r>
              <a:rPr lang="en-US" sz="1200" dirty="0"/>
              <a:t> also highlights how animal microbiomes can shape ocean chemistry, with implications for microbial communities throughout the global ocean.</a:t>
            </a:r>
            <a:endParaRPr lang="en-US" sz="1200" dirty="0">
              <a:highlight>
                <a:srgbClr val="FFFF00"/>
              </a:highlight>
            </a:endParaRPr>
          </a:p>
          <a:p>
            <a:pPr algn="just"/>
            <a:endParaRPr lang="en-US" sz="1200" dirty="0">
              <a:highlight>
                <a:srgbClr val="FFFF00"/>
              </a:highlight>
            </a:endParaRPr>
          </a:p>
          <a:p>
            <a:pPr algn="just"/>
            <a:endParaRPr lang="en-US" sz="1200" dirty="0">
              <a:highlight>
                <a:srgbClr val="FFFF00"/>
              </a:highlight>
            </a:endParaRPr>
          </a:p>
        </p:txBody>
      </p:sp>
      <p:pic>
        <p:nvPicPr>
          <p:cNvPr id="12" name="Picture 11" descr="NSF logo.jpg"/>
          <p:cNvPicPr>
            <a:picLocks noChangeAspect="1"/>
          </p:cNvPicPr>
          <p:nvPr/>
        </p:nvPicPr>
        <p:blipFill>
          <a:blip r:embed="rId3" cstate="print"/>
          <a:stretch>
            <a:fillRect/>
          </a:stretch>
        </p:blipFill>
        <p:spPr>
          <a:xfrm>
            <a:off x="10099268" y="223097"/>
            <a:ext cx="1017188" cy="1023315"/>
          </a:xfrm>
          <a:prstGeom prst="rect">
            <a:avLst/>
          </a:prstGeom>
        </p:spPr>
      </p:pic>
      <p:sp>
        <p:nvSpPr>
          <p:cNvPr id="13" name="Text Box 62"/>
          <p:cNvSpPr txBox="1">
            <a:spLocks noChangeArrowheads="1"/>
          </p:cNvSpPr>
          <p:nvPr/>
        </p:nvSpPr>
        <p:spPr bwMode="auto">
          <a:xfrm>
            <a:off x="138604" y="58665"/>
            <a:ext cx="9521072" cy="1469633"/>
          </a:xfrm>
          <a:prstGeom prst="rect">
            <a:avLst/>
          </a:prstGeom>
          <a:noFill/>
          <a:ln w="9525">
            <a:noFill/>
            <a:miter lim="800000"/>
            <a:headEnd/>
            <a:tailEnd/>
          </a:ln>
        </p:spPr>
        <p:txBody>
          <a:bodyPr wrap="square">
            <a:spAutoFit/>
          </a:bodyPr>
          <a:lstStyle/>
          <a:p>
            <a:pPr>
              <a:spcBef>
                <a:spcPts val="0"/>
              </a:spcBef>
            </a:pPr>
            <a:r>
              <a:rPr lang="en-US" sz="2000" b="1" dirty="0"/>
              <a:t>Whales Recycle Bioavailable Iron and Copper to Marine Phytoplankton</a:t>
            </a:r>
          </a:p>
          <a:p>
            <a:pPr>
              <a:spcBef>
                <a:spcPts val="0"/>
              </a:spcBef>
            </a:pPr>
            <a:endParaRPr lang="en-US" sz="600" dirty="0"/>
          </a:p>
          <a:p>
            <a:pPr>
              <a:spcBef>
                <a:spcPts val="0"/>
              </a:spcBef>
            </a:pPr>
            <a:r>
              <a:rPr lang="en-US" sz="1100" dirty="0">
                <a:hlinkClick r:id="rId4"/>
              </a:rPr>
              <a:t>P. J. Monreal</a:t>
            </a:r>
            <a:r>
              <a:rPr lang="en-US" sz="1100" baseline="30000" dirty="0"/>
              <a:t>1</a:t>
            </a:r>
            <a:r>
              <a:rPr lang="en-US" sz="1100" dirty="0"/>
              <a:t>, </a:t>
            </a:r>
            <a:r>
              <a:rPr lang="en-US" sz="1100" dirty="0">
                <a:hlinkClick r:id="rId5"/>
              </a:rPr>
              <a:t>M. S. Savoca</a:t>
            </a:r>
            <a:r>
              <a:rPr lang="en-US" sz="1100" baseline="30000" dirty="0"/>
              <a:t>2</a:t>
            </a:r>
            <a:r>
              <a:rPr lang="en-US" sz="1100" dirty="0"/>
              <a:t>, </a:t>
            </a:r>
            <a:r>
              <a:rPr lang="en-US" sz="1100" dirty="0">
                <a:hlinkClick r:id="rId6"/>
              </a:rPr>
              <a:t>L. Babcock-Adams</a:t>
            </a:r>
            <a:r>
              <a:rPr lang="en-US" sz="1100" baseline="30000" dirty="0"/>
              <a:t>3</a:t>
            </a:r>
            <a:r>
              <a:rPr lang="en-US" sz="1100" dirty="0"/>
              <a:t>, </a:t>
            </a:r>
            <a:r>
              <a:rPr lang="en-US" sz="1100" dirty="0">
                <a:hlinkClick r:id="rId7"/>
              </a:rPr>
              <a:t>L. E. Moore</a:t>
            </a:r>
            <a:r>
              <a:rPr lang="en-US" sz="1100" baseline="30000" dirty="0"/>
              <a:t>1</a:t>
            </a:r>
            <a:r>
              <a:rPr lang="en-US" sz="1100" dirty="0"/>
              <a:t>, </a:t>
            </a:r>
            <a:r>
              <a:rPr lang="en-US" sz="1100" dirty="0">
                <a:hlinkClick r:id="rId8"/>
              </a:rPr>
              <a:t>A. Ruacho</a:t>
            </a:r>
            <a:r>
              <a:rPr lang="en-US" sz="1100" baseline="30000" dirty="0"/>
              <a:t>1</a:t>
            </a:r>
            <a:r>
              <a:rPr lang="en-US" sz="1100" dirty="0"/>
              <a:t>, D. Hull</a:t>
            </a:r>
            <a:r>
              <a:rPr lang="en-US" sz="1100" baseline="30000" dirty="0"/>
              <a:t>1</a:t>
            </a:r>
            <a:r>
              <a:rPr lang="en-US" sz="1100" dirty="0"/>
              <a:t>, </a:t>
            </a:r>
            <a:r>
              <a:rPr lang="en-US" sz="1100" dirty="0">
                <a:hlinkClick r:id="rId9"/>
              </a:rPr>
              <a:t>L. J. Pallin</a:t>
            </a:r>
            <a:r>
              <a:rPr lang="en-US" sz="1100" baseline="30000" dirty="0"/>
              <a:t>4</a:t>
            </a:r>
            <a:r>
              <a:rPr lang="en-US" sz="1100" dirty="0"/>
              <a:t>, </a:t>
            </a:r>
            <a:r>
              <a:rPr lang="en-US" sz="1100" dirty="0">
                <a:hlinkClick r:id="rId10"/>
              </a:rPr>
              <a:t>R. C. Nichols</a:t>
            </a:r>
            <a:r>
              <a:rPr lang="en-US" sz="1100" baseline="30000" dirty="0"/>
              <a:t>4</a:t>
            </a:r>
            <a:r>
              <a:rPr lang="en-US" sz="1100" dirty="0"/>
              <a:t>, </a:t>
            </a:r>
            <a:r>
              <a:rPr lang="en-US" sz="1100" dirty="0">
                <a:hlinkClick r:id="rId11"/>
              </a:rPr>
              <a:t>J. Calambokidis</a:t>
            </a:r>
            <a:r>
              <a:rPr lang="en-US" sz="1100" baseline="30000" dirty="0"/>
              <a:t>5</a:t>
            </a:r>
            <a:r>
              <a:rPr lang="en-US" sz="1100" dirty="0"/>
              <a:t>, </a:t>
            </a:r>
            <a:r>
              <a:rPr lang="en-US" sz="1100" dirty="0">
                <a:hlinkClick r:id="rId12"/>
              </a:rPr>
              <a:t>J. A. Resing</a:t>
            </a:r>
            <a:r>
              <a:rPr lang="en-US" sz="1100" baseline="30000" dirty="0"/>
              <a:t>1,6</a:t>
            </a:r>
            <a:r>
              <a:rPr lang="en-US" sz="1100" dirty="0"/>
              <a:t>, </a:t>
            </a:r>
            <a:br>
              <a:rPr lang="en-US" sz="1100" dirty="0"/>
            </a:br>
            <a:r>
              <a:rPr lang="en-US" sz="1100" dirty="0">
                <a:hlinkClick r:id="rId13"/>
              </a:rPr>
              <a:t>A. S. Friedlaender</a:t>
            </a:r>
            <a:r>
              <a:rPr lang="en-US" sz="1100" baseline="30000" dirty="0"/>
              <a:t>4</a:t>
            </a:r>
            <a:r>
              <a:rPr lang="en-US" sz="1100" dirty="0"/>
              <a:t>, </a:t>
            </a:r>
            <a:r>
              <a:rPr lang="en-US" sz="1100" dirty="0">
                <a:hlinkClick r:id="rId14"/>
              </a:rPr>
              <a:t>J. Goldbogen</a:t>
            </a:r>
            <a:r>
              <a:rPr lang="en-US" sz="1100" baseline="30000" dirty="0"/>
              <a:t>2</a:t>
            </a:r>
            <a:r>
              <a:rPr lang="en-US" sz="1100" dirty="0"/>
              <a:t>, </a:t>
            </a:r>
            <a:r>
              <a:rPr lang="en-US" sz="1100" dirty="0">
                <a:hlinkClick r:id="rId14"/>
              </a:rPr>
              <a:t>R. M. Bundy</a:t>
            </a:r>
            <a:r>
              <a:rPr lang="en-US" sz="1100" baseline="30000" dirty="0"/>
              <a:t>1</a:t>
            </a:r>
            <a:r>
              <a:rPr lang="en-US" sz="1100" dirty="0"/>
              <a:t> </a:t>
            </a:r>
          </a:p>
          <a:p>
            <a:pPr>
              <a:spcBef>
                <a:spcPts val="0"/>
              </a:spcBef>
            </a:pPr>
            <a:endParaRPr lang="en-US" sz="400" dirty="0"/>
          </a:p>
          <a:p>
            <a:pPr marL="228600" indent="-228600">
              <a:spcBef>
                <a:spcPts val="0"/>
              </a:spcBef>
              <a:buAutoNum type="arabicPeriod"/>
            </a:pPr>
            <a:r>
              <a:rPr lang="en-US" sz="1050" b="1" dirty="0">
                <a:solidFill>
                  <a:srgbClr val="0033CC"/>
                </a:solidFill>
              </a:rPr>
              <a:t>University of Washington; 2. Stanford University; 3. National High Magnetic Field Laboratory; 4. University of California Santa Cruz; 5. Cascadia Research Collective; 6. Pacific Marine Environmental Laboratory</a:t>
            </a:r>
          </a:p>
          <a:p>
            <a:pPr marL="228600" indent="-228600">
              <a:spcBef>
                <a:spcPts val="0"/>
              </a:spcBef>
              <a:buAutoNum type="arabicPeriod"/>
            </a:pPr>
            <a:endParaRPr lang="en-US" sz="600" b="1" dirty="0">
              <a:solidFill>
                <a:srgbClr val="0033CC"/>
              </a:solidFill>
            </a:endParaRPr>
          </a:p>
          <a:p>
            <a:pPr>
              <a:spcBef>
                <a:spcPts val="0"/>
              </a:spcBef>
            </a:pPr>
            <a:r>
              <a:rPr lang="en-US" sz="1050" b="1" dirty="0"/>
              <a:t>Funding Grants:</a:t>
            </a:r>
            <a:r>
              <a:rPr lang="en-US" sz="1050" dirty="0"/>
              <a:t> K. M. </a:t>
            </a:r>
            <a:r>
              <a:rPr lang="en-US" sz="1050" dirty="0">
                <a:latin typeface="+mn-lt"/>
              </a:rPr>
              <a:t>Amm (NSF DMR-1644779</a:t>
            </a:r>
            <a:r>
              <a:rPr lang="en-US" sz="1050" dirty="0"/>
              <a:t>); J. </a:t>
            </a:r>
            <a:r>
              <a:rPr lang="en-US" sz="1050" dirty="0" err="1"/>
              <a:t>Calambokidis</a:t>
            </a:r>
            <a:r>
              <a:rPr lang="en-US" sz="1050" dirty="0"/>
              <a:t> (ANT-1643877); Palmer LTER (ANT-1440435, ANT-2026045)</a:t>
            </a:r>
            <a:endParaRPr lang="en-US" sz="1050" b="1" dirty="0">
              <a:solidFill>
                <a:srgbClr val="0033CC"/>
              </a:solidFill>
            </a:endParaRPr>
          </a:p>
        </p:txBody>
      </p:sp>
      <p:pic>
        <p:nvPicPr>
          <p:cNvPr id="14" name="Picture 13" descr="JustM_purple.jpg"/>
          <p:cNvPicPr>
            <a:picLocks noChangeAspect="1"/>
          </p:cNvPicPr>
          <p:nvPr/>
        </p:nvPicPr>
        <p:blipFill>
          <a:blip r:embed="rId15" cstate="print">
            <a:extLst>
              <a:ext uri="{28A0092B-C50C-407E-A947-70E740481C1C}">
                <a14:useLocalDpi xmlns:a14="http://schemas.microsoft.com/office/drawing/2010/main"/>
              </a:ext>
            </a:extLst>
          </a:blip>
          <a:stretch>
            <a:fillRect/>
          </a:stretch>
        </p:blipFill>
        <p:spPr>
          <a:xfrm>
            <a:off x="11340821" y="344776"/>
            <a:ext cx="672842" cy="801911"/>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61094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BF2C8B72-8144-FA46-C0E5-687D2397FF7F}"/>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A88BDDE-A2E8-0BC7-D1F0-19B0C1F78C07}"/>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0452B22E-6CD8-5864-C868-7CADE22E1AF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8C13120-7F50-DE28-2EF5-35AA50FA99B7}"/>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9" name="Text Box 28">
            <a:extLst>
              <a:ext uri="{FF2B5EF4-FFF2-40B4-BE49-F238E27FC236}">
                <a16:creationId xmlns:a16="http://schemas.microsoft.com/office/drawing/2014/main" id="{52166E4E-930D-0FCB-9A31-B0A52B795322}"/>
              </a:ext>
            </a:extLst>
          </p:cNvPr>
          <p:cNvSpPr txBox="1">
            <a:spLocks noChangeArrowheads="1"/>
          </p:cNvSpPr>
          <p:nvPr/>
        </p:nvSpPr>
        <p:spPr bwMode="auto">
          <a:xfrm>
            <a:off x="5886450" y="5348877"/>
            <a:ext cx="6208040" cy="461665"/>
          </a:xfrm>
          <a:prstGeom prst="rect">
            <a:avLst/>
          </a:prstGeom>
          <a:noFill/>
          <a:ln w="9525">
            <a:noFill/>
            <a:miter lim="800000"/>
            <a:headEnd/>
            <a:tailEnd/>
          </a:ln>
        </p:spPr>
        <p:txBody>
          <a:bodyPr wrap="square">
            <a:spAutoFit/>
          </a:bodyPr>
          <a:lstStyle/>
          <a:p>
            <a:pPr algn="just"/>
            <a:r>
              <a:rPr lang="en-US" sz="1200" dirty="0"/>
              <a:t>An illustration of the interactions between whales, krill, and phytoplankton in the Southern Ocean under (</a:t>
            </a:r>
            <a:r>
              <a:rPr lang="en-US" sz="1200" b="1" dirty="0"/>
              <a:t>A</a:t>
            </a:r>
            <a:r>
              <a:rPr lang="en-US" sz="1200" dirty="0"/>
              <a:t>) pre-whaling and (</a:t>
            </a:r>
            <a:r>
              <a:rPr lang="en-US" sz="1200" b="1" dirty="0"/>
              <a:t>B</a:t>
            </a:r>
            <a:r>
              <a:rPr lang="en-US" sz="1200" dirty="0"/>
              <a:t>) post-whaling conditions.  </a:t>
            </a:r>
            <a:endParaRPr lang="en-US" sz="1200" dirty="0">
              <a:highlight>
                <a:srgbClr val="FFFF00"/>
              </a:highlight>
            </a:endParaRPr>
          </a:p>
        </p:txBody>
      </p:sp>
      <p:sp>
        <p:nvSpPr>
          <p:cNvPr id="8" name="Line 42">
            <a:extLst>
              <a:ext uri="{FF2B5EF4-FFF2-40B4-BE49-F238E27FC236}">
                <a16:creationId xmlns:a16="http://schemas.microsoft.com/office/drawing/2014/main" id="{4FA68993-E07C-3B74-3F30-FAD570A35F7E}"/>
              </a:ext>
            </a:extLst>
          </p:cNvPr>
          <p:cNvSpPr>
            <a:spLocks noChangeShapeType="1"/>
          </p:cNvSpPr>
          <p:nvPr/>
        </p:nvSpPr>
        <p:spPr bwMode="auto">
          <a:xfrm>
            <a:off x="0" y="1509123"/>
            <a:ext cx="12192000" cy="28082"/>
          </a:xfrm>
          <a:prstGeom prst="line">
            <a:avLst/>
          </a:prstGeom>
          <a:noFill/>
          <a:ln w="44450" cmpd="sng">
            <a:solidFill>
              <a:srgbClr val="4F4184"/>
            </a:solidFill>
            <a:round/>
            <a:headEnd/>
            <a:tailEnd/>
          </a:ln>
        </p:spPr>
        <p:txBody>
          <a:bodyPr/>
          <a:lstStyle/>
          <a:p>
            <a:endParaRPr lang="en-US" dirty="0"/>
          </a:p>
        </p:txBody>
      </p:sp>
      <p:sp>
        <p:nvSpPr>
          <p:cNvPr id="15" name="Text Box 28">
            <a:extLst>
              <a:ext uri="{FF2B5EF4-FFF2-40B4-BE49-F238E27FC236}">
                <a16:creationId xmlns:a16="http://schemas.microsoft.com/office/drawing/2014/main" id="{38B6EEF0-10DA-BC3C-61AB-E5A8159112CC}"/>
              </a:ext>
            </a:extLst>
          </p:cNvPr>
          <p:cNvSpPr txBox="1">
            <a:spLocks noChangeArrowheads="1"/>
          </p:cNvSpPr>
          <p:nvPr/>
        </p:nvSpPr>
        <p:spPr bwMode="auto">
          <a:xfrm>
            <a:off x="43992" y="5619554"/>
            <a:ext cx="12104015" cy="769441"/>
          </a:xfrm>
          <a:prstGeom prst="rect">
            <a:avLst/>
          </a:prstGeom>
          <a:noFill/>
          <a:ln w="9525">
            <a:noFill/>
            <a:miter lim="800000"/>
            <a:headEnd/>
            <a:tailEnd/>
          </a:ln>
        </p:spPr>
        <p:txBody>
          <a:bodyPr wrap="square">
            <a:spAutoFit/>
          </a:bodyPr>
          <a:lstStyle/>
          <a:p>
            <a:pPr algn="just"/>
            <a:r>
              <a:rPr lang="en-US" sz="1100" b="1" dirty="0">
                <a:solidFill>
                  <a:schemeClr val="accent6"/>
                </a:solidFill>
              </a:rPr>
              <a:t>Facilities and instrumentation used:</a:t>
            </a:r>
            <a:r>
              <a:rPr lang="en-US" sz="1100" dirty="0">
                <a:solidFill>
                  <a:schemeClr val="accent6"/>
                </a:solidFill>
              </a:rPr>
              <a:t>  21 T FT-ICR MS in the ICR Facility</a:t>
            </a:r>
          </a:p>
          <a:p>
            <a:pPr algn="just"/>
            <a:r>
              <a:rPr lang="en-US" sz="1100" b="1" dirty="0">
                <a:solidFill>
                  <a:schemeClr val="accent6"/>
                </a:solidFill>
              </a:rPr>
              <a:t>Citation: </a:t>
            </a:r>
            <a:r>
              <a:rPr lang="en-US" sz="1100" dirty="0">
                <a:solidFill>
                  <a:schemeClr val="accent6"/>
                </a:solidFill>
              </a:rPr>
              <a:t>Monreal, P.J.; Savoca, M.S.; Babcock-Adams, L.C.; Moore, L.E.; Ruacho, A.; Hull, D.; Pallin, L.J.; Nichols, R.C.; </a:t>
            </a:r>
            <a:r>
              <a:rPr lang="en-US" sz="1100" dirty="0" err="1">
                <a:solidFill>
                  <a:schemeClr val="accent6"/>
                </a:solidFill>
              </a:rPr>
              <a:t>Calambokidis</a:t>
            </a:r>
            <a:r>
              <a:rPr lang="en-US" sz="1100" dirty="0">
                <a:solidFill>
                  <a:schemeClr val="accent6"/>
                </a:solidFill>
              </a:rPr>
              <a:t>, J.; Resing, J.A.; Friedlaender, A.S.; </a:t>
            </a:r>
            <a:r>
              <a:rPr lang="en-US" sz="1100" dirty="0" err="1">
                <a:solidFill>
                  <a:schemeClr val="accent6"/>
                </a:solidFill>
              </a:rPr>
              <a:t>Goldbogen</a:t>
            </a:r>
            <a:r>
              <a:rPr lang="en-US" sz="1100" dirty="0">
                <a:solidFill>
                  <a:schemeClr val="accent6"/>
                </a:solidFill>
              </a:rPr>
              <a:t>, J.; Bundy, R.M., </a:t>
            </a:r>
            <a:r>
              <a:rPr lang="en-US" sz="1100" i="1" dirty="0">
                <a:solidFill>
                  <a:schemeClr val="accent6"/>
                </a:solidFill>
              </a:rPr>
              <a:t>Organic Ligands in Whale Excrement Support Iron Availability and Reduce Copper Toxicity to the Surface Ocean,</a:t>
            </a:r>
            <a:r>
              <a:rPr lang="en-US" sz="1100" dirty="0">
                <a:solidFill>
                  <a:schemeClr val="accent6"/>
                </a:solidFill>
              </a:rPr>
              <a:t> Communication Earth &amp; Environment, </a:t>
            </a:r>
            <a:r>
              <a:rPr lang="en-US" sz="1100" b="1" dirty="0">
                <a:solidFill>
                  <a:schemeClr val="accent6"/>
                </a:solidFill>
              </a:rPr>
              <a:t>6</a:t>
            </a:r>
            <a:r>
              <a:rPr lang="en-US" sz="1100" dirty="0">
                <a:solidFill>
                  <a:schemeClr val="accent6"/>
                </a:solidFill>
              </a:rPr>
              <a:t>, 20 (2025) </a:t>
            </a:r>
            <a:r>
              <a:rPr lang="en-US" sz="1100" b="1" dirty="0">
                <a:solidFill>
                  <a:schemeClr val="accent6"/>
                </a:solidFill>
                <a:hlinkClick r:id="rId19">
                  <a:extLst>
                    <a:ext uri="{A12FA001-AC4F-418D-AE19-62706E023703}">
                      <ahyp:hlinkClr xmlns:ahyp="http://schemas.microsoft.com/office/drawing/2018/hyperlinkcolor" val="tx"/>
                    </a:ext>
                  </a:extLst>
                </a:hlinkClick>
              </a:rPr>
              <a:t>doi.org/10.1038/s43247-024-01965-9</a:t>
            </a:r>
            <a:r>
              <a:rPr lang="en-US" sz="1100" dirty="0">
                <a:solidFill>
                  <a:schemeClr val="accent6"/>
                </a:solidFill>
              </a:rPr>
              <a:t> - </a:t>
            </a:r>
            <a:r>
              <a:rPr lang="en-US" sz="1100" b="1" dirty="0">
                <a:solidFill>
                  <a:schemeClr val="accent6"/>
                </a:solidFill>
                <a:hlinkClick r:id="rId20">
                  <a:extLst>
                    <a:ext uri="{A12FA001-AC4F-418D-AE19-62706E023703}">
                      <ahyp:hlinkClr xmlns:ahyp="http://schemas.microsoft.com/office/drawing/2018/hyperlinkcolor" val="tx"/>
                    </a:ext>
                  </a:extLst>
                </a:hlinkClick>
              </a:rPr>
              <a:t>Data Set 1</a:t>
            </a:r>
            <a:r>
              <a:rPr lang="en-US" sz="1100" dirty="0">
                <a:solidFill>
                  <a:schemeClr val="accent6"/>
                </a:solidFill>
              </a:rPr>
              <a:t>, </a:t>
            </a:r>
            <a:r>
              <a:rPr lang="en-US" sz="1100" b="1" dirty="0">
                <a:solidFill>
                  <a:schemeClr val="accent6"/>
                </a:solidFill>
                <a:hlinkClick r:id="rId21">
                  <a:extLst>
                    <a:ext uri="{A12FA001-AC4F-418D-AE19-62706E023703}">
                      <ahyp:hlinkClr xmlns:ahyp="http://schemas.microsoft.com/office/drawing/2018/hyperlinkcolor" val="tx"/>
                    </a:ext>
                  </a:extLst>
                </a:hlinkClick>
              </a:rPr>
              <a:t>Data Set 2</a:t>
            </a:r>
            <a:endParaRPr lang="en-US" sz="1200" dirty="0">
              <a:solidFill>
                <a:schemeClr val="accent6"/>
              </a:solidFill>
            </a:endParaRPr>
          </a:p>
        </p:txBody>
      </p:sp>
      <p:pic>
        <p:nvPicPr>
          <p:cNvPr id="20" name="Picture 19" descr="A diagram of a fish life cycle">
            <a:extLst>
              <a:ext uri="{FF2B5EF4-FFF2-40B4-BE49-F238E27FC236}">
                <a16:creationId xmlns:a16="http://schemas.microsoft.com/office/drawing/2014/main" id="{D307729E-A0E0-2F29-6360-50A1FFF9F018}"/>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5743575" y="1636298"/>
            <a:ext cx="6364778" cy="3685309"/>
          </a:xfrm>
          <a:prstGeom prst="rect">
            <a:avLst/>
          </a:prstGeom>
        </p:spPr>
      </p:pic>
    </p:spTree>
    <p:extLst>
      <p:ext uri="{BB962C8B-B14F-4D97-AF65-F5344CB8AC3E}">
        <p14:creationId xmlns:p14="http://schemas.microsoft.com/office/powerpoint/2010/main" val="334584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38100" y="1679275"/>
            <a:ext cx="5811362" cy="3816429"/>
          </a:xfrm>
          <a:prstGeom prst="rect">
            <a:avLst/>
          </a:prstGeom>
          <a:noFill/>
          <a:ln w="9525">
            <a:noFill/>
            <a:miter lim="800000"/>
            <a:headEnd/>
            <a:tailEnd/>
          </a:ln>
        </p:spPr>
        <p:txBody>
          <a:bodyPr wrap="square">
            <a:spAutoFit/>
          </a:bodyPr>
          <a:lstStyle/>
          <a:p>
            <a:pPr algn="just"/>
            <a:r>
              <a:rPr lang="en-US" sz="1200" b="1" dirty="0">
                <a:solidFill>
                  <a:srgbClr val="000000"/>
                </a:solidFill>
                <a:latin typeface="+mj-lt"/>
              </a:rPr>
              <a:t>What is the finding? </a:t>
            </a:r>
            <a:r>
              <a:rPr lang="en-US" sz="1200" dirty="0">
                <a:solidFill>
                  <a:srgbClr val="000000"/>
                </a:solidFill>
                <a:latin typeface="+mj-lt"/>
              </a:rPr>
              <a:t>When whales poop, they release iron and copper into the ocean.  Phytoplankton, the plants of the sea, need iron to grow and they are able to use the iron from whale poop. However, copper is toxic when there is too much available, but it is released by whales in a form that is less toxic.</a:t>
            </a:r>
          </a:p>
          <a:p>
            <a:pPr algn="just"/>
            <a:endParaRPr lang="en-US" sz="700" dirty="0">
              <a:solidFill>
                <a:srgbClr val="000000"/>
              </a:solidFill>
              <a:latin typeface="+mj-lt"/>
            </a:endParaRPr>
          </a:p>
          <a:p>
            <a:pPr algn="just"/>
            <a:r>
              <a:rPr lang="en-US" sz="1200" b="1" dirty="0">
                <a:solidFill>
                  <a:srgbClr val="000000"/>
                </a:solidFill>
                <a:latin typeface="+mj-lt"/>
              </a:rPr>
              <a:t>Why is this important? </a:t>
            </a:r>
            <a:r>
              <a:rPr lang="en-US" sz="1200" dirty="0">
                <a:solidFill>
                  <a:srgbClr val="000000"/>
                </a:solidFill>
                <a:latin typeface="+mj-lt"/>
              </a:rPr>
              <a:t>Phytoplankton are the foundation of the oceanic food web and are responsible for almost half of the oxygen in the atmosphere.  Access to nutrients (like iron) and protection from toxic elements (like copper) have large impacts on their ability to grow and photosynthesize (take in carbon dioxide from the atmosphere and release oxygen), which has implications for the climate. The loss of millions of whales to industrial whaling may disrupt this cycle, changing how these elements move through the ocean.</a:t>
            </a:r>
          </a:p>
          <a:p>
            <a:pPr algn="just"/>
            <a:endParaRPr lang="en-US" sz="700" dirty="0">
              <a:latin typeface="+mj-lt"/>
            </a:endParaRPr>
          </a:p>
          <a:p>
            <a:pPr algn="just"/>
            <a:r>
              <a:rPr lang="en-US" sz="1200" b="1" dirty="0">
                <a:solidFill>
                  <a:srgbClr val="000000"/>
                </a:solidFill>
                <a:latin typeface="+mj-lt"/>
              </a:rPr>
              <a:t>Why did this research need the MagLab?</a:t>
            </a:r>
            <a:r>
              <a:rPr lang="en-US" sz="1200" b="1" dirty="0">
                <a:latin typeface="+mj-lt"/>
              </a:rPr>
              <a:t> </a:t>
            </a:r>
            <a:r>
              <a:rPr lang="en-US" sz="1200" dirty="0">
                <a:latin typeface="+mj-lt"/>
              </a:rPr>
              <a:t>The MagLab is home to the 21 tesla Fourier Transform Ion Cyclotron Resonance (FT-ICR) mass spectrometer, the world’s most powerful mass spectrometer, which can see molecules at a level of detail no other mass spectrometer can. This instrument was required for this work because seawater is a very complex mixture, containing tens of thousands of different chemicals that need to be resolved from one another and identified. With the mass accuracy achievable at 21 tesla, we can determine which elements (like copper and iron) and how many are in each molecule just by weighing them.</a:t>
            </a:r>
            <a:endParaRPr lang="en-US" sz="1200" b="1" dirty="0">
              <a:latin typeface="+mj-lt"/>
            </a:endParaRPr>
          </a:p>
        </p:txBody>
      </p:sp>
      <p:sp>
        <p:nvSpPr>
          <p:cNvPr id="10" name="Text Box 28"/>
          <p:cNvSpPr txBox="1">
            <a:spLocks noChangeArrowheads="1"/>
          </p:cNvSpPr>
          <p:nvPr/>
        </p:nvSpPr>
        <p:spPr bwMode="auto">
          <a:xfrm>
            <a:off x="0" y="5634891"/>
            <a:ext cx="12104015" cy="430887"/>
          </a:xfrm>
          <a:prstGeom prst="rect">
            <a:avLst/>
          </a:prstGeom>
          <a:noFill/>
          <a:ln w="9525">
            <a:noFill/>
            <a:miter lim="800000"/>
            <a:headEnd/>
            <a:tailEnd/>
          </a:ln>
        </p:spPr>
        <p:txBody>
          <a:bodyPr wrap="square">
            <a:spAutoFit/>
          </a:bodyPr>
          <a:lstStyle/>
          <a:p>
            <a:pPr algn="just"/>
            <a:r>
              <a:rPr lang="en-US" sz="1100" b="1" dirty="0">
                <a:solidFill>
                  <a:srgbClr val="333399"/>
                </a:solidFill>
              </a:rPr>
              <a:t>Facilities and instrumentation used:</a:t>
            </a:r>
            <a:r>
              <a:rPr lang="en-US" sz="1100" dirty="0">
                <a:solidFill>
                  <a:srgbClr val="333399"/>
                </a:solidFill>
              </a:rPr>
              <a:t>  21 T FT-ICR MS in the ICR Facility</a:t>
            </a:r>
          </a:p>
          <a:p>
            <a:pPr algn="just"/>
            <a:r>
              <a:rPr lang="en-US" sz="1100" b="1" dirty="0">
                <a:solidFill>
                  <a:srgbClr val="333399"/>
                </a:solidFill>
              </a:rPr>
              <a:t>Citation:</a:t>
            </a:r>
            <a:endParaRPr lang="en-US" sz="1200" dirty="0">
              <a:solidFill>
                <a:srgbClr val="333399"/>
              </a:solidFill>
            </a:endParaRPr>
          </a:p>
        </p:txBody>
      </p:sp>
      <p:sp>
        <p:nvSpPr>
          <p:cNvPr id="7" name="Rectangle 6">
            <a:extLst>
              <a:ext uri="{FF2B5EF4-FFF2-40B4-BE49-F238E27FC236}">
                <a16:creationId xmlns:a16="http://schemas.microsoft.com/office/drawing/2014/main" id="{2BB3E8B7-873A-4BFE-401B-2B2DDF22C370}"/>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C3DA825-2EEF-ECD9-AEF5-D75CD1D1DD5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6E3BC0DE-9B55-6F73-D6FC-F4CCBBEBAAC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6C6C8A8F-A0DB-5D9C-AB30-2568234F95F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7" name="Line 42">
            <a:extLst>
              <a:ext uri="{FF2B5EF4-FFF2-40B4-BE49-F238E27FC236}">
                <a16:creationId xmlns:a16="http://schemas.microsoft.com/office/drawing/2014/main" id="{962BED61-F775-9579-C807-50E6EB02A97F}"/>
              </a:ext>
            </a:extLst>
          </p:cNvPr>
          <p:cNvSpPr>
            <a:spLocks noChangeShapeType="1"/>
          </p:cNvSpPr>
          <p:nvPr/>
        </p:nvSpPr>
        <p:spPr bwMode="auto">
          <a:xfrm>
            <a:off x="0" y="1509123"/>
            <a:ext cx="12192000" cy="28082"/>
          </a:xfrm>
          <a:prstGeom prst="line">
            <a:avLst/>
          </a:prstGeom>
          <a:noFill/>
          <a:ln w="44450" cmpd="sng">
            <a:solidFill>
              <a:srgbClr val="4F4184"/>
            </a:solidFill>
            <a:round/>
            <a:headEnd/>
            <a:tailEnd/>
          </a:ln>
        </p:spPr>
        <p:txBody>
          <a:bodyPr/>
          <a:lstStyle/>
          <a:p>
            <a:endParaRPr lang="en-US" dirty="0"/>
          </a:p>
        </p:txBody>
      </p:sp>
      <p:pic>
        <p:nvPicPr>
          <p:cNvPr id="18" name="Picture 17" descr="NSF logo.jpg">
            <a:extLst>
              <a:ext uri="{FF2B5EF4-FFF2-40B4-BE49-F238E27FC236}">
                <a16:creationId xmlns:a16="http://schemas.microsoft.com/office/drawing/2014/main" id="{7F36D019-5B85-FF17-B63C-89E2189D0C89}"/>
              </a:ext>
            </a:extLst>
          </p:cNvPr>
          <p:cNvPicPr>
            <a:picLocks noChangeAspect="1"/>
          </p:cNvPicPr>
          <p:nvPr/>
        </p:nvPicPr>
        <p:blipFill>
          <a:blip r:embed="rId6" cstate="print"/>
          <a:stretch>
            <a:fillRect/>
          </a:stretch>
        </p:blipFill>
        <p:spPr>
          <a:xfrm>
            <a:off x="10099268" y="223097"/>
            <a:ext cx="1017188" cy="1023315"/>
          </a:xfrm>
          <a:prstGeom prst="rect">
            <a:avLst/>
          </a:prstGeom>
        </p:spPr>
      </p:pic>
      <p:pic>
        <p:nvPicPr>
          <p:cNvPr id="20" name="Picture 19" descr="JustM_purple.jpg">
            <a:extLst>
              <a:ext uri="{FF2B5EF4-FFF2-40B4-BE49-F238E27FC236}">
                <a16:creationId xmlns:a16="http://schemas.microsoft.com/office/drawing/2014/main" id="{6C03590C-7C40-6992-6E0A-B67FB365437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1340821" y="344776"/>
            <a:ext cx="672842" cy="801911"/>
          </a:xfrm>
          <a:prstGeom prst="rect">
            <a:avLst/>
          </a:prstGeom>
        </p:spPr>
      </p:pic>
      <p:sp>
        <p:nvSpPr>
          <p:cNvPr id="23" name="Text Box 28">
            <a:extLst>
              <a:ext uri="{FF2B5EF4-FFF2-40B4-BE49-F238E27FC236}">
                <a16:creationId xmlns:a16="http://schemas.microsoft.com/office/drawing/2014/main" id="{24CA810D-61BC-7CDB-318B-8DAFF4760170}"/>
              </a:ext>
            </a:extLst>
          </p:cNvPr>
          <p:cNvSpPr txBox="1">
            <a:spLocks noChangeArrowheads="1"/>
          </p:cNvSpPr>
          <p:nvPr/>
        </p:nvSpPr>
        <p:spPr bwMode="auto">
          <a:xfrm>
            <a:off x="5895975" y="5334848"/>
            <a:ext cx="6208040" cy="461665"/>
          </a:xfrm>
          <a:prstGeom prst="rect">
            <a:avLst/>
          </a:prstGeom>
          <a:noFill/>
          <a:ln w="9525">
            <a:noFill/>
            <a:miter lim="800000"/>
            <a:headEnd/>
            <a:tailEnd/>
          </a:ln>
        </p:spPr>
        <p:txBody>
          <a:bodyPr wrap="square">
            <a:spAutoFit/>
          </a:bodyPr>
          <a:lstStyle/>
          <a:p>
            <a:pPr algn="just"/>
            <a:r>
              <a:rPr lang="en-US" sz="1200" dirty="0"/>
              <a:t>An illustration of the interactions between whales, krill, and phytoplankton in the Southern Ocean under (</a:t>
            </a:r>
            <a:r>
              <a:rPr lang="en-US" sz="1200" b="1" dirty="0"/>
              <a:t>A</a:t>
            </a:r>
            <a:r>
              <a:rPr lang="en-US" sz="1200" dirty="0"/>
              <a:t>) pre-whaling and (</a:t>
            </a:r>
            <a:r>
              <a:rPr lang="en-US" sz="1200" b="1" dirty="0"/>
              <a:t>B</a:t>
            </a:r>
            <a:r>
              <a:rPr lang="en-US" sz="1200" dirty="0"/>
              <a:t>) post-whaling conditions.  </a:t>
            </a:r>
            <a:endParaRPr lang="en-US" sz="1200" dirty="0">
              <a:highlight>
                <a:srgbClr val="FFFF00"/>
              </a:highlight>
            </a:endParaRPr>
          </a:p>
        </p:txBody>
      </p:sp>
      <p:sp>
        <p:nvSpPr>
          <p:cNvPr id="3" name="Text Box 62">
            <a:extLst>
              <a:ext uri="{FF2B5EF4-FFF2-40B4-BE49-F238E27FC236}">
                <a16:creationId xmlns:a16="http://schemas.microsoft.com/office/drawing/2014/main" id="{C1DC4BB4-4173-0290-A7EC-EB87FD216861}"/>
              </a:ext>
            </a:extLst>
          </p:cNvPr>
          <p:cNvSpPr txBox="1">
            <a:spLocks noChangeArrowheads="1"/>
          </p:cNvSpPr>
          <p:nvPr/>
        </p:nvSpPr>
        <p:spPr bwMode="auto">
          <a:xfrm>
            <a:off x="138603" y="58665"/>
            <a:ext cx="9982585" cy="1469633"/>
          </a:xfrm>
          <a:prstGeom prst="rect">
            <a:avLst/>
          </a:prstGeom>
          <a:noFill/>
          <a:ln w="9525">
            <a:noFill/>
            <a:miter lim="800000"/>
            <a:headEnd/>
            <a:tailEnd/>
          </a:ln>
        </p:spPr>
        <p:txBody>
          <a:bodyPr wrap="square">
            <a:spAutoFit/>
          </a:bodyPr>
          <a:lstStyle/>
          <a:p>
            <a:pPr>
              <a:spcBef>
                <a:spcPts val="0"/>
              </a:spcBef>
            </a:pPr>
            <a:r>
              <a:rPr lang="en-US" sz="2000" b="1" dirty="0"/>
              <a:t>Whale Waste Improves Ocean Ecosystems </a:t>
            </a:r>
          </a:p>
          <a:p>
            <a:pPr>
              <a:spcBef>
                <a:spcPts val="0"/>
              </a:spcBef>
            </a:pPr>
            <a:endParaRPr lang="en-US" sz="600" dirty="0"/>
          </a:p>
          <a:p>
            <a:pPr>
              <a:spcBef>
                <a:spcPts val="0"/>
              </a:spcBef>
            </a:pPr>
            <a:r>
              <a:rPr lang="en-US" sz="1100" dirty="0">
                <a:hlinkClick r:id="rId8"/>
              </a:rPr>
              <a:t>P. J. Monreal</a:t>
            </a:r>
            <a:r>
              <a:rPr lang="en-US" sz="1100" baseline="30000" dirty="0"/>
              <a:t>1</a:t>
            </a:r>
            <a:r>
              <a:rPr lang="en-US" sz="1100" dirty="0"/>
              <a:t>, </a:t>
            </a:r>
            <a:r>
              <a:rPr lang="en-US" sz="1100" dirty="0">
                <a:hlinkClick r:id="rId9"/>
              </a:rPr>
              <a:t>M. S. Savoca</a:t>
            </a:r>
            <a:r>
              <a:rPr lang="en-US" sz="1100" baseline="30000" dirty="0"/>
              <a:t>2</a:t>
            </a:r>
            <a:r>
              <a:rPr lang="en-US" sz="1100" dirty="0"/>
              <a:t>, </a:t>
            </a:r>
            <a:r>
              <a:rPr lang="en-US" sz="1100" dirty="0">
                <a:hlinkClick r:id="rId10"/>
              </a:rPr>
              <a:t>L. Babcock-Adams</a:t>
            </a:r>
            <a:r>
              <a:rPr lang="en-US" sz="1100" baseline="30000" dirty="0"/>
              <a:t>3</a:t>
            </a:r>
            <a:r>
              <a:rPr lang="en-US" sz="1100" dirty="0"/>
              <a:t>, </a:t>
            </a:r>
            <a:r>
              <a:rPr lang="en-US" sz="1100" dirty="0">
                <a:hlinkClick r:id="rId11"/>
              </a:rPr>
              <a:t>L. E. Moore</a:t>
            </a:r>
            <a:r>
              <a:rPr lang="en-US" sz="1100" baseline="30000" dirty="0"/>
              <a:t>1</a:t>
            </a:r>
            <a:r>
              <a:rPr lang="en-US" sz="1100" dirty="0"/>
              <a:t>, </a:t>
            </a:r>
            <a:r>
              <a:rPr lang="en-US" sz="1100" dirty="0">
                <a:hlinkClick r:id="rId12"/>
              </a:rPr>
              <a:t>A. Ruacho</a:t>
            </a:r>
            <a:r>
              <a:rPr lang="en-US" sz="1100" baseline="30000" dirty="0"/>
              <a:t>1</a:t>
            </a:r>
            <a:r>
              <a:rPr lang="en-US" sz="1100" dirty="0"/>
              <a:t>, D. Hull</a:t>
            </a:r>
            <a:r>
              <a:rPr lang="en-US" sz="1100" baseline="30000" dirty="0"/>
              <a:t>1</a:t>
            </a:r>
            <a:r>
              <a:rPr lang="en-US" sz="1100" dirty="0"/>
              <a:t>, </a:t>
            </a:r>
            <a:r>
              <a:rPr lang="en-US" sz="1100" dirty="0">
                <a:hlinkClick r:id="rId13"/>
              </a:rPr>
              <a:t>L. J. Pallin</a:t>
            </a:r>
            <a:r>
              <a:rPr lang="en-US" sz="1100" baseline="30000" dirty="0"/>
              <a:t>4</a:t>
            </a:r>
            <a:r>
              <a:rPr lang="en-US" sz="1100" dirty="0"/>
              <a:t>, </a:t>
            </a:r>
            <a:r>
              <a:rPr lang="en-US" sz="1100" dirty="0">
                <a:hlinkClick r:id="rId14"/>
              </a:rPr>
              <a:t>R. C. Nichols</a:t>
            </a:r>
            <a:r>
              <a:rPr lang="en-US" sz="1100" baseline="30000" dirty="0"/>
              <a:t>4</a:t>
            </a:r>
            <a:r>
              <a:rPr lang="en-US" sz="1100" dirty="0"/>
              <a:t>, </a:t>
            </a:r>
            <a:r>
              <a:rPr lang="en-US" sz="1100" dirty="0">
                <a:hlinkClick r:id="rId15"/>
              </a:rPr>
              <a:t>J. Calambokidis</a:t>
            </a:r>
            <a:r>
              <a:rPr lang="en-US" sz="1100" baseline="30000" dirty="0"/>
              <a:t>5</a:t>
            </a:r>
            <a:r>
              <a:rPr lang="en-US" sz="1100" dirty="0"/>
              <a:t>, </a:t>
            </a:r>
            <a:r>
              <a:rPr lang="en-US" sz="1100" dirty="0">
                <a:hlinkClick r:id="rId16"/>
              </a:rPr>
              <a:t>J. A. Resing</a:t>
            </a:r>
            <a:r>
              <a:rPr lang="en-US" sz="1100" baseline="30000" dirty="0"/>
              <a:t>1,6</a:t>
            </a:r>
            <a:r>
              <a:rPr lang="en-US" sz="1100" dirty="0"/>
              <a:t>, </a:t>
            </a:r>
            <a:br>
              <a:rPr lang="en-US" sz="1100" dirty="0"/>
            </a:br>
            <a:r>
              <a:rPr lang="en-US" sz="1100" dirty="0">
                <a:hlinkClick r:id="rId17"/>
              </a:rPr>
              <a:t>A. S. Friedlaender</a:t>
            </a:r>
            <a:r>
              <a:rPr lang="en-US" sz="1100" baseline="30000" dirty="0"/>
              <a:t>4</a:t>
            </a:r>
            <a:r>
              <a:rPr lang="en-US" sz="1100" dirty="0"/>
              <a:t>, </a:t>
            </a:r>
            <a:r>
              <a:rPr lang="en-US" sz="1100" dirty="0">
                <a:hlinkClick r:id="rId18"/>
              </a:rPr>
              <a:t>J. Goldbogen</a:t>
            </a:r>
            <a:r>
              <a:rPr lang="en-US" sz="1100" baseline="30000" dirty="0"/>
              <a:t>2</a:t>
            </a:r>
            <a:r>
              <a:rPr lang="en-US" sz="1100" dirty="0"/>
              <a:t>, </a:t>
            </a:r>
            <a:r>
              <a:rPr lang="en-US" sz="1100" dirty="0">
                <a:hlinkClick r:id="rId18"/>
              </a:rPr>
              <a:t>R. M. Bundy</a:t>
            </a:r>
            <a:r>
              <a:rPr lang="en-US" sz="1100" baseline="30000" dirty="0"/>
              <a:t>1</a:t>
            </a:r>
            <a:r>
              <a:rPr lang="en-US" sz="1100" dirty="0"/>
              <a:t> </a:t>
            </a:r>
          </a:p>
          <a:p>
            <a:pPr>
              <a:spcBef>
                <a:spcPts val="0"/>
              </a:spcBef>
            </a:pPr>
            <a:endParaRPr lang="en-US" sz="400" dirty="0"/>
          </a:p>
          <a:p>
            <a:pPr marL="228600" indent="-228600">
              <a:spcBef>
                <a:spcPts val="0"/>
              </a:spcBef>
              <a:buAutoNum type="arabicPeriod"/>
            </a:pPr>
            <a:r>
              <a:rPr lang="en-US" sz="1050" b="1" dirty="0">
                <a:solidFill>
                  <a:srgbClr val="0033CC"/>
                </a:solidFill>
              </a:rPr>
              <a:t>University of Washington; 2. Stanford University; 3. National High Magnetic Field Laboratory; 4. University of California Santa Cruz; 5. Cascadia Research Collective; 6. Pacific Marine Environmental Laboratory</a:t>
            </a:r>
          </a:p>
          <a:p>
            <a:pPr marL="228600" indent="-228600">
              <a:spcBef>
                <a:spcPts val="0"/>
              </a:spcBef>
              <a:buAutoNum type="arabicPeriod"/>
            </a:pPr>
            <a:endParaRPr lang="en-US" sz="600" b="1" dirty="0">
              <a:solidFill>
                <a:srgbClr val="0033CC"/>
              </a:solidFill>
            </a:endParaRPr>
          </a:p>
          <a:p>
            <a:pPr>
              <a:spcBef>
                <a:spcPts val="0"/>
              </a:spcBef>
            </a:pPr>
            <a:r>
              <a:rPr lang="en-US" sz="1050" b="1" dirty="0"/>
              <a:t>Funding Grants:</a:t>
            </a:r>
            <a:r>
              <a:rPr lang="en-US" sz="1050" dirty="0"/>
              <a:t> K. M. </a:t>
            </a:r>
            <a:r>
              <a:rPr lang="en-US" sz="1050" dirty="0">
                <a:latin typeface="+mn-lt"/>
              </a:rPr>
              <a:t>Amm (NSF DMR-1644779</a:t>
            </a:r>
            <a:r>
              <a:rPr lang="en-US" sz="1050" dirty="0"/>
              <a:t>); J. </a:t>
            </a:r>
            <a:r>
              <a:rPr lang="en-US" sz="1050" dirty="0" err="1"/>
              <a:t>Calambokidis</a:t>
            </a:r>
            <a:r>
              <a:rPr lang="en-US" sz="1050" dirty="0"/>
              <a:t> (ANT-1643877); Palmer LTER (ANT-1440435, ANT-2026045)</a:t>
            </a:r>
            <a:endParaRPr lang="en-US" sz="1050" b="1" dirty="0">
              <a:solidFill>
                <a:srgbClr val="0033CC"/>
              </a:solidFill>
            </a:endParaRPr>
          </a:p>
        </p:txBody>
      </p:sp>
      <p:sp>
        <p:nvSpPr>
          <p:cNvPr id="6" name="Text Box 28">
            <a:extLst>
              <a:ext uri="{FF2B5EF4-FFF2-40B4-BE49-F238E27FC236}">
                <a16:creationId xmlns:a16="http://schemas.microsoft.com/office/drawing/2014/main" id="{73D57EDB-7F3D-CB7C-DDBA-4D0E2BF7E7BB}"/>
              </a:ext>
            </a:extLst>
          </p:cNvPr>
          <p:cNvSpPr txBox="1">
            <a:spLocks noChangeArrowheads="1"/>
          </p:cNvSpPr>
          <p:nvPr/>
        </p:nvSpPr>
        <p:spPr bwMode="auto">
          <a:xfrm>
            <a:off x="0" y="5634891"/>
            <a:ext cx="12104015" cy="769441"/>
          </a:xfrm>
          <a:prstGeom prst="rect">
            <a:avLst/>
          </a:prstGeom>
          <a:noFill/>
          <a:ln w="9525">
            <a:noFill/>
            <a:miter lim="800000"/>
            <a:headEnd/>
            <a:tailEnd/>
          </a:ln>
        </p:spPr>
        <p:txBody>
          <a:bodyPr wrap="square">
            <a:spAutoFit/>
          </a:bodyPr>
          <a:lstStyle/>
          <a:p>
            <a:pPr algn="just"/>
            <a:r>
              <a:rPr lang="en-US" sz="1100" b="1" dirty="0">
                <a:solidFill>
                  <a:schemeClr val="accent6"/>
                </a:solidFill>
              </a:rPr>
              <a:t>Facilities and instrumentation used:</a:t>
            </a:r>
            <a:r>
              <a:rPr lang="en-US" sz="1100" dirty="0">
                <a:solidFill>
                  <a:schemeClr val="accent6"/>
                </a:solidFill>
              </a:rPr>
              <a:t>  21 T FT-ICR MS in the ICR Facility</a:t>
            </a:r>
          </a:p>
          <a:p>
            <a:pPr algn="just"/>
            <a:r>
              <a:rPr lang="en-US" sz="1100" b="1" dirty="0">
                <a:solidFill>
                  <a:schemeClr val="accent6"/>
                </a:solidFill>
              </a:rPr>
              <a:t>Citation: </a:t>
            </a:r>
            <a:r>
              <a:rPr lang="en-US" sz="1100" dirty="0">
                <a:solidFill>
                  <a:schemeClr val="accent6"/>
                </a:solidFill>
              </a:rPr>
              <a:t>Monreal, P.J.; Savoca, M.S.; Babcock-Adams, L.C.; Moore, L.E.; Ruacho, A.; Hull, D.; Pallin, L.J.; Nichols, R.C.; </a:t>
            </a:r>
            <a:r>
              <a:rPr lang="en-US" sz="1100" dirty="0" err="1">
                <a:solidFill>
                  <a:schemeClr val="accent6"/>
                </a:solidFill>
              </a:rPr>
              <a:t>Calambokidis</a:t>
            </a:r>
            <a:r>
              <a:rPr lang="en-US" sz="1100" dirty="0">
                <a:solidFill>
                  <a:schemeClr val="accent6"/>
                </a:solidFill>
              </a:rPr>
              <a:t>, J.; Resing, J.A.; Friedlaender, A.S.; </a:t>
            </a:r>
            <a:r>
              <a:rPr lang="en-US" sz="1100" dirty="0" err="1">
                <a:solidFill>
                  <a:schemeClr val="accent6"/>
                </a:solidFill>
              </a:rPr>
              <a:t>Goldbogen</a:t>
            </a:r>
            <a:r>
              <a:rPr lang="en-US" sz="1100" dirty="0">
                <a:solidFill>
                  <a:schemeClr val="accent6"/>
                </a:solidFill>
              </a:rPr>
              <a:t>, J.; Bundy, R.M., </a:t>
            </a:r>
            <a:r>
              <a:rPr lang="en-US" sz="1100" i="1" dirty="0">
                <a:solidFill>
                  <a:schemeClr val="accent6"/>
                </a:solidFill>
              </a:rPr>
              <a:t>Organic Ligands in Whale Excrement Support Iron Availability and Reduce Copper Toxicity to the Surface Ocean,</a:t>
            </a:r>
            <a:r>
              <a:rPr lang="en-US" sz="1100" dirty="0">
                <a:solidFill>
                  <a:schemeClr val="accent6"/>
                </a:solidFill>
              </a:rPr>
              <a:t> Communication Earth &amp; Environment, </a:t>
            </a:r>
            <a:r>
              <a:rPr lang="en-US" sz="1100" b="1" dirty="0">
                <a:solidFill>
                  <a:schemeClr val="accent6"/>
                </a:solidFill>
              </a:rPr>
              <a:t>6</a:t>
            </a:r>
            <a:r>
              <a:rPr lang="en-US" sz="1100" dirty="0">
                <a:solidFill>
                  <a:schemeClr val="accent6"/>
                </a:solidFill>
              </a:rPr>
              <a:t>, 20 (2025) </a:t>
            </a:r>
            <a:r>
              <a:rPr lang="en-US" sz="1100" b="1" dirty="0">
                <a:solidFill>
                  <a:schemeClr val="accent6"/>
                </a:solidFill>
                <a:hlinkClick r:id="rId19">
                  <a:extLst>
                    <a:ext uri="{A12FA001-AC4F-418D-AE19-62706E023703}">
                      <ahyp:hlinkClr xmlns:ahyp="http://schemas.microsoft.com/office/drawing/2018/hyperlinkcolor" val="tx"/>
                    </a:ext>
                  </a:extLst>
                </a:hlinkClick>
              </a:rPr>
              <a:t>doi.org/10.1038/s43247-024-01965-9</a:t>
            </a:r>
            <a:r>
              <a:rPr lang="en-US" sz="1100" dirty="0">
                <a:solidFill>
                  <a:schemeClr val="accent6"/>
                </a:solidFill>
              </a:rPr>
              <a:t> - </a:t>
            </a:r>
            <a:r>
              <a:rPr lang="en-US" sz="1100" b="1" dirty="0">
                <a:solidFill>
                  <a:schemeClr val="accent6"/>
                </a:solidFill>
                <a:hlinkClick r:id="rId20">
                  <a:extLst>
                    <a:ext uri="{A12FA001-AC4F-418D-AE19-62706E023703}">
                      <ahyp:hlinkClr xmlns:ahyp="http://schemas.microsoft.com/office/drawing/2018/hyperlinkcolor" val="tx"/>
                    </a:ext>
                  </a:extLst>
                </a:hlinkClick>
              </a:rPr>
              <a:t>Data Set 1</a:t>
            </a:r>
            <a:r>
              <a:rPr lang="en-US" sz="1100" dirty="0">
                <a:solidFill>
                  <a:schemeClr val="accent6"/>
                </a:solidFill>
              </a:rPr>
              <a:t>, </a:t>
            </a:r>
            <a:r>
              <a:rPr lang="en-US" sz="1100" b="1" dirty="0">
                <a:solidFill>
                  <a:schemeClr val="accent6"/>
                </a:solidFill>
                <a:hlinkClick r:id="rId21">
                  <a:extLst>
                    <a:ext uri="{A12FA001-AC4F-418D-AE19-62706E023703}">
                      <ahyp:hlinkClr xmlns:ahyp="http://schemas.microsoft.com/office/drawing/2018/hyperlinkcolor" val="tx"/>
                    </a:ext>
                  </a:extLst>
                </a:hlinkClick>
              </a:rPr>
              <a:t>Data Set 2</a:t>
            </a:r>
            <a:endParaRPr lang="en-US" sz="1200" dirty="0">
              <a:solidFill>
                <a:schemeClr val="accent6"/>
              </a:solidFill>
            </a:endParaRPr>
          </a:p>
        </p:txBody>
      </p:sp>
      <p:pic>
        <p:nvPicPr>
          <p:cNvPr id="19" name="Picture 18" descr="A diagram of a fish life cycle">
            <a:extLst>
              <a:ext uri="{FF2B5EF4-FFF2-40B4-BE49-F238E27FC236}">
                <a16:creationId xmlns:a16="http://schemas.microsoft.com/office/drawing/2014/main" id="{71463B4A-90D2-BFC3-CC08-06E87F5017F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5819247" y="1645821"/>
            <a:ext cx="6364778" cy="3685309"/>
          </a:xfrm>
          <a:prstGeom prst="rect">
            <a:avLst/>
          </a:prstGeom>
        </p:spPr>
      </p:pic>
    </p:spTree>
    <p:extLst>
      <p:ext uri="{BB962C8B-B14F-4D97-AF65-F5344CB8AC3E}">
        <p14:creationId xmlns:p14="http://schemas.microsoft.com/office/powerpoint/2010/main" val="15637685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0FF4E7-1BAA-48E0-9198-0EC594AEFA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3.xml><?xml version="1.0" encoding="utf-8"?>
<ds:datastoreItem xmlns:ds="http://schemas.openxmlformats.org/officeDocument/2006/customXml" ds:itemID="{92B06607-F230-4BF8-96D2-9147FE891250}">
  <ds:schemaRefs>
    <ds:schemaRef ds:uri="http://purl.org/dc/elements/1.1/"/>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www.w3.org/XML/1998/namespace"/>
    <ds:schemaRef ds:uri="755122fe-b241-49e1-afdb-07c82d1e2775"/>
    <ds:schemaRef ds:uri="dadad298-2df9-4984-95e3-f6f23ee06f9a"/>
    <ds:schemaRef ds:uri="http://purl.org/dc/terms/"/>
  </ds:schemaRefs>
</ds:datastoreItem>
</file>

<file path=docMetadata/LabelInfo.xml><?xml version="1.0" encoding="utf-8"?>
<clbl:labelList xmlns:clbl="http://schemas.microsoft.com/office/2020/mipLabelMetadata">
  <clbl:label id="{a36450eb-db06-42a7-8d1b-026719f701e3}" enabled="0" method="" siteId="{a36450eb-db06-42a7-8d1b-026719f701e3}" removed="1"/>
</clbl:labelList>
</file>

<file path=docProps/app.xml><?xml version="1.0" encoding="utf-8"?>
<Properties xmlns="http://schemas.openxmlformats.org/officeDocument/2006/extended-properties" xmlns:vt="http://schemas.openxmlformats.org/officeDocument/2006/docPropsVTypes">
  <TotalTime>10410</TotalTime>
  <Words>1122</Words>
  <Application>Microsoft Macintosh PowerPoint</Application>
  <PresentationFormat>Widescreen</PresentationFormat>
  <Paragraphs>34</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Kristin Roberts</cp:lastModifiedBy>
  <cp:revision>169</cp:revision>
  <cp:lastPrinted>2019-07-16T13:07:28Z</cp:lastPrinted>
  <dcterms:created xsi:type="dcterms:W3CDTF">2004-08-07T03:10:56Z</dcterms:created>
  <dcterms:modified xsi:type="dcterms:W3CDTF">2025-10-02T20:55:39Z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