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63" r:id="rId5"/>
    <p:sldId id="262" r:id="rId6"/>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4184"/>
    <a:srgbClr val="333399"/>
    <a:srgbClr val="0033CC"/>
    <a:srgbClr val="008080"/>
    <a:srgbClr val="006600"/>
    <a:srgbClr val="000066"/>
    <a:srgbClr val="FFFF00"/>
    <a:srgbClr val="0066FF"/>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8561F4-1433-45EC-87FE-F124915060A8}" v="1" dt="2025-10-27T17:43:55.6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493" autoAdjust="0"/>
  </p:normalViewPr>
  <p:slideViewPr>
    <p:cSldViewPr snapToGrid="0">
      <p:cViewPr varScale="1">
        <p:scale>
          <a:sx n="103" d="100"/>
          <a:sy n="103" d="100"/>
        </p:scale>
        <p:origin x="888" y="312"/>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Butcher" userId="1b4c7cea-fb02-437e-ba11-a74bf9fe0133" providerId="ADAL" clId="{03931DFF-54C8-4F05-B2DC-45FAED1F994D}"/>
    <pc:docChg chg="undo custSel modSld">
      <pc:chgData name="David Butcher" userId="1b4c7cea-fb02-437e-ba11-a74bf9fe0133" providerId="ADAL" clId="{03931DFF-54C8-4F05-B2DC-45FAED1F994D}" dt="2025-10-17T16:18:30.880" v="109" actId="1035"/>
      <pc:docMkLst>
        <pc:docMk/>
      </pc:docMkLst>
      <pc:sldChg chg="modSp mod">
        <pc:chgData name="David Butcher" userId="1b4c7cea-fb02-437e-ba11-a74bf9fe0133" providerId="ADAL" clId="{03931DFF-54C8-4F05-B2DC-45FAED1F994D}" dt="2025-10-17T16:18:30.880" v="109" actId="1035"/>
        <pc:sldMkLst>
          <pc:docMk/>
          <pc:sldMk cId="1563768588" sldId="262"/>
        </pc:sldMkLst>
        <pc:spChg chg="mod">
          <ac:chgData name="David Butcher" userId="1b4c7cea-fb02-437e-ba11-a74bf9fe0133" providerId="ADAL" clId="{03931DFF-54C8-4F05-B2DC-45FAED1F994D}" dt="2025-10-17T16:18:28.708" v="106" actId="1036"/>
          <ac:spMkLst>
            <pc:docMk/>
            <pc:sldMk cId="1563768588" sldId="262"/>
            <ac:spMk id="3" creationId="{826E6F83-E929-A9FB-F632-005BDD9589B7}"/>
          </ac:spMkLst>
        </pc:spChg>
        <pc:spChg chg="mod">
          <ac:chgData name="David Butcher" userId="1b4c7cea-fb02-437e-ba11-a74bf9fe0133" providerId="ADAL" clId="{03931DFF-54C8-4F05-B2DC-45FAED1F994D}" dt="2025-10-17T16:17:57.353" v="82"/>
          <ac:spMkLst>
            <pc:docMk/>
            <pc:sldMk cId="1563768588" sldId="262"/>
            <ac:spMk id="17" creationId="{A68128A7-9794-EE2E-7EFC-0AA19F1AB754}"/>
          </ac:spMkLst>
        </pc:spChg>
        <pc:spChg chg="mod">
          <ac:chgData name="David Butcher" userId="1b4c7cea-fb02-437e-ba11-a74bf9fe0133" providerId="ADAL" clId="{03931DFF-54C8-4F05-B2DC-45FAED1F994D}" dt="2025-10-17T16:18:30.880" v="109" actId="1035"/>
          <ac:spMkLst>
            <pc:docMk/>
            <pc:sldMk cId="1563768588" sldId="262"/>
            <ac:spMk id="1028" creationId="{00000000-0000-0000-0000-000000000000}"/>
          </ac:spMkLst>
        </pc:spChg>
      </pc:sldChg>
      <pc:sldChg chg="modSp mod">
        <pc:chgData name="David Butcher" userId="1b4c7cea-fb02-437e-ba11-a74bf9fe0133" providerId="ADAL" clId="{03931DFF-54C8-4F05-B2DC-45FAED1F994D}" dt="2025-10-17T16:16:49.716" v="79"/>
        <pc:sldMkLst>
          <pc:docMk/>
          <pc:sldMk cId="1316960835" sldId="263"/>
        </pc:sldMkLst>
        <pc:spChg chg="mod">
          <ac:chgData name="David Butcher" userId="1b4c7cea-fb02-437e-ba11-a74bf9fe0133" providerId="ADAL" clId="{03931DFF-54C8-4F05-B2DC-45FAED1F994D}" dt="2025-10-17T16:16:49.716" v="79"/>
          <ac:spMkLst>
            <pc:docMk/>
            <pc:sldMk cId="1316960835" sldId="263"/>
            <ac:spMk id="5" creationId="{4D74F2E4-1CDA-3997-50BE-312EF29E74F8}"/>
          </ac:spMkLst>
        </pc:spChg>
        <pc:spChg chg="mod">
          <ac:chgData name="David Butcher" userId="1b4c7cea-fb02-437e-ba11-a74bf9fe0133" providerId="ADAL" clId="{03931DFF-54C8-4F05-B2DC-45FAED1F994D}" dt="2025-10-17T16:16:11.338" v="42" actId="20577"/>
          <ac:spMkLst>
            <pc:docMk/>
            <pc:sldMk cId="1316960835" sldId="263"/>
            <ac:spMk id="1028" creationId="{3AA30F6D-B2C5-AC82-446D-EE8805268568}"/>
          </ac:spMkLst>
        </pc:spChg>
      </pc:sldChg>
    </pc:docChg>
  </pc:docChgLst>
  <pc:docChgLst>
    <pc:chgData name="Anke Toth" userId="fc9b2c11-e170-4011-bad7-c90a72072e25" providerId="ADAL" clId="{AA784867-B0FE-4C06-88B9-3D6420CB68B6}"/>
    <pc:docChg chg="modSld">
      <pc:chgData name="Anke Toth" userId="fc9b2c11-e170-4011-bad7-c90a72072e25" providerId="ADAL" clId="{AA784867-B0FE-4C06-88B9-3D6420CB68B6}" dt="2025-10-27T17:43:58.405" v="1" actId="14100"/>
      <pc:docMkLst>
        <pc:docMk/>
      </pc:docMkLst>
      <pc:sldChg chg="modSp mod">
        <pc:chgData name="Anke Toth" userId="fc9b2c11-e170-4011-bad7-c90a72072e25" providerId="ADAL" clId="{AA784867-B0FE-4C06-88B9-3D6420CB68B6}" dt="2025-10-27T17:43:58.405" v="1" actId="14100"/>
        <pc:sldMkLst>
          <pc:docMk/>
          <pc:sldMk cId="1563768588" sldId="262"/>
        </pc:sldMkLst>
        <pc:spChg chg="mod">
          <ac:chgData name="Anke Toth" userId="fc9b2c11-e170-4011-bad7-c90a72072e25" providerId="ADAL" clId="{AA784867-B0FE-4C06-88B9-3D6420CB68B6}" dt="2025-10-27T17:43:58.405" v="1" actId="14100"/>
          <ac:spMkLst>
            <pc:docMk/>
            <pc:sldMk cId="1563768588" sldId="262"/>
            <ac:spMk id="12" creationId="{75C4BE8D-4922-D5AE-3D97-2052B3544AC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1741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1741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722FB8F7-A4EF-491B-8766-3F9B2991C918}" type="slidenum">
              <a:rPr lang="en-US"/>
              <a:pPr>
                <a:defRPr/>
              </a:pPr>
              <a:t>‹#›</a:t>
            </a:fld>
            <a:endParaRPr lang="en-US"/>
          </a:p>
        </p:txBody>
      </p:sp>
    </p:spTree>
    <p:extLst>
      <p:ext uri="{BB962C8B-B14F-4D97-AF65-F5344CB8AC3E}">
        <p14:creationId xmlns:p14="http://schemas.microsoft.com/office/powerpoint/2010/main" val="12016314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1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a:defRPr sz="1200">
                <a:latin typeface="Arial" charset="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a:defRPr sz="1200">
                <a:latin typeface="Arial" charset="0"/>
                <a:cs typeface="+mn-cs"/>
              </a:defRPr>
            </a:lvl1pPr>
          </a:lstStyle>
          <a:p>
            <a:pPr>
              <a:defRPr/>
            </a:pPr>
            <a:endParaRPr lang="en-US"/>
          </a:p>
        </p:txBody>
      </p:sp>
      <p:sp>
        <p:nvSpPr>
          <p:cNvPr id="922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a:defRPr sz="1200">
                <a:latin typeface="Arial" charset="0"/>
                <a:cs typeface="+mn-cs"/>
              </a:defRPr>
            </a:lvl1pPr>
          </a:lstStyle>
          <a:p>
            <a:pPr>
              <a:defRPr/>
            </a:pPr>
            <a:fld id="{5B9D219D-06B3-467B-AA93-169E2354984A}" type="slidenum">
              <a:rPr lang="en-US"/>
              <a:pPr>
                <a:defRPr/>
              </a:pPr>
              <a:t>‹#›</a:t>
            </a:fld>
            <a:endParaRPr lang="en-US"/>
          </a:p>
        </p:txBody>
      </p:sp>
    </p:spTree>
    <p:extLst>
      <p:ext uri="{BB962C8B-B14F-4D97-AF65-F5344CB8AC3E}">
        <p14:creationId xmlns:p14="http://schemas.microsoft.com/office/powerpoint/2010/main" val="37186680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5DA00-4FEC-0D62-67EA-1F6A63701A13}"/>
            </a:ext>
          </a:extLst>
        </p:cNvPr>
        <p:cNvGrpSpPr/>
        <p:nvPr/>
      </p:nvGrpSpPr>
      <p:grpSpPr>
        <a:xfrm>
          <a:off x="0" y="0"/>
          <a:ext cx="0" cy="0"/>
          <a:chOff x="0" y="0"/>
          <a:chExt cx="0" cy="0"/>
        </a:xfrm>
      </p:grpSpPr>
      <p:sp>
        <p:nvSpPr>
          <p:cNvPr id="4098" name="Rectangle 7">
            <a:extLst>
              <a:ext uri="{FF2B5EF4-FFF2-40B4-BE49-F238E27FC236}">
                <a16:creationId xmlns:a16="http://schemas.microsoft.com/office/drawing/2014/main" id="{586FD5E0-622D-32C5-1677-C4ABCC7828A2}"/>
              </a:ext>
            </a:extLst>
          </p:cNvPr>
          <p:cNvSpPr>
            <a:spLocks noGrp="1" noChangeArrowheads="1"/>
          </p:cNvSpPr>
          <p:nvPr>
            <p:ph type="sldNum" sz="quarter" idx="5"/>
          </p:nvPr>
        </p:nvSpPr>
        <p:spPr/>
        <p:txBody>
          <a:bodyPr/>
          <a:lstStyle/>
          <a:p>
            <a:pPr>
              <a:defRPr/>
            </a:pPr>
            <a:fld id="{D6AC04BA-D5B1-4AEE-92A8-018E0611CCA8}" type="slidenum">
              <a:rPr lang="en-US" smtClean="0"/>
              <a:pPr>
                <a:defRPr/>
              </a:pPr>
              <a:t>1</a:t>
            </a:fld>
            <a:endParaRPr lang="en-US"/>
          </a:p>
        </p:txBody>
      </p:sp>
      <p:sp>
        <p:nvSpPr>
          <p:cNvPr id="4099" name="Rectangle 2">
            <a:extLst>
              <a:ext uri="{FF2B5EF4-FFF2-40B4-BE49-F238E27FC236}">
                <a16:creationId xmlns:a16="http://schemas.microsoft.com/office/drawing/2014/main" id="{DDB5A1A9-1DEE-4799-7A98-472AE4B5E650}"/>
              </a:ext>
            </a:extLst>
          </p:cNvPr>
          <p:cNvSpPr>
            <a:spLocks noGrp="1" noRot="1" noChangeAspect="1" noChangeArrowheads="1" noTextEdit="1"/>
          </p:cNvSpPr>
          <p:nvPr>
            <p:ph type="sldImg"/>
          </p:nvPr>
        </p:nvSpPr>
        <p:spPr>
          <a:xfrm>
            <a:off x="406400" y="696913"/>
            <a:ext cx="6197600" cy="3486150"/>
          </a:xfrm>
          <a:ln/>
        </p:spPr>
      </p:sp>
      <p:sp>
        <p:nvSpPr>
          <p:cNvPr id="4100" name="Rectangle 3">
            <a:extLst>
              <a:ext uri="{FF2B5EF4-FFF2-40B4-BE49-F238E27FC236}">
                <a16:creationId xmlns:a16="http://schemas.microsoft.com/office/drawing/2014/main" id="{D2FAAE5D-3861-B575-73EC-3F4C0D5BA174}"/>
              </a:ext>
            </a:extLst>
          </p:cNvPr>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620639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p:txBody>
          <a:bodyPr/>
          <a:lstStyle/>
          <a:p>
            <a:pPr>
              <a:defRPr/>
            </a:pPr>
            <a:fld id="{D6AC04BA-D5B1-4AEE-92A8-018E0611CCA8}" type="slidenum">
              <a:rPr lang="en-US" smtClean="0"/>
              <a:pPr>
                <a:defRPr/>
              </a:pPr>
              <a:t>2</a:t>
            </a:fld>
            <a:endParaRPr lang="en-US"/>
          </a:p>
        </p:txBody>
      </p:sp>
      <p:sp>
        <p:nvSpPr>
          <p:cNvPr id="4099" name="Rectangle 2"/>
          <p:cNvSpPr>
            <a:spLocks noGrp="1" noRot="1" noChangeAspect="1" noChangeArrowheads="1" noTextEdit="1"/>
          </p:cNvSpPr>
          <p:nvPr>
            <p:ph type="sldImg"/>
          </p:nvPr>
        </p:nvSpPr>
        <p:spPr>
          <a:xfrm>
            <a:off x="406400" y="696913"/>
            <a:ext cx="6197600" cy="3486150"/>
          </a:xfrm>
          <a:ln/>
        </p:spPr>
      </p:sp>
      <p:sp>
        <p:nvSpPr>
          <p:cNvPr id="4100" name="Rectangle 3"/>
          <p:cNvSpPr>
            <a:spLocks noGrp="1" noChangeArrowheads="1"/>
          </p:cNvSpPr>
          <p:nvPr>
            <p:ph type="body" idx="1"/>
          </p:nvPr>
        </p:nvSpPr>
        <p:spPr>
          <a:noFill/>
          <a:ln/>
        </p:spPr>
        <p:txBody>
          <a:bodyPr/>
          <a:lstStyle/>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33080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A275-2248-4703-A6BD-2B2C7E46629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DCB457-3824-4C81-AF28-F5618F2A63D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992C00-8830-40B8-83C7-509852F4927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F46750-D5FA-4671-B5BA-E95E7F67745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2780E7-AE4B-4A74-913C-69559A8F9A5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BE93F4C-B641-44D5-88A7-D685C8539F6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7937C37-A518-4341-96B5-795628DF95D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1634430-B1CB-4CC6-9592-621DF5AC230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49ADFAB3-0539-4C14-B23B-7AC1C4980D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B0B7CBC-4F8F-4D89-AE90-5DB130C8D89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1E606A-5DAB-4153-87A7-04FF9161543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mn-cs"/>
              </a:defRPr>
            </a:lvl1pPr>
          </a:lstStyle>
          <a:p>
            <a:pPr>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mn-cs"/>
              </a:defRPr>
            </a:lvl1pPr>
          </a:lstStyle>
          <a:p>
            <a:pPr>
              <a:defRPr/>
            </a:pPr>
            <a:fld id="{7728583B-E7C8-46C8-B594-1E9554A88C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hyperlink" Target="https://doi.org/10.1145/3650203.3663326" TargetMode="External"/><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hyperlink" Target="https://doi.org/10.5281/ZENODO.788453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jpeg"/><Relationship Id="rId11" Type="http://schemas.openxmlformats.org/officeDocument/2006/relationships/hyperlink" Target="https://github.com/CHESSComputing/FOXDEN" TargetMode="External"/><Relationship Id="rId5" Type="http://schemas.openxmlformats.org/officeDocument/2006/relationships/hyperlink" Target="https://orcid.org/0000-0002-1268-4150" TargetMode="External"/><Relationship Id="rId10" Type="http://schemas.openxmlformats.org/officeDocument/2006/relationships/hyperlink" Target="https://doi.org/10.1038/s41467-025-59231-1" TargetMode="External"/><Relationship Id="rId4" Type="http://schemas.openxmlformats.org/officeDocument/2006/relationships/image" Target="../media/image2.jpeg"/><Relationship Id="rId9" Type="http://schemas.openxmlformats.org/officeDocument/2006/relationships/image" Target="../media/image6.png"/><Relationship Id="rId14" Type="http://schemas.openxmlformats.org/officeDocument/2006/relationships/hyperlink" Target="https://doi.org/10.1038/s41597-022-01712-9"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orcid.org/0000-0002-1268-4150" TargetMode="External"/><Relationship Id="rId13"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hyperlink" Target="https://doi.org/10.1145/3650203.3663326"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s://doi.org/10.5281/ZENODO.7884538" TargetMode="External"/><Relationship Id="rId5" Type="http://schemas.openxmlformats.org/officeDocument/2006/relationships/image" Target="../media/image4.png"/><Relationship Id="rId10" Type="http://schemas.openxmlformats.org/officeDocument/2006/relationships/hyperlink" Target="https://doi.org/10.1038/s41467-025-59231-1" TargetMode="External"/><Relationship Id="rId4" Type="http://schemas.openxmlformats.org/officeDocument/2006/relationships/image" Target="../media/image3.jpeg"/><Relationship Id="rId9" Type="http://schemas.openxmlformats.org/officeDocument/2006/relationships/hyperlink" Target="https://github.com/CHESSComputing/FOXD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7DC815-29F0-27D6-FA0F-FBD66AE4867B}"/>
            </a:ext>
          </a:extLst>
        </p:cNvPr>
        <p:cNvGrpSpPr/>
        <p:nvPr/>
      </p:nvGrpSpPr>
      <p:grpSpPr>
        <a:xfrm>
          <a:off x="0" y="0"/>
          <a:ext cx="0" cy="0"/>
          <a:chOff x="0" y="0"/>
          <a:chExt cx="0" cy="0"/>
        </a:xfrm>
      </p:grpSpPr>
      <p:pic>
        <p:nvPicPr>
          <p:cNvPr id="10" name="Picture 9">
            <a:extLst>
              <a:ext uri="{FF2B5EF4-FFF2-40B4-BE49-F238E27FC236}">
                <a16:creationId xmlns:a16="http://schemas.microsoft.com/office/drawing/2014/main" id="{C9A01730-1414-A745-AF44-F6E3FAE19F46}"/>
              </a:ext>
            </a:extLst>
          </p:cNvPr>
          <p:cNvPicPr>
            <a:picLocks noChangeAspect="1"/>
          </p:cNvPicPr>
          <p:nvPr/>
        </p:nvPicPr>
        <p:blipFill>
          <a:blip r:embed="rId3"/>
          <a:stretch>
            <a:fillRect/>
          </a:stretch>
        </p:blipFill>
        <p:spPr>
          <a:xfrm>
            <a:off x="6356909" y="1393263"/>
            <a:ext cx="5669280" cy="3120173"/>
          </a:xfrm>
          <a:prstGeom prst="rect">
            <a:avLst/>
          </a:prstGeom>
        </p:spPr>
      </p:pic>
      <p:sp>
        <p:nvSpPr>
          <p:cNvPr id="1027" name="Rectangle 5">
            <a:extLst>
              <a:ext uri="{FF2B5EF4-FFF2-40B4-BE49-F238E27FC236}">
                <a16:creationId xmlns:a16="http://schemas.microsoft.com/office/drawing/2014/main" id="{6221E1B1-AA8D-C9AB-2E2C-A9567D93C375}"/>
              </a:ext>
            </a:extLst>
          </p:cNvPr>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a:extLst>
              <a:ext uri="{FF2B5EF4-FFF2-40B4-BE49-F238E27FC236}">
                <a16:creationId xmlns:a16="http://schemas.microsoft.com/office/drawing/2014/main" id="{3AA30F6D-B2C5-AC82-446D-EE8805268568}"/>
              </a:ext>
            </a:extLst>
          </p:cNvPr>
          <p:cNvSpPr txBox="1">
            <a:spLocks noChangeArrowheads="1"/>
          </p:cNvSpPr>
          <p:nvPr/>
        </p:nvSpPr>
        <p:spPr bwMode="auto">
          <a:xfrm>
            <a:off x="16341" y="1198034"/>
            <a:ext cx="6169940" cy="4339650"/>
          </a:xfrm>
          <a:prstGeom prst="rect">
            <a:avLst/>
          </a:prstGeom>
          <a:noFill/>
          <a:ln w="9525">
            <a:noFill/>
            <a:miter lim="800000"/>
            <a:headEnd/>
            <a:tailEnd/>
          </a:ln>
        </p:spPr>
        <p:txBody>
          <a:bodyPr wrap="square">
            <a:spAutoFit/>
          </a:bodyPr>
          <a:lstStyle/>
          <a:p>
            <a:pPr algn="just" defTabSz="231775"/>
            <a:r>
              <a:rPr lang="en-US" sz="1200"/>
              <a:t>	Over the past decade, the concept of FAIR data—</a:t>
            </a:r>
            <a:r>
              <a:rPr lang="en-US" sz="1200" b="1"/>
              <a:t>Findable, Accessible, Interoperable, and Reusable</a:t>
            </a:r>
            <a:r>
              <a:rPr lang="en-US" sz="1200"/>
              <a:t> for both humans and machines—has become a cornerstone of modern scientific research. FAIR principles are essential for ensuring reproducibility, integrity, and rigor across disciplines. With the rapid rise of artificial intelligence (AI) tools in research, the </a:t>
            </a:r>
            <a:r>
              <a:rPr lang="en-US" sz="1200" b="1"/>
              <a:t>machine-actionable</a:t>
            </a:r>
            <a:r>
              <a:rPr lang="en-US" sz="1200"/>
              <a:t> aspect of FAIR data has gained new urgency: data that is FAIR is also </a:t>
            </a:r>
            <a:r>
              <a:rPr lang="en-US" sz="1200" b="1"/>
              <a:t>AI-ready</a:t>
            </a:r>
            <a:r>
              <a:rPr lang="en-US" sz="1200"/>
              <a:t>, enabling responsible deployment of AI agents to accelerate discovery. AI-ready data is foundational to emerging innovations such as </a:t>
            </a:r>
            <a:r>
              <a:rPr lang="en-US" sz="1200" b="1"/>
              <a:t>self-driving laboratories</a:t>
            </a:r>
            <a:r>
              <a:rPr lang="en-US" sz="1200"/>
              <a:t>, which can conduct fully automated experiments with minimal human intervention (1).</a:t>
            </a:r>
          </a:p>
          <a:p>
            <a:pPr algn="just" defTabSz="231775"/>
            <a:r>
              <a:rPr lang="en-US" sz="1200"/>
              <a:t>	Despite its importance, achieving FAIR data remains a challenge in fields where detailed metadata collection is not standard practice. To address this, the </a:t>
            </a:r>
            <a:r>
              <a:rPr lang="en-US" sz="1200" b="1"/>
              <a:t>National High Magnetic Field Laboratory (</a:t>
            </a:r>
            <a:r>
              <a:rPr lang="en-US" sz="1200" b="1" err="1"/>
              <a:t>MagLab</a:t>
            </a:r>
            <a:r>
              <a:rPr lang="en-US" sz="1200" b="1"/>
              <a:t>)</a:t>
            </a:r>
            <a:r>
              <a:rPr lang="en-US" sz="1200"/>
              <a:t> is collaborating with researchers at the </a:t>
            </a:r>
            <a:r>
              <a:rPr lang="en-US" sz="1200" b="1"/>
              <a:t>Cornell High Energy Synchrotron Source (CHESS)</a:t>
            </a:r>
            <a:r>
              <a:rPr lang="en-US" sz="1200"/>
              <a:t> to implement new cyberinfrastructure solutions. CHESS has developed the </a:t>
            </a:r>
            <a:r>
              <a:rPr lang="en-US" sz="1200" b="1"/>
              <a:t>FAIR Open-Science Extensible Data Exchange Network (FOXDEN) </a:t>
            </a:r>
            <a:r>
              <a:rPr lang="en-US" sz="1200"/>
              <a:t>(2) — a suite of services for managing data and metadata, visualizing results, and publishing to external repositories.</a:t>
            </a:r>
          </a:p>
          <a:p>
            <a:pPr algn="just" defTabSz="231775"/>
            <a:r>
              <a:rPr lang="en-US" sz="1200"/>
              <a:t>	The </a:t>
            </a:r>
            <a:r>
              <a:rPr lang="en-US" sz="1200" err="1"/>
              <a:t>MagLab</a:t>
            </a:r>
            <a:r>
              <a:rPr lang="en-US" sz="1200"/>
              <a:t> is building custom applications on FOXDEN to automate the generation of rich metadata using emerging standards such as </a:t>
            </a:r>
            <a:r>
              <a:rPr lang="en-US" sz="1200" b="1"/>
              <a:t>Science-on-schema.org</a:t>
            </a:r>
            <a:r>
              <a:rPr lang="en-US" sz="1200"/>
              <a:t> (3) and </a:t>
            </a:r>
            <a:r>
              <a:rPr lang="en-US" sz="1200" b="1"/>
              <a:t>Croissant</a:t>
            </a:r>
            <a:r>
              <a:rPr lang="en-US" sz="1200"/>
              <a:t> (4). These tools enhance dataset discoverability and support AI and machine learning workflows. By integrating these innovations, the MagLab is making FAIR and AI-ready data more accessible to its user community — empowering researchers to harness advanced computational methods and contribute to a more connected, intelligent research ecosystem.</a:t>
            </a:r>
          </a:p>
        </p:txBody>
      </p:sp>
      <p:sp>
        <p:nvSpPr>
          <p:cNvPr id="1029" name="Line 42">
            <a:extLst>
              <a:ext uri="{FF2B5EF4-FFF2-40B4-BE49-F238E27FC236}">
                <a16:creationId xmlns:a16="http://schemas.microsoft.com/office/drawing/2014/main" id="{5FAA11FD-172E-A3FA-33E4-3B447719426C}"/>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a:p>
        </p:txBody>
      </p:sp>
      <p:sp>
        <p:nvSpPr>
          <p:cNvPr id="1034" name="Rectangle 49">
            <a:extLst>
              <a:ext uri="{FF2B5EF4-FFF2-40B4-BE49-F238E27FC236}">
                <a16:creationId xmlns:a16="http://schemas.microsoft.com/office/drawing/2014/main" id="{DB65AE9C-190B-DEC6-B952-AA3635C02E67}"/>
              </a:ext>
            </a:extLst>
          </p:cNvPr>
          <p:cNvSpPr>
            <a:spLocks noChangeArrowheads="1"/>
          </p:cNvSpPr>
          <p:nvPr/>
        </p:nvSpPr>
        <p:spPr bwMode="auto">
          <a:xfrm>
            <a:off x="6271524" y="1316051"/>
            <a:ext cx="5822486" cy="4113116"/>
          </a:xfrm>
          <a:prstGeom prst="rect">
            <a:avLst/>
          </a:prstGeom>
          <a:noFill/>
          <a:ln w="19050">
            <a:solidFill>
              <a:srgbClr val="0033CC"/>
            </a:solidFill>
            <a:miter lim="800000"/>
            <a:headEnd/>
            <a:tailEnd/>
          </a:ln>
        </p:spPr>
        <p:txBody>
          <a:bodyPr wrap="none" anchor="ctr"/>
          <a:lstStyle/>
          <a:p>
            <a:endParaRPr lang="en-US"/>
          </a:p>
        </p:txBody>
      </p:sp>
      <p:pic>
        <p:nvPicPr>
          <p:cNvPr id="12" name="Picture 11" descr="NSF logo.jpg">
            <a:extLst>
              <a:ext uri="{FF2B5EF4-FFF2-40B4-BE49-F238E27FC236}">
                <a16:creationId xmlns:a16="http://schemas.microsoft.com/office/drawing/2014/main" id="{FFDB6C3E-1189-D93A-6B7F-247C53F50054}"/>
              </a:ext>
            </a:extLst>
          </p:cNvPr>
          <p:cNvPicPr>
            <a:picLocks noChangeAspect="1"/>
          </p:cNvPicPr>
          <p:nvPr/>
        </p:nvPicPr>
        <p:blipFill>
          <a:blip r:embed="rId4" cstate="print"/>
          <a:stretch>
            <a:fillRect/>
          </a:stretch>
        </p:blipFill>
        <p:spPr>
          <a:xfrm>
            <a:off x="10099268" y="78134"/>
            <a:ext cx="1017188" cy="1023315"/>
          </a:xfrm>
          <a:prstGeom prst="rect">
            <a:avLst/>
          </a:prstGeom>
        </p:spPr>
      </p:pic>
      <p:sp>
        <p:nvSpPr>
          <p:cNvPr id="13" name="Text Box 62">
            <a:extLst>
              <a:ext uri="{FF2B5EF4-FFF2-40B4-BE49-F238E27FC236}">
                <a16:creationId xmlns:a16="http://schemas.microsoft.com/office/drawing/2014/main" id="{BF29C611-8DDE-6CFB-110D-6AAC9E28F193}"/>
              </a:ext>
            </a:extLst>
          </p:cNvPr>
          <p:cNvSpPr txBox="1">
            <a:spLocks noChangeArrowheads="1"/>
          </p:cNvSpPr>
          <p:nvPr/>
        </p:nvSpPr>
        <p:spPr bwMode="auto">
          <a:xfrm>
            <a:off x="138603" y="58665"/>
            <a:ext cx="9736299" cy="1046440"/>
          </a:xfrm>
          <a:prstGeom prst="rect">
            <a:avLst/>
          </a:prstGeom>
          <a:noFill/>
          <a:ln w="9525">
            <a:noFill/>
            <a:miter lim="800000"/>
            <a:headEnd/>
            <a:tailEnd/>
          </a:ln>
        </p:spPr>
        <p:txBody>
          <a:bodyPr wrap="square">
            <a:spAutoFit/>
          </a:bodyPr>
          <a:lstStyle/>
          <a:p>
            <a:pPr>
              <a:spcBef>
                <a:spcPts val="0"/>
              </a:spcBef>
            </a:pPr>
            <a:r>
              <a:rPr lang="en-US" b="1" dirty="0"/>
              <a:t>FOXDEN: Advancing AI-Ready Data Exchange Through CHESS–MagLab Collaboration</a:t>
            </a:r>
          </a:p>
          <a:p>
            <a:pPr>
              <a:spcBef>
                <a:spcPts val="0"/>
              </a:spcBef>
            </a:pPr>
            <a:endParaRPr lang="en-US" sz="600" dirty="0"/>
          </a:p>
          <a:p>
            <a:pPr>
              <a:spcBef>
                <a:spcPts val="0"/>
              </a:spcBef>
            </a:pPr>
            <a:r>
              <a:rPr lang="en-US" sz="1100" dirty="0">
                <a:hlinkClick r:id="rId5"/>
              </a:rPr>
              <a:t>David S. Butcher, Lissa C. Anderson </a:t>
            </a:r>
            <a:endParaRPr lang="en-US" sz="1100" dirty="0">
              <a:solidFill>
                <a:schemeClr val="accent5">
                  <a:lumMod val="75000"/>
                </a:schemeClr>
              </a:solidFill>
            </a:endParaRPr>
          </a:p>
          <a:p>
            <a:pPr>
              <a:spcBef>
                <a:spcPts val="0"/>
              </a:spcBef>
            </a:pPr>
            <a:r>
              <a:rPr lang="en-US" sz="1050" b="1" dirty="0">
                <a:solidFill>
                  <a:srgbClr val="0033CC"/>
                </a:solidFill>
              </a:rPr>
              <a:t>Ion Cyclotron Resonance Facility, National High Magnetic Field Laboratory, Tallahassee FL</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a:t>
            </a:r>
            <a:r>
              <a:rPr lang="en-US" sz="1050" dirty="0"/>
              <a:t>)</a:t>
            </a:r>
            <a:endParaRPr lang="en-US" sz="1050" b="1" dirty="0">
              <a:solidFill>
                <a:srgbClr val="0033CC"/>
              </a:solidFill>
            </a:endParaRPr>
          </a:p>
        </p:txBody>
      </p:sp>
      <p:pic>
        <p:nvPicPr>
          <p:cNvPr id="14" name="Picture 13" descr="JustM_purple.jpg">
            <a:extLst>
              <a:ext uri="{FF2B5EF4-FFF2-40B4-BE49-F238E27FC236}">
                <a16:creationId xmlns:a16="http://schemas.microsoft.com/office/drawing/2014/main" id="{02C421E3-98E1-F2A9-6D1A-52E8BAE221D7}"/>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2" name="AutoShape 2">
            <a:extLst>
              <a:ext uri="{FF2B5EF4-FFF2-40B4-BE49-F238E27FC236}">
                <a16:creationId xmlns:a16="http://schemas.microsoft.com/office/drawing/2014/main" id="{4EEEC71C-8469-0236-40BE-03AA00A64D9F}"/>
              </a:ext>
            </a:extLst>
          </p:cNvPr>
          <p:cNvSpPr>
            <a:spLocks noChangeAspect="1" noChangeArrowheads="1"/>
          </p:cNvSpPr>
          <p:nvPr/>
        </p:nvSpPr>
        <p:spPr bwMode="auto">
          <a:xfrm>
            <a:off x="5743575" y="3265254"/>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Rectangle 6">
            <a:extLst>
              <a:ext uri="{FF2B5EF4-FFF2-40B4-BE49-F238E27FC236}">
                <a16:creationId xmlns:a16="http://schemas.microsoft.com/office/drawing/2014/main" id="{74C25DFA-B4C3-6528-0FEE-90D47A7265B8}"/>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EFF5C8E-0D30-FDD7-5E95-0428539C8CD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4" name="Picture 3">
            <a:extLst>
              <a:ext uri="{FF2B5EF4-FFF2-40B4-BE49-F238E27FC236}">
                <a16:creationId xmlns:a16="http://schemas.microsoft.com/office/drawing/2014/main" id="{8B33E580-C3A2-322E-D935-CE2E620240A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6" name="Picture 5">
            <a:extLst>
              <a:ext uri="{FF2B5EF4-FFF2-40B4-BE49-F238E27FC236}">
                <a16:creationId xmlns:a16="http://schemas.microsoft.com/office/drawing/2014/main" id="{604E0461-6561-9869-BE96-5005B1086A3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5" name="Text Box 28">
            <a:extLst>
              <a:ext uri="{FF2B5EF4-FFF2-40B4-BE49-F238E27FC236}">
                <a16:creationId xmlns:a16="http://schemas.microsoft.com/office/drawing/2014/main" id="{4D74F2E4-1CDA-3997-50BE-312EF29E74F8}"/>
              </a:ext>
            </a:extLst>
          </p:cNvPr>
          <p:cNvSpPr txBox="1">
            <a:spLocks noChangeArrowheads="1"/>
          </p:cNvSpPr>
          <p:nvPr/>
        </p:nvSpPr>
        <p:spPr bwMode="auto">
          <a:xfrm>
            <a:off x="16341" y="5444534"/>
            <a:ext cx="12104015" cy="938719"/>
          </a:xfrm>
          <a:prstGeom prst="rect">
            <a:avLst/>
          </a:prstGeom>
          <a:noFill/>
          <a:ln w="9525">
            <a:noFill/>
            <a:miter lim="800000"/>
            <a:headEnd/>
            <a:tailEnd/>
          </a:ln>
        </p:spPr>
        <p:txBody>
          <a:bodyPr wrap="square">
            <a:spAutoFit/>
          </a:bodyPr>
          <a:lstStyle/>
          <a:p>
            <a:r>
              <a:rPr lang="en-US" sz="1100" b="1">
                <a:solidFill>
                  <a:srgbClr val="333399"/>
                </a:solidFill>
              </a:rPr>
              <a:t>Citations: </a:t>
            </a:r>
            <a:r>
              <a:rPr lang="en-US" sz="1100">
                <a:solidFill>
                  <a:srgbClr val="333399"/>
                </a:solidFill>
              </a:rPr>
              <a:t>(1) Canty, R. B. </a:t>
            </a:r>
            <a:r>
              <a:rPr lang="en-US" sz="1100" i="1">
                <a:solidFill>
                  <a:srgbClr val="333399"/>
                </a:solidFill>
              </a:rPr>
              <a:t>et al. </a:t>
            </a:r>
            <a:r>
              <a:rPr lang="en-US" sz="1100">
                <a:solidFill>
                  <a:srgbClr val="333399"/>
                </a:solidFill>
              </a:rPr>
              <a:t>Science Acceleration and Accessibility with Self-Driving Labs. Nat Commun 2025, 16 (1), 3856. </a:t>
            </a:r>
            <a:r>
              <a:rPr lang="en-US" sz="1100">
                <a:solidFill>
                  <a:srgbClr val="333399"/>
                </a:solidFill>
                <a:hlinkClick r:id="rId10"/>
              </a:rPr>
              <a:t>https://doi.org/10.1038/s41467-025-59231-1</a:t>
            </a:r>
            <a:r>
              <a:rPr lang="en-US" sz="1100">
                <a:solidFill>
                  <a:srgbClr val="333399"/>
                </a:solidFill>
              </a:rPr>
              <a:t>.</a:t>
            </a:r>
            <a:br>
              <a:rPr lang="en-US" sz="1100">
                <a:solidFill>
                  <a:srgbClr val="333399"/>
                </a:solidFill>
              </a:rPr>
            </a:br>
            <a:r>
              <a:rPr lang="en-US" sz="1100">
                <a:solidFill>
                  <a:srgbClr val="333399"/>
                </a:solidFill>
              </a:rPr>
              <a:t>(2) CHESS Computing: FOXDEN. </a:t>
            </a:r>
            <a:r>
              <a:rPr lang="en-US" sz="1100">
                <a:solidFill>
                  <a:srgbClr val="333399"/>
                </a:solidFill>
                <a:hlinkClick r:id="rId11"/>
              </a:rPr>
              <a:t>https://github.com/CHESSComputing/FOXDEN</a:t>
            </a:r>
            <a:endParaRPr lang="en-US" sz="1100">
              <a:solidFill>
                <a:srgbClr val="333399"/>
              </a:solidFill>
            </a:endParaRPr>
          </a:p>
          <a:p>
            <a:r>
              <a:rPr lang="en-US" sz="1100">
                <a:solidFill>
                  <a:srgbClr val="333399"/>
                </a:solidFill>
              </a:rPr>
              <a:t>(3) Science-on-</a:t>
            </a:r>
            <a:r>
              <a:rPr lang="en-US" sz="1100" err="1">
                <a:solidFill>
                  <a:srgbClr val="333399"/>
                </a:solidFill>
              </a:rPr>
              <a:t>Schema.Org</a:t>
            </a:r>
            <a:r>
              <a:rPr lang="en-US" sz="1100">
                <a:solidFill>
                  <a:srgbClr val="333399"/>
                </a:solidFill>
              </a:rPr>
              <a:t> v1.3.2, 2024. </a:t>
            </a:r>
            <a:r>
              <a:rPr lang="en-US" sz="1100">
                <a:solidFill>
                  <a:srgbClr val="333399"/>
                </a:solidFill>
                <a:hlinkClick r:id="rId12"/>
              </a:rPr>
              <a:t>https://doi.org/10.5281/ZENODO.7884538</a:t>
            </a:r>
            <a:r>
              <a:rPr lang="en-US" sz="1100">
                <a:solidFill>
                  <a:srgbClr val="333399"/>
                </a:solidFill>
              </a:rPr>
              <a:t>.</a:t>
            </a:r>
          </a:p>
          <a:p>
            <a:r>
              <a:rPr lang="en-US" sz="1100">
                <a:solidFill>
                  <a:srgbClr val="333399"/>
                </a:solidFill>
              </a:rPr>
              <a:t>(4) Akhtar, M. </a:t>
            </a:r>
            <a:r>
              <a:rPr lang="en-US" sz="1100" i="1">
                <a:solidFill>
                  <a:srgbClr val="333399"/>
                </a:solidFill>
              </a:rPr>
              <a:t>et al.</a:t>
            </a:r>
            <a:r>
              <a:rPr lang="en-US" sz="1100">
                <a:solidFill>
                  <a:srgbClr val="333399"/>
                </a:solidFill>
              </a:rPr>
              <a:t> Croissant: A Metadata Format for ML-Ready Datasets. </a:t>
            </a:r>
            <a:r>
              <a:rPr lang="en-US" sz="1100">
                <a:solidFill>
                  <a:srgbClr val="333399"/>
                </a:solidFill>
                <a:hlinkClick r:id="rId13"/>
              </a:rPr>
              <a:t>https://doi.org/10.1145/3650203.3663326</a:t>
            </a:r>
            <a:r>
              <a:rPr lang="en-US" sz="1100">
                <a:solidFill>
                  <a:srgbClr val="333399"/>
                </a:solidFill>
              </a:rPr>
              <a:t>.</a:t>
            </a:r>
          </a:p>
          <a:p>
            <a:r>
              <a:rPr lang="en-US" sz="1100">
                <a:solidFill>
                  <a:srgbClr val="333399"/>
                </a:solidFill>
              </a:rPr>
              <a:t>(5) Ravi, N. </a:t>
            </a:r>
            <a:r>
              <a:rPr lang="en-US" sz="1100" i="1">
                <a:solidFill>
                  <a:srgbClr val="333399"/>
                </a:solidFill>
              </a:rPr>
              <a:t>et al.</a:t>
            </a:r>
            <a:r>
              <a:rPr lang="en-US" sz="1100">
                <a:solidFill>
                  <a:srgbClr val="333399"/>
                </a:solidFill>
              </a:rPr>
              <a:t> FAIR principles for AI models with a practical application for accelerated high energy diffraction microscopy. </a:t>
            </a:r>
            <a:r>
              <a:rPr lang="it-IT" sz="1100">
                <a:solidFill>
                  <a:srgbClr val="333399"/>
                </a:solidFill>
              </a:rPr>
              <a:t>Sci Data 2022, 9, 657. </a:t>
            </a:r>
            <a:r>
              <a:rPr lang="en-US" sz="1100">
                <a:hlinkClick r:id="rId14"/>
              </a:rPr>
              <a:t>https://doi.org/10.1038/s41597-022-01712-9</a:t>
            </a:r>
            <a:r>
              <a:rPr lang="en-US" sz="1100"/>
              <a:t> </a:t>
            </a:r>
            <a:endParaRPr lang="en-US" sz="1200">
              <a:solidFill>
                <a:srgbClr val="333399"/>
              </a:solidFill>
            </a:endParaRPr>
          </a:p>
        </p:txBody>
      </p:sp>
      <p:sp>
        <p:nvSpPr>
          <p:cNvPr id="15" name="TextBox 14">
            <a:extLst>
              <a:ext uri="{FF2B5EF4-FFF2-40B4-BE49-F238E27FC236}">
                <a16:creationId xmlns:a16="http://schemas.microsoft.com/office/drawing/2014/main" id="{1EB971D2-51B4-3417-EF49-523853240B9B}"/>
              </a:ext>
            </a:extLst>
          </p:cNvPr>
          <p:cNvSpPr txBox="1"/>
          <p:nvPr/>
        </p:nvSpPr>
        <p:spPr>
          <a:xfrm>
            <a:off x="6271524" y="4537388"/>
            <a:ext cx="5822486" cy="900246"/>
          </a:xfrm>
          <a:prstGeom prst="rect">
            <a:avLst/>
          </a:prstGeom>
          <a:noFill/>
        </p:spPr>
        <p:txBody>
          <a:bodyPr wrap="square">
            <a:spAutoFit/>
          </a:bodyPr>
          <a:lstStyle/>
          <a:p>
            <a:pPr algn="just"/>
            <a:r>
              <a:rPr lang="en-US" sz="1050"/>
              <a:t>Vision for the integration of FAIR &amp; AI-ready datasets with FAIR AI models and modern computing environments to enable autonomous AI-driven discovery. This approach will also catalyze the development of next-generation AI methods, and the creation of a rigorous approach that identifies foundational connections between data, models and high-performance computing (5).</a:t>
            </a:r>
          </a:p>
        </p:txBody>
      </p:sp>
    </p:spTree>
    <p:extLst>
      <p:ext uri="{BB962C8B-B14F-4D97-AF65-F5344CB8AC3E}">
        <p14:creationId xmlns:p14="http://schemas.microsoft.com/office/powerpoint/2010/main" val="1316960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5"/>
          <p:cNvSpPr>
            <a:spLocks noChangeArrowheads="1"/>
          </p:cNvSpPr>
          <p:nvPr/>
        </p:nvSpPr>
        <p:spPr bwMode="auto">
          <a:xfrm>
            <a:off x="2308225" y="6281739"/>
            <a:ext cx="184150" cy="274637"/>
          </a:xfrm>
          <a:prstGeom prst="rect">
            <a:avLst/>
          </a:prstGeom>
          <a:noFill/>
          <a:ln w="9525">
            <a:noFill/>
            <a:miter lim="800000"/>
            <a:headEnd/>
            <a:tailEnd/>
          </a:ln>
        </p:spPr>
        <p:txBody>
          <a:bodyPr wrap="none">
            <a:spAutoFit/>
          </a:bodyPr>
          <a:lstStyle/>
          <a:p>
            <a:endParaRPr lang="en-US" sz="1200"/>
          </a:p>
        </p:txBody>
      </p:sp>
      <p:sp>
        <p:nvSpPr>
          <p:cNvPr id="1028" name="Text Box 28"/>
          <p:cNvSpPr txBox="1">
            <a:spLocks noChangeArrowheads="1"/>
          </p:cNvSpPr>
          <p:nvPr/>
        </p:nvSpPr>
        <p:spPr bwMode="auto">
          <a:xfrm>
            <a:off x="-1823" y="1175755"/>
            <a:ext cx="6017540" cy="4616648"/>
          </a:xfrm>
          <a:prstGeom prst="rect">
            <a:avLst/>
          </a:prstGeom>
          <a:noFill/>
          <a:ln w="9525">
            <a:noFill/>
            <a:miter lim="800000"/>
            <a:headEnd/>
            <a:tailEnd/>
          </a:ln>
        </p:spPr>
        <p:txBody>
          <a:bodyPr wrap="square">
            <a:spAutoFit/>
          </a:bodyPr>
          <a:lstStyle/>
          <a:p>
            <a:r>
              <a:rPr lang="en-US" sz="1200" b="1"/>
              <a:t>What is the development?</a:t>
            </a:r>
          </a:p>
          <a:p>
            <a:endParaRPr lang="en-US" sz="200" b="1"/>
          </a:p>
          <a:p>
            <a:pPr algn="just"/>
            <a:r>
              <a:rPr lang="en-US" sz="1200"/>
              <a:t>The MagLab is partnering with researchers at the Cornell High Energy Synchrotron Source (CHESS) to implement FOXDEN (1) — their FAIR Open-Science Extensible Data Exchange Network. This software helps manage, discover, and track data and metadata that are Findable, Accessible, Interoperable, and Reusable (FAIR). By using emerging metadata standards like Science-on-schema.org (2) and Croissant (3), the system improves data discoverability and makes it easier to apply artificial intelligence (AI) techniques.</a:t>
            </a:r>
          </a:p>
          <a:p>
            <a:endParaRPr lang="en-US" sz="400" b="1"/>
          </a:p>
          <a:p>
            <a:r>
              <a:rPr lang="en-US" sz="1200" b="1"/>
              <a:t>Why is this important?</a:t>
            </a:r>
          </a:p>
          <a:p>
            <a:endParaRPr lang="en-US" sz="200" b="1"/>
          </a:p>
          <a:p>
            <a:pPr algn="just"/>
            <a:r>
              <a:rPr lang="en-US" sz="1200"/>
              <a:t>Making data FAIR through detailed metadata — information that describes the data, such as experimental parameters — is key to ensuring scientific results are reproducible. It also makes data AI-ready, meaning it can be understood and used by computer algorithms and AI agents. This enables automation of tasks like experimental design and data analysis, helping scientists work faster and more efficiently.</a:t>
            </a:r>
          </a:p>
          <a:p>
            <a:endParaRPr lang="en-US" sz="400" b="1"/>
          </a:p>
          <a:p>
            <a:r>
              <a:rPr lang="en-US" sz="1200" b="1"/>
              <a:t>How does the </a:t>
            </a:r>
            <a:r>
              <a:rPr lang="en-US" sz="1200" b="1" err="1"/>
              <a:t>MagLab</a:t>
            </a:r>
            <a:r>
              <a:rPr lang="en-US" sz="1200" b="1"/>
              <a:t> benefit from working with CHESS?</a:t>
            </a:r>
          </a:p>
          <a:p>
            <a:endParaRPr lang="en-US" sz="200" b="1"/>
          </a:p>
          <a:p>
            <a:pPr algn="just"/>
            <a:r>
              <a:rPr lang="en-US" sz="1200"/>
              <a:t>CHESS has already developed a robust suite of services that support advanced data and metadata management, visualization, analysis, and publishing to external repositories. By building on these tools, the </a:t>
            </a:r>
            <a:r>
              <a:rPr lang="en-US" sz="1200" err="1"/>
              <a:t>MagLab</a:t>
            </a:r>
            <a:r>
              <a:rPr lang="en-US" sz="1200"/>
              <a:t> can offer similar capabilities to its users without starting from scratch. This collaboration between facilities with different specialties — high-energy radiation at CHESS and high magnetic fields at the MagLab — highlights the power of cross-disciplinary and inter-institutional partnerships in advancing scientific research.</a:t>
            </a:r>
          </a:p>
        </p:txBody>
      </p:sp>
      <p:sp>
        <p:nvSpPr>
          <p:cNvPr id="1034" name="Rectangle 49"/>
          <p:cNvSpPr>
            <a:spLocks noChangeArrowheads="1"/>
          </p:cNvSpPr>
          <p:nvPr/>
        </p:nvSpPr>
        <p:spPr bwMode="auto">
          <a:xfrm>
            <a:off x="6015716" y="1329114"/>
            <a:ext cx="6088299" cy="4267510"/>
          </a:xfrm>
          <a:prstGeom prst="rect">
            <a:avLst/>
          </a:prstGeom>
          <a:noFill/>
          <a:ln w="19050">
            <a:solidFill>
              <a:srgbClr val="0033CC"/>
            </a:solidFill>
            <a:miter lim="800000"/>
            <a:headEnd/>
            <a:tailEnd/>
          </a:ln>
        </p:spPr>
        <p:txBody>
          <a:bodyPr wrap="none" anchor="ctr"/>
          <a:lstStyle/>
          <a:p>
            <a:endParaRPr lang="en-US"/>
          </a:p>
        </p:txBody>
      </p:sp>
      <p:sp>
        <p:nvSpPr>
          <p:cNvPr id="2" name="AutoShape 2">
            <a:extLst>
              <a:ext uri="{FF2B5EF4-FFF2-40B4-BE49-F238E27FC236}">
                <a16:creationId xmlns:a16="http://schemas.microsoft.com/office/drawing/2014/main" id="{E4D5DAA7-ACA5-4300-AB3C-9A2A1C32E8E2}"/>
              </a:ext>
            </a:extLst>
          </p:cNvPr>
          <p:cNvSpPr>
            <a:spLocks noChangeAspect="1" noChangeArrowheads="1"/>
          </p:cNvSpPr>
          <p:nvPr/>
        </p:nvSpPr>
        <p:spPr bwMode="auto">
          <a:xfrm>
            <a:off x="5743575" y="3278317"/>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Line 42">
            <a:extLst>
              <a:ext uri="{FF2B5EF4-FFF2-40B4-BE49-F238E27FC236}">
                <a16:creationId xmlns:a16="http://schemas.microsoft.com/office/drawing/2014/main" id="{826E6F83-E929-A9FB-F632-005BDD9589B7}"/>
              </a:ext>
            </a:extLst>
          </p:cNvPr>
          <p:cNvSpPr>
            <a:spLocks noChangeShapeType="1"/>
          </p:cNvSpPr>
          <p:nvPr/>
        </p:nvSpPr>
        <p:spPr bwMode="auto">
          <a:xfrm>
            <a:off x="0" y="1163437"/>
            <a:ext cx="12192000" cy="28082"/>
          </a:xfrm>
          <a:prstGeom prst="line">
            <a:avLst/>
          </a:prstGeom>
          <a:noFill/>
          <a:ln w="44450" cmpd="sng">
            <a:solidFill>
              <a:srgbClr val="4F4184"/>
            </a:solidFill>
            <a:round/>
            <a:headEnd/>
            <a:tailEnd/>
          </a:ln>
        </p:spPr>
        <p:txBody>
          <a:bodyPr/>
          <a:lstStyle/>
          <a:p>
            <a:endParaRPr lang="en-US"/>
          </a:p>
        </p:txBody>
      </p:sp>
      <p:pic>
        <p:nvPicPr>
          <p:cNvPr id="4" name="Picture 3" descr="NSF logo.jpg">
            <a:extLst>
              <a:ext uri="{FF2B5EF4-FFF2-40B4-BE49-F238E27FC236}">
                <a16:creationId xmlns:a16="http://schemas.microsoft.com/office/drawing/2014/main" id="{073DBA76-EFBA-9A40-632D-CC64E9E99EF0}"/>
              </a:ext>
            </a:extLst>
          </p:cNvPr>
          <p:cNvPicPr>
            <a:picLocks noChangeAspect="1"/>
          </p:cNvPicPr>
          <p:nvPr/>
        </p:nvPicPr>
        <p:blipFill>
          <a:blip r:embed="rId3" cstate="print"/>
          <a:stretch>
            <a:fillRect/>
          </a:stretch>
        </p:blipFill>
        <p:spPr>
          <a:xfrm>
            <a:off x="10099268" y="78134"/>
            <a:ext cx="1017188" cy="1023315"/>
          </a:xfrm>
          <a:prstGeom prst="rect">
            <a:avLst/>
          </a:prstGeom>
        </p:spPr>
      </p:pic>
      <p:pic>
        <p:nvPicPr>
          <p:cNvPr id="6" name="Picture 5" descr="JustM_purple.jpg">
            <a:extLst>
              <a:ext uri="{FF2B5EF4-FFF2-40B4-BE49-F238E27FC236}">
                <a16:creationId xmlns:a16="http://schemas.microsoft.com/office/drawing/2014/main" id="{C11CBDA2-F765-4007-66C0-A3B7269D4800}"/>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11340821" y="199813"/>
            <a:ext cx="672842" cy="801911"/>
          </a:xfrm>
          <a:prstGeom prst="rect">
            <a:avLst/>
          </a:prstGeom>
        </p:spPr>
      </p:pic>
      <p:sp>
        <p:nvSpPr>
          <p:cNvPr id="7" name="Rectangle 6">
            <a:extLst>
              <a:ext uri="{FF2B5EF4-FFF2-40B4-BE49-F238E27FC236}">
                <a16:creationId xmlns:a16="http://schemas.microsoft.com/office/drawing/2014/main" id="{2BB3E8B7-873A-4BFE-401B-2B2DDF22C370}"/>
              </a:ext>
            </a:extLst>
          </p:cNvPr>
          <p:cNvSpPr/>
          <p:nvPr/>
        </p:nvSpPr>
        <p:spPr>
          <a:xfrm>
            <a:off x="1" y="6390355"/>
            <a:ext cx="12192000" cy="467646"/>
          </a:xfrm>
          <a:prstGeom prst="rect">
            <a:avLst/>
          </a:prstGeom>
          <a:solidFill>
            <a:srgbClr val="4F418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FC3DA825-2EEF-ECD9-AEF5-D75CD1D1DD5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695496" y="6498355"/>
            <a:ext cx="1374323" cy="246673"/>
          </a:xfrm>
          <a:prstGeom prst="rect">
            <a:avLst/>
          </a:prstGeom>
        </p:spPr>
      </p:pic>
      <p:pic>
        <p:nvPicPr>
          <p:cNvPr id="9" name="Picture 8">
            <a:extLst>
              <a:ext uri="{FF2B5EF4-FFF2-40B4-BE49-F238E27FC236}">
                <a16:creationId xmlns:a16="http://schemas.microsoft.com/office/drawing/2014/main" id="{6E3BC0DE-9B55-6F73-D6FC-F4CCBBEBAACA}"/>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500522" y="6501998"/>
            <a:ext cx="1410540" cy="275839"/>
          </a:xfrm>
          <a:prstGeom prst="rect">
            <a:avLst/>
          </a:prstGeom>
        </p:spPr>
      </p:pic>
      <p:pic>
        <p:nvPicPr>
          <p:cNvPr id="15" name="Picture 14">
            <a:extLst>
              <a:ext uri="{FF2B5EF4-FFF2-40B4-BE49-F238E27FC236}">
                <a16:creationId xmlns:a16="http://schemas.microsoft.com/office/drawing/2014/main" id="{6C6C8A8F-A0DB-5D9C-AB30-2568234F95F1}"/>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316170" y="6393075"/>
            <a:ext cx="2073230" cy="467646"/>
          </a:xfrm>
          <a:prstGeom prst="rect">
            <a:avLst/>
          </a:prstGeom>
        </p:spPr>
      </p:pic>
      <p:sp>
        <p:nvSpPr>
          <p:cNvPr id="12" name="Text Box 62">
            <a:extLst>
              <a:ext uri="{FF2B5EF4-FFF2-40B4-BE49-F238E27FC236}">
                <a16:creationId xmlns:a16="http://schemas.microsoft.com/office/drawing/2014/main" id="{75C4BE8D-4922-D5AE-3D97-2052B3544AC2}"/>
              </a:ext>
            </a:extLst>
          </p:cNvPr>
          <p:cNvSpPr txBox="1">
            <a:spLocks noChangeArrowheads="1"/>
          </p:cNvSpPr>
          <p:nvPr/>
        </p:nvSpPr>
        <p:spPr bwMode="auto">
          <a:xfrm>
            <a:off x="138604" y="58665"/>
            <a:ext cx="10106408" cy="954107"/>
          </a:xfrm>
          <a:prstGeom prst="rect">
            <a:avLst/>
          </a:prstGeom>
          <a:noFill/>
          <a:ln w="9525">
            <a:noFill/>
            <a:miter lim="800000"/>
            <a:headEnd/>
            <a:tailEnd/>
          </a:ln>
        </p:spPr>
        <p:txBody>
          <a:bodyPr wrap="square">
            <a:spAutoFit/>
          </a:bodyPr>
          <a:lstStyle/>
          <a:p>
            <a:pPr>
              <a:spcBef>
                <a:spcPts val="0"/>
              </a:spcBef>
            </a:pPr>
            <a:r>
              <a:rPr lang="en-US" b="1" dirty="0"/>
              <a:t>FOXDEN: Advancing AI-Ready Data Exchange Through CHESS–MagLab Collaboration</a:t>
            </a:r>
            <a:endParaRPr lang="en-US" sz="600" dirty="0"/>
          </a:p>
          <a:p>
            <a:pPr>
              <a:spcBef>
                <a:spcPts val="0"/>
              </a:spcBef>
            </a:pPr>
            <a:r>
              <a:rPr lang="en-US" sz="1100" dirty="0">
                <a:hlinkClick r:id="rId8"/>
              </a:rPr>
              <a:t>David S. Butcher, Lissa C. Anderson </a:t>
            </a:r>
            <a:endParaRPr lang="en-US" sz="1100" dirty="0"/>
          </a:p>
          <a:p>
            <a:pPr>
              <a:spcBef>
                <a:spcPts val="0"/>
              </a:spcBef>
            </a:pPr>
            <a:r>
              <a:rPr lang="en-US" sz="1050" b="1" dirty="0">
                <a:solidFill>
                  <a:srgbClr val="0033CC"/>
                </a:solidFill>
              </a:rPr>
              <a:t>Ion Cyclotron Resonance Facility, National High Magnetic Field Laboratory, Tallahassee FL</a:t>
            </a:r>
          </a:p>
          <a:p>
            <a:pPr>
              <a:spcBef>
                <a:spcPts val="0"/>
              </a:spcBef>
            </a:pPr>
            <a:r>
              <a:rPr lang="en-US" sz="600" b="1" dirty="0">
                <a:solidFill>
                  <a:srgbClr val="0033CC"/>
                </a:solidFill>
              </a:rPr>
              <a:t> </a:t>
            </a:r>
          </a:p>
          <a:p>
            <a:pPr>
              <a:spcBef>
                <a:spcPts val="0"/>
              </a:spcBef>
            </a:pPr>
            <a:r>
              <a:rPr lang="en-US" sz="1050" b="1" dirty="0"/>
              <a:t>Funding Grants:</a:t>
            </a:r>
            <a:r>
              <a:rPr lang="en-US" sz="1050" dirty="0"/>
              <a:t> K. M. </a:t>
            </a:r>
            <a:r>
              <a:rPr lang="en-US" sz="1050" dirty="0">
                <a:latin typeface="+mn-lt"/>
              </a:rPr>
              <a:t>Amm (NSF DMR-2128556</a:t>
            </a:r>
            <a:r>
              <a:rPr lang="en-US" sz="1050" dirty="0"/>
              <a:t>)</a:t>
            </a:r>
            <a:endParaRPr lang="en-US" sz="1050" b="1" dirty="0">
              <a:solidFill>
                <a:srgbClr val="0033CC"/>
              </a:solidFill>
            </a:endParaRPr>
          </a:p>
        </p:txBody>
      </p:sp>
      <p:sp>
        <p:nvSpPr>
          <p:cNvPr id="17" name="Text Box 28">
            <a:extLst>
              <a:ext uri="{FF2B5EF4-FFF2-40B4-BE49-F238E27FC236}">
                <a16:creationId xmlns:a16="http://schemas.microsoft.com/office/drawing/2014/main" id="{A68128A7-9794-EE2E-7EFC-0AA19F1AB754}"/>
              </a:ext>
            </a:extLst>
          </p:cNvPr>
          <p:cNvSpPr txBox="1">
            <a:spLocks noChangeArrowheads="1"/>
          </p:cNvSpPr>
          <p:nvPr/>
        </p:nvSpPr>
        <p:spPr bwMode="auto">
          <a:xfrm>
            <a:off x="16341" y="5624706"/>
            <a:ext cx="12104015" cy="769441"/>
          </a:xfrm>
          <a:prstGeom prst="rect">
            <a:avLst/>
          </a:prstGeom>
          <a:noFill/>
          <a:ln w="9525">
            <a:noFill/>
            <a:miter lim="800000"/>
            <a:headEnd/>
            <a:tailEnd/>
          </a:ln>
        </p:spPr>
        <p:txBody>
          <a:bodyPr wrap="square">
            <a:spAutoFit/>
          </a:bodyPr>
          <a:lstStyle/>
          <a:p>
            <a:r>
              <a:rPr lang="en-US" sz="1100" b="1">
                <a:solidFill>
                  <a:srgbClr val="333399"/>
                </a:solidFill>
              </a:rPr>
              <a:t>Citations: </a:t>
            </a:r>
            <a:r>
              <a:rPr lang="en-US" sz="1100">
                <a:solidFill>
                  <a:srgbClr val="333399"/>
                </a:solidFill>
              </a:rPr>
              <a:t>(1) CHESS Computing: FOXDEN. </a:t>
            </a:r>
            <a:r>
              <a:rPr lang="en-US" sz="1100">
                <a:solidFill>
                  <a:srgbClr val="333399"/>
                </a:solidFill>
                <a:hlinkClick r:id="rId9"/>
              </a:rPr>
              <a:t>https://github.com/CHESSComputing/FOXDEN</a:t>
            </a:r>
            <a:endParaRPr lang="en-US" sz="1100">
              <a:solidFill>
                <a:srgbClr val="333399"/>
              </a:solidFill>
            </a:endParaRPr>
          </a:p>
          <a:p>
            <a:r>
              <a:rPr lang="en-US" sz="1100">
                <a:solidFill>
                  <a:srgbClr val="333399"/>
                </a:solidFill>
              </a:rPr>
              <a:t>(2) Canty, R. B. </a:t>
            </a:r>
            <a:r>
              <a:rPr lang="en-US" sz="1100" i="1">
                <a:solidFill>
                  <a:srgbClr val="333399"/>
                </a:solidFill>
              </a:rPr>
              <a:t>et al. </a:t>
            </a:r>
            <a:r>
              <a:rPr lang="en-US" sz="1100">
                <a:solidFill>
                  <a:srgbClr val="333399"/>
                </a:solidFill>
              </a:rPr>
              <a:t>Science Acceleration and Accessibility with Self-Driving Labs. Nat Commun 2025, 16 (1), 3856. </a:t>
            </a:r>
            <a:r>
              <a:rPr lang="en-US" sz="1100">
                <a:solidFill>
                  <a:srgbClr val="333399"/>
                </a:solidFill>
                <a:hlinkClick r:id="rId10"/>
              </a:rPr>
              <a:t>https://doi.org/10.1038/s41467-025-59231-1</a:t>
            </a:r>
            <a:r>
              <a:rPr lang="en-US" sz="1100">
                <a:solidFill>
                  <a:srgbClr val="333399"/>
                </a:solidFill>
              </a:rPr>
              <a:t>.</a:t>
            </a:r>
            <a:br>
              <a:rPr lang="en-US" sz="1100">
                <a:solidFill>
                  <a:srgbClr val="333399"/>
                </a:solidFill>
              </a:rPr>
            </a:br>
            <a:r>
              <a:rPr lang="en-US" sz="1100">
                <a:solidFill>
                  <a:srgbClr val="333399"/>
                </a:solidFill>
              </a:rPr>
              <a:t>(3) Science-on-</a:t>
            </a:r>
            <a:r>
              <a:rPr lang="en-US" sz="1100" err="1">
                <a:solidFill>
                  <a:srgbClr val="333399"/>
                </a:solidFill>
              </a:rPr>
              <a:t>Schema.Org</a:t>
            </a:r>
            <a:r>
              <a:rPr lang="en-US" sz="1100">
                <a:solidFill>
                  <a:srgbClr val="333399"/>
                </a:solidFill>
              </a:rPr>
              <a:t> v1.3.2, 2024. </a:t>
            </a:r>
            <a:r>
              <a:rPr lang="en-US" sz="1100">
                <a:solidFill>
                  <a:srgbClr val="333399"/>
                </a:solidFill>
                <a:hlinkClick r:id="rId11"/>
              </a:rPr>
              <a:t>https://doi.org/10.5281/ZENODO.7884538</a:t>
            </a:r>
            <a:r>
              <a:rPr lang="en-US" sz="1100">
                <a:solidFill>
                  <a:srgbClr val="333399"/>
                </a:solidFill>
              </a:rPr>
              <a:t>.</a:t>
            </a:r>
          </a:p>
          <a:p>
            <a:r>
              <a:rPr lang="en-US" sz="1100">
                <a:solidFill>
                  <a:srgbClr val="333399"/>
                </a:solidFill>
              </a:rPr>
              <a:t>(4) Akhtar, M. </a:t>
            </a:r>
            <a:r>
              <a:rPr lang="en-US" sz="1100" i="1">
                <a:solidFill>
                  <a:srgbClr val="333399"/>
                </a:solidFill>
              </a:rPr>
              <a:t>et al.</a:t>
            </a:r>
            <a:r>
              <a:rPr lang="en-US" sz="1100">
                <a:solidFill>
                  <a:srgbClr val="333399"/>
                </a:solidFill>
              </a:rPr>
              <a:t> Croissant: A Metadata Format for ML-Ready Datasets. </a:t>
            </a:r>
            <a:r>
              <a:rPr lang="en-US" sz="1100">
                <a:solidFill>
                  <a:srgbClr val="333399"/>
                </a:solidFill>
                <a:hlinkClick r:id="rId12"/>
              </a:rPr>
              <a:t>https://doi.org/10.1145/3650203.3663326</a:t>
            </a:r>
            <a:r>
              <a:rPr lang="en-US" sz="1100">
                <a:solidFill>
                  <a:srgbClr val="333399"/>
                </a:solidFill>
              </a:rPr>
              <a:t>.</a:t>
            </a:r>
          </a:p>
        </p:txBody>
      </p:sp>
      <p:pic>
        <p:nvPicPr>
          <p:cNvPr id="22" name="Picture 21" descr="A person standing in front of a computer&#10;&#10;AI-generated content may be incorrect.">
            <a:extLst>
              <a:ext uri="{FF2B5EF4-FFF2-40B4-BE49-F238E27FC236}">
                <a16:creationId xmlns:a16="http://schemas.microsoft.com/office/drawing/2014/main" id="{B6BB95B4-78E4-3A42-9944-3E084A4D5FD4}"/>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7208" y="1353231"/>
            <a:ext cx="5945315" cy="3963543"/>
          </a:xfrm>
          <a:prstGeom prst="rect">
            <a:avLst/>
          </a:prstGeom>
        </p:spPr>
      </p:pic>
      <p:sp>
        <p:nvSpPr>
          <p:cNvPr id="24" name="TextBox 23">
            <a:extLst>
              <a:ext uri="{FF2B5EF4-FFF2-40B4-BE49-F238E27FC236}">
                <a16:creationId xmlns:a16="http://schemas.microsoft.com/office/drawing/2014/main" id="{02168435-D620-A050-5352-6756E95BF372}"/>
              </a:ext>
            </a:extLst>
          </p:cNvPr>
          <p:cNvSpPr txBox="1"/>
          <p:nvPr/>
        </p:nvSpPr>
        <p:spPr>
          <a:xfrm>
            <a:off x="6141177" y="5333666"/>
            <a:ext cx="5837377" cy="276999"/>
          </a:xfrm>
          <a:prstGeom prst="rect">
            <a:avLst/>
          </a:prstGeom>
          <a:noFill/>
        </p:spPr>
        <p:txBody>
          <a:bodyPr wrap="square">
            <a:spAutoFit/>
          </a:bodyPr>
          <a:lstStyle/>
          <a:p>
            <a:r>
              <a:rPr lang="en-US" sz="1200"/>
              <a:t>Figure created with the assistance of AI-based image generation (OpenAI DALL·E)</a:t>
            </a:r>
          </a:p>
        </p:txBody>
      </p:sp>
    </p:spTree>
    <p:extLst>
      <p:ext uri="{BB962C8B-B14F-4D97-AF65-F5344CB8AC3E}">
        <p14:creationId xmlns:p14="http://schemas.microsoft.com/office/powerpoint/2010/main" val="156376858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BD7C9FF766FAE4A8FF2A00B6383AD9D" ma:contentTypeVersion="13" ma:contentTypeDescription="Create a new document." ma:contentTypeScope="" ma:versionID="8b2006fbad884b2486867b2987af34de">
  <xsd:schema xmlns:xsd="http://www.w3.org/2001/XMLSchema" xmlns:xs="http://www.w3.org/2001/XMLSchema" xmlns:p="http://schemas.microsoft.com/office/2006/metadata/properties" xmlns:ns2="dadad298-2df9-4984-95e3-f6f23ee06f9a" xmlns:ns3="755122fe-b241-49e1-afdb-07c82d1e2775" targetNamespace="http://schemas.microsoft.com/office/2006/metadata/properties" ma:root="true" ma:fieldsID="573eec26a7a4cfef6370571c6dc7669f" ns2:_="" ns3:_="">
    <xsd:import namespace="dadad298-2df9-4984-95e3-f6f23ee06f9a"/>
    <xsd:import namespace="755122fe-b241-49e1-afdb-07c82d1e277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adad298-2df9-4984-95e3-f6f23ee06f9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43b83bf-5a34-45d0-bf74-ccf9241540c7"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55122fe-b241-49e1-afdb-07c82d1e277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993c2d3-ffbe-4835-8fdd-8300bd9f248c}" ma:internalName="TaxCatchAll" ma:showField="CatchAllData" ma:web="755122fe-b241-49e1-afdb-07c82d1e277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55122fe-b241-49e1-afdb-07c82d1e2775" xsi:nil="true"/>
    <lcf76f155ced4ddcb4097134ff3c332f xmlns="dadad298-2df9-4984-95e3-f6f23ee06f9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1C288B9-93DF-47B6-A45F-1F00D907A1F1}"/>
</file>

<file path=customXml/itemProps2.xml><?xml version="1.0" encoding="utf-8"?>
<ds:datastoreItem xmlns:ds="http://schemas.openxmlformats.org/officeDocument/2006/customXml" ds:itemID="{00970E66-06F7-4592-983E-68A1441A3784}">
  <ds:schemaRefs>
    <ds:schemaRef ds:uri="http://schemas.microsoft.com/sharepoint/v3/contenttype/forms"/>
  </ds:schemaRefs>
</ds:datastoreItem>
</file>

<file path=customXml/itemProps3.xml><?xml version="1.0" encoding="utf-8"?>
<ds:datastoreItem xmlns:ds="http://schemas.openxmlformats.org/officeDocument/2006/customXml" ds:itemID="{92B06607-F230-4BF8-96D2-9147FE891250}">
  <ds:schemaRefs>
    <ds:schemaRef ds:uri="http://schemas.openxmlformats.org/package/2006/metadata/core-properties"/>
    <ds:schemaRef ds:uri="dadad298-2df9-4984-95e3-f6f23ee06f9a"/>
    <ds:schemaRef ds:uri="http://purl.org/dc/terms/"/>
    <ds:schemaRef ds:uri="http://purl.org/dc/elements/1.1/"/>
    <ds:schemaRef ds:uri="http://schemas.microsoft.com/office/2006/documentManagement/types"/>
    <ds:schemaRef ds:uri="http://purl.org/dc/dcmitype/"/>
    <ds:schemaRef ds:uri="http://schemas.microsoft.com/office/infopath/2007/PartnerControls"/>
    <ds:schemaRef ds:uri="755122fe-b241-49e1-afdb-07c82d1e2775"/>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976</Words>
  <Application>Microsoft Office PowerPoint</Application>
  <PresentationFormat>Widescreen</PresentationFormat>
  <Paragraphs>36</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Default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 Li</dc:creator>
  <cp:lastModifiedBy>Anke Toth</cp:lastModifiedBy>
  <cp:revision>2</cp:revision>
  <cp:lastPrinted>2019-07-16T13:07:28Z</cp:lastPrinted>
  <dcterms:created xsi:type="dcterms:W3CDTF">2004-08-07T03:10:56Z</dcterms:created>
  <dcterms:modified xsi:type="dcterms:W3CDTF">2025-10-27T17:44:04Z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0x010100ABD7C9FF766FAE4A8FF2A00B6383AD9D</vt:lpwstr>
  </property>
  <property fmtid="{D5CDD505-2E9C-101B-9397-08002B2CF9AE}" pid="3" name="MediaServiceImageTags">
    <vt:lpwstr/>
  </property>
</Properties>
</file>