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3" r:id="rId5"/>
    <p:sldId id="264"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F4184"/>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50" autoAdjust="0"/>
    <p:restoredTop sz="93689" autoAdjust="0"/>
  </p:normalViewPr>
  <p:slideViewPr>
    <p:cSldViewPr snapToGrid="0">
      <p:cViewPr varScale="1">
        <p:scale>
          <a:sx n="143" d="100"/>
          <a:sy n="143" d="100"/>
        </p:scale>
        <p:origin x="784" y="3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DF995-8650-470E-F220-BBCB4D9BF771}"/>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9F76D909-CC5D-5924-A07F-91E93A47BA07}"/>
              </a:ext>
            </a:extLst>
          </p:cNvPr>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a:extLst>
              <a:ext uri="{FF2B5EF4-FFF2-40B4-BE49-F238E27FC236}">
                <a16:creationId xmlns:a16="http://schemas.microsoft.com/office/drawing/2014/main" id="{F0DCCE51-2622-1C2D-7413-203FF55D0017}"/>
              </a:ext>
            </a:extLst>
          </p:cNvPr>
          <p:cNvSpPr>
            <a:spLocks noGrp="1" noRot="1" noChangeAspect="1" noChangeArrowheads="1" noTextEdit="1"/>
          </p:cNvSpPr>
          <p:nvPr>
            <p:ph type="sldImg"/>
          </p:nvPr>
        </p:nvSpPr>
        <p:spPr>
          <a:xfrm>
            <a:off x="406400" y="696913"/>
            <a:ext cx="6197600" cy="3486150"/>
          </a:xfrm>
          <a:ln/>
        </p:spPr>
      </p:sp>
      <p:sp>
        <p:nvSpPr>
          <p:cNvPr id="4100" name="Rectangle 3">
            <a:extLst>
              <a:ext uri="{FF2B5EF4-FFF2-40B4-BE49-F238E27FC236}">
                <a16:creationId xmlns:a16="http://schemas.microsoft.com/office/drawing/2014/main" id="{0B19C965-5034-2252-B90A-ED16514101E9}"/>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2304314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46DA4-09A0-35DB-1D8A-0B3F3DAF8A79}"/>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46204FC8-6B43-123E-452F-D0648CED6D4C}"/>
              </a:ext>
            </a:extLst>
          </p:cNvPr>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a:p>
        </p:txBody>
      </p:sp>
      <p:sp>
        <p:nvSpPr>
          <p:cNvPr id="4099" name="Rectangle 2">
            <a:extLst>
              <a:ext uri="{FF2B5EF4-FFF2-40B4-BE49-F238E27FC236}">
                <a16:creationId xmlns:a16="http://schemas.microsoft.com/office/drawing/2014/main" id="{8A4B8F03-5A75-B2B0-9401-336A06D2B6E2}"/>
              </a:ext>
            </a:extLst>
          </p:cNvPr>
          <p:cNvSpPr>
            <a:spLocks noGrp="1" noRot="1" noChangeAspect="1" noChangeArrowheads="1" noTextEdit="1"/>
          </p:cNvSpPr>
          <p:nvPr>
            <p:ph type="sldImg"/>
          </p:nvPr>
        </p:nvSpPr>
        <p:spPr>
          <a:xfrm>
            <a:off x="406400" y="696913"/>
            <a:ext cx="6197600" cy="3486150"/>
          </a:xfrm>
          <a:ln/>
        </p:spPr>
      </p:sp>
      <p:sp>
        <p:nvSpPr>
          <p:cNvPr id="4100" name="Rectangle 3">
            <a:extLst>
              <a:ext uri="{FF2B5EF4-FFF2-40B4-BE49-F238E27FC236}">
                <a16:creationId xmlns:a16="http://schemas.microsoft.com/office/drawing/2014/main" id="{82EEF85E-639D-CDF1-1657-DCD8136A0ED0}"/>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70068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agupubs.onlinelibrary.wiley.com/doi/10.1029/2025GC012463#ggge23746-fig-0001" TargetMode="External"/><Relationship Id="rId7" Type="http://schemas.openxmlformats.org/officeDocument/2006/relationships/image" Target="../media/image4.png"/><Relationship Id="rId12" Type="http://schemas.openxmlformats.org/officeDocument/2006/relationships/hyperlink" Target="https://doi.org/10.1029/2025GC012463"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hyperlink" Target="https://doi.org/10.1029/2025GC012418" TargetMode="External"/><Relationship Id="rId5" Type="http://schemas.openxmlformats.org/officeDocument/2006/relationships/image" Target="../media/image2.jpeg"/><Relationship Id="rId10" Type="http://schemas.openxmlformats.org/officeDocument/2006/relationships/image" Target="../media/image7.png"/><Relationship Id="rId4" Type="http://schemas.openxmlformats.org/officeDocument/2006/relationships/image" Target="../media/image1.jpe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doi.org/10.1029/2025GC012463" TargetMode="External"/><Relationship Id="rId5" Type="http://schemas.openxmlformats.org/officeDocument/2006/relationships/image" Target="../media/image3.png"/><Relationship Id="rId10" Type="http://schemas.openxmlformats.org/officeDocument/2006/relationships/hyperlink" Target="https://doi.org/10.1029/2025GC012418" TargetMode="External"/><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86C0B-C140-71B6-B0AE-4B8005E33FB5}"/>
            </a:ext>
          </a:extLst>
        </p:cNvPr>
        <p:cNvGrpSpPr/>
        <p:nvPr/>
      </p:nvGrpSpPr>
      <p:grpSpPr>
        <a:xfrm>
          <a:off x="0" y="0"/>
          <a:ext cx="0" cy="0"/>
          <a:chOff x="0" y="0"/>
          <a:chExt cx="0" cy="0"/>
        </a:xfrm>
      </p:grpSpPr>
      <p:sp>
        <p:nvSpPr>
          <p:cNvPr id="1027" name="Rectangle 5">
            <a:extLst>
              <a:ext uri="{FF2B5EF4-FFF2-40B4-BE49-F238E27FC236}">
                <a16:creationId xmlns:a16="http://schemas.microsoft.com/office/drawing/2014/main" id="{EB587D57-34E1-D0BF-9DAF-31D719A4FFE2}"/>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a:extLst>
              <a:ext uri="{FF2B5EF4-FFF2-40B4-BE49-F238E27FC236}">
                <a16:creationId xmlns:a16="http://schemas.microsoft.com/office/drawing/2014/main" id="{A4701B5D-B20D-2607-14CE-7B7020A0737E}"/>
              </a:ext>
            </a:extLst>
          </p:cNvPr>
          <p:cNvSpPr txBox="1">
            <a:spLocks noChangeArrowheads="1"/>
          </p:cNvSpPr>
          <p:nvPr/>
        </p:nvSpPr>
        <p:spPr bwMode="auto">
          <a:xfrm>
            <a:off x="87983" y="1220703"/>
            <a:ext cx="5585371" cy="4416594"/>
          </a:xfrm>
          <a:prstGeom prst="rect">
            <a:avLst/>
          </a:prstGeom>
          <a:noFill/>
          <a:ln w="9525">
            <a:noFill/>
            <a:miter lim="800000"/>
            <a:headEnd/>
            <a:tailEnd/>
          </a:ln>
        </p:spPr>
        <p:txBody>
          <a:bodyPr wrap="square">
            <a:spAutoFit/>
          </a:bodyPr>
          <a:lstStyle/>
          <a:p>
            <a:pPr algn="just">
              <a:spcAft>
                <a:spcPts val="600"/>
              </a:spcAft>
            </a:pPr>
            <a:r>
              <a:rPr lang="en-US" sz="1200" dirty="0"/>
              <a:t>The convecting Earth mantle transports mantle peridotite toward the surface, where it melts under mid-ocean ridges (MOR) and forms oceanic crust. This accounts for ca. 75% of today's volcanic activity. The return mass transport is at subduction zones where melt-depleted mantle, oceanic crust and sediment sinks into the mantle. Abyssal peridotites recovered from MOR are residual from the oceanic crust extraction, but their Hf isotopic compositions are vastly different from the basalts and require ancient melt depletion at MOR followed by the long-term (up to 3-4Ga) residence in the mantle (see</a:t>
            </a:r>
            <a:r>
              <a:rPr lang="en-US" sz="1200" b="1" dirty="0"/>
              <a:t> Fig. 1). </a:t>
            </a:r>
            <a:r>
              <a:rPr lang="en-US" sz="1200" dirty="0"/>
              <a:t>These depleted peridotites ascent now under a MOR again, and re-melt and contribute to the chemically and isotopically heterogeneous basalts at mid-ocean ridges (MORB, </a:t>
            </a:r>
            <a:r>
              <a:rPr lang="en-US" sz="1200" b="1" dirty="0"/>
              <a:t>Fig 2). </a:t>
            </a:r>
            <a:r>
              <a:rPr lang="en-US" sz="1200" dirty="0"/>
              <a:t>Since degree of depletion of peridotite and their density are correlated, the depletion affects crustal thickness and ridge depth as is observed at the Marion Rise on the Southwest Indian Ridge (Fig 2).  At this Rise peridotites with extreme Hf-isotopic composition surface, indicating the abundant presence of anciently depleted material and supports that the Rise is formed by depleted low density peridotite.</a:t>
            </a:r>
          </a:p>
          <a:p>
            <a:pPr algn="just"/>
            <a:r>
              <a:rPr lang="en-US" sz="1200" dirty="0"/>
              <a:t>Ultra-depleted peridotites have been documented at multiple localities, indicating their ubiquity in the sub-ridge mantle. Hence, melts from such ultra depleted peridotite influences mid-ocean ridge basalt compositions and variably mel- depleted sub-ridge peridotites should be considered when evaluating ridge depth variations. The large spectrum of Hf isotope ratios in abyssal peridotites, ranging to </a:t>
            </a:r>
            <a:r>
              <a:rPr lang="el-GR" sz="1200" dirty="0"/>
              <a:t>ε</a:t>
            </a:r>
            <a:r>
              <a:rPr lang="en-US" sz="1200" dirty="0"/>
              <a:t>Hf &gt; 450, confirms that the predicted variation of melt-depleted peridotites (Figure </a:t>
            </a:r>
            <a:r>
              <a:rPr lang="en-US" sz="1200" b="1" dirty="0">
                <a:hlinkClick r:id="rId3"/>
              </a:rPr>
              <a:t>1</a:t>
            </a:r>
            <a:r>
              <a:rPr lang="en-US" sz="1200" dirty="0"/>
              <a:t>) characterizes peridotites in the sub-ridge mantle.</a:t>
            </a:r>
          </a:p>
        </p:txBody>
      </p:sp>
      <p:sp>
        <p:nvSpPr>
          <p:cNvPr id="1029" name="Line 42">
            <a:extLst>
              <a:ext uri="{FF2B5EF4-FFF2-40B4-BE49-F238E27FC236}">
                <a16:creationId xmlns:a16="http://schemas.microsoft.com/office/drawing/2014/main" id="{91EA7B17-B2D4-DD0E-1EE6-89E84E752E95}"/>
              </a:ext>
            </a:extLst>
          </p:cNvPr>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dirty="0"/>
          </a:p>
        </p:txBody>
      </p:sp>
      <p:pic>
        <p:nvPicPr>
          <p:cNvPr id="12" name="Picture 11" descr="NSF logo.jpg">
            <a:extLst>
              <a:ext uri="{FF2B5EF4-FFF2-40B4-BE49-F238E27FC236}">
                <a16:creationId xmlns:a16="http://schemas.microsoft.com/office/drawing/2014/main" id="{2FB3E1B7-1ED1-C7B6-3DAA-60AB649105FA}"/>
              </a:ext>
            </a:extLst>
          </p:cNvPr>
          <p:cNvPicPr>
            <a:picLocks noChangeAspect="1"/>
          </p:cNvPicPr>
          <p:nvPr/>
        </p:nvPicPr>
        <p:blipFill>
          <a:blip r:embed="rId4" cstate="print"/>
          <a:stretch>
            <a:fillRect/>
          </a:stretch>
        </p:blipFill>
        <p:spPr>
          <a:xfrm>
            <a:off x="10099268" y="78134"/>
            <a:ext cx="1017188" cy="1023315"/>
          </a:xfrm>
          <a:prstGeom prst="rect">
            <a:avLst/>
          </a:prstGeom>
        </p:spPr>
      </p:pic>
      <p:sp>
        <p:nvSpPr>
          <p:cNvPr id="13" name="Text Box 62">
            <a:extLst>
              <a:ext uri="{FF2B5EF4-FFF2-40B4-BE49-F238E27FC236}">
                <a16:creationId xmlns:a16="http://schemas.microsoft.com/office/drawing/2014/main" id="{6525FA18-AAD0-7EE8-05E5-F097616CEB8B}"/>
              </a:ext>
            </a:extLst>
          </p:cNvPr>
          <p:cNvSpPr txBox="1">
            <a:spLocks noChangeArrowheads="1"/>
          </p:cNvSpPr>
          <p:nvPr/>
        </p:nvSpPr>
        <p:spPr bwMode="auto">
          <a:xfrm>
            <a:off x="138604" y="58665"/>
            <a:ext cx="9521072" cy="1077218"/>
          </a:xfrm>
          <a:prstGeom prst="rect">
            <a:avLst/>
          </a:prstGeom>
          <a:noFill/>
          <a:ln w="9525">
            <a:noFill/>
            <a:miter lim="800000"/>
            <a:headEnd/>
            <a:tailEnd/>
          </a:ln>
        </p:spPr>
        <p:txBody>
          <a:bodyPr wrap="square">
            <a:spAutoFit/>
          </a:bodyPr>
          <a:lstStyle/>
          <a:p>
            <a:pPr>
              <a:spcBef>
                <a:spcPts val="0"/>
              </a:spcBef>
            </a:pPr>
            <a:r>
              <a:rPr lang="en-US" sz="2000" b="1" dirty="0"/>
              <a:t>Anciently melt-depleted mantle resurface again at mid-ocean ridges</a:t>
            </a:r>
          </a:p>
          <a:p>
            <a:pPr>
              <a:spcBef>
                <a:spcPts val="0"/>
              </a:spcBef>
            </a:pPr>
            <a:endParaRPr lang="en-US" sz="600" dirty="0"/>
          </a:p>
          <a:p>
            <a:pPr>
              <a:spcBef>
                <a:spcPts val="0"/>
              </a:spcBef>
            </a:pPr>
            <a:r>
              <a:rPr lang="en-US" sz="1100" dirty="0"/>
              <a:t>Salters, V.J.M.</a:t>
            </a:r>
            <a:r>
              <a:rPr lang="en-US" sz="1100" baseline="30000" dirty="0"/>
              <a:t>1</a:t>
            </a:r>
            <a:r>
              <a:rPr lang="en-US" sz="1100" dirty="0"/>
              <a:t>, </a:t>
            </a:r>
            <a:r>
              <a:rPr lang="en-US" sz="1100" dirty="0" err="1"/>
              <a:t>Woelki</a:t>
            </a:r>
            <a:r>
              <a:rPr lang="en-US" sz="1100" dirty="0"/>
              <a:t>, D.</a:t>
            </a:r>
            <a:r>
              <a:rPr lang="en-US" sz="1100" baseline="30000" dirty="0"/>
              <a:t>1,2</a:t>
            </a:r>
            <a:r>
              <a:rPr lang="en-US" sz="1100" dirty="0"/>
              <a:t>,Stracke, A.</a:t>
            </a:r>
            <a:r>
              <a:rPr lang="en-US" sz="1100" baseline="30000" dirty="0"/>
              <a:t>2</a:t>
            </a:r>
            <a:r>
              <a:rPr lang="en-US" sz="1100" dirty="0"/>
              <a:t>, White, G.A.</a:t>
            </a:r>
            <a:r>
              <a:rPr lang="en-US" sz="1100" baseline="30000" dirty="0"/>
              <a:t>1</a:t>
            </a:r>
            <a:r>
              <a:rPr lang="en-US" sz="1100" dirty="0"/>
              <a:t>, Genske, F.</a:t>
            </a:r>
            <a:r>
              <a:rPr lang="en-US" sz="1100" baseline="30000" dirty="0"/>
              <a:t>3</a:t>
            </a:r>
            <a:r>
              <a:rPr lang="en-US" sz="1100" dirty="0"/>
              <a:t>, </a:t>
            </a:r>
          </a:p>
          <a:p>
            <a:pPr marL="228600" indent="-228600">
              <a:spcBef>
                <a:spcPts val="0"/>
              </a:spcBef>
              <a:buAutoNum type="arabicPeriod"/>
            </a:pPr>
            <a:r>
              <a:rPr lang="en-US" sz="1050" b="1" dirty="0">
                <a:solidFill>
                  <a:srgbClr val="0033CC"/>
                </a:solidFill>
              </a:rPr>
              <a:t>NHMFL/FSU; 2. Now at: Univ. Freiburg, Germany; 3. University of Münster, Germany;</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a:t>
            </a:r>
            <a:r>
              <a:rPr lang="en-US" sz="1050" dirty="0"/>
              <a:t>); Salters(NSF- OCE-1657826, OCE-2126496); Stracke and Genske(DFG 03G0273E)</a:t>
            </a:r>
          </a:p>
        </p:txBody>
      </p:sp>
      <p:pic>
        <p:nvPicPr>
          <p:cNvPr id="14" name="Picture 13" descr="JustM_purple.jpg">
            <a:extLst>
              <a:ext uri="{FF2B5EF4-FFF2-40B4-BE49-F238E27FC236}">
                <a16:creationId xmlns:a16="http://schemas.microsoft.com/office/drawing/2014/main" id="{3404C931-3084-6C82-C3AC-BCCD6D8D2B08}"/>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11" name="Rectangle 10">
            <a:extLst>
              <a:ext uri="{FF2B5EF4-FFF2-40B4-BE49-F238E27FC236}">
                <a16:creationId xmlns:a16="http://schemas.microsoft.com/office/drawing/2014/main" id="{9EB707F8-688E-EB13-6402-B9F5706669B6}"/>
              </a:ext>
            </a:extLst>
          </p:cNvPr>
          <p:cNvSpPr/>
          <p:nvPr/>
        </p:nvSpPr>
        <p:spPr>
          <a:xfrm>
            <a:off x="8143996" y="1313984"/>
            <a:ext cx="2020806" cy="1746953"/>
          </a:xfrm>
          <a:prstGeom prst="rect">
            <a:avLst/>
          </a:prstGeom>
        </p:spPr>
        <p:txBody>
          <a:bodyPr wrap="square">
            <a:spAutoFit/>
          </a:bodyPr>
          <a:lstStyle/>
          <a:p>
            <a:pPr algn="just">
              <a:lnSpc>
                <a:spcPts val="1260"/>
              </a:lnSpc>
            </a:pPr>
            <a:r>
              <a:rPr lang="en-US" sz="1000" b="1" dirty="0"/>
              <a:t>Figure 1: </a:t>
            </a:r>
            <a:r>
              <a:rPr lang="en-US" sz="1000" dirty="0"/>
              <a:t>Green, red and orange symbols are  peridotites from the Southwest Indian, Gakkel and Doldrums Ridge showing much higher </a:t>
            </a:r>
            <a:r>
              <a:rPr lang="en-US" sz="1200" dirty="0" err="1">
                <a:latin typeface="Symbol" pitchFamily="2" charset="2"/>
              </a:rPr>
              <a:t>e</a:t>
            </a:r>
            <a:r>
              <a:rPr lang="en-US" sz="1000" baseline="-25000" dirty="0" err="1"/>
              <a:t>Hf</a:t>
            </a:r>
            <a:r>
              <a:rPr lang="en-US" sz="1000" dirty="0"/>
              <a:t>, compared to MOR basalts (grey symbols and yellow field). Model evolution curves for depleted peridotite for different ages are shown in black.  </a:t>
            </a:r>
          </a:p>
        </p:txBody>
      </p:sp>
      <p:sp>
        <p:nvSpPr>
          <p:cNvPr id="2" name="AutoShape 2">
            <a:extLst>
              <a:ext uri="{FF2B5EF4-FFF2-40B4-BE49-F238E27FC236}">
                <a16:creationId xmlns:a16="http://schemas.microsoft.com/office/drawing/2014/main" id="{9CEBB6F0-8BFB-D22E-DA0D-75539F157076}"/>
              </a:ext>
            </a:extLst>
          </p:cNvPr>
          <p:cNvSpPr>
            <a:spLocks noChangeAspect="1" noChangeArrowheads="1"/>
          </p:cNvSpPr>
          <p:nvPr/>
        </p:nvSpPr>
        <p:spPr bwMode="auto">
          <a:xfrm>
            <a:off x="5743575" y="3265254"/>
            <a:ext cx="2572374" cy="257237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Rectangle 6">
            <a:extLst>
              <a:ext uri="{FF2B5EF4-FFF2-40B4-BE49-F238E27FC236}">
                <a16:creationId xmlns:a16="http://schemas.microsoft.com/office/drawing/2014/main" id="{9C8C843C-10EC-9620-0D08-3BD3F35CC4E6}"/>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3B51F091-54BD-AB46-9CFD-34FF0766976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39DC4D72-E3CB-903A-162B-BF92BD413EF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984990EE-3B9B-5D1C-3905-14561DAB76E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8" name="TextBox 17">
            <a:extLst>
              <a:ext uri="{FF2B5EF4-FFF2-40B4-BE49-F238E27FC236}">
                <a16:creationId xmlns:a16="http://schemas.microsoft.com/office/drawing/2014/main" id="{17CD092D-4FD1-8542-4429-3F4F6A57DF61}"/>
              </a:ext>
            </a:extLst>
          </p:cNvPr>
          <p:cNvSpPr txBox="1"/>
          <p:nvPr/>
        </p:nvSpPr>
        <p:spPr>
          <a:xfrm>
            <a:off x="10196673" y="4214784"/>
            <a:ext cx="1783319" cy="1169551"/>
          </a:xfrm>
          <a:prstGeom prst="rect">
            <a:avLst/>
          </a:prstGeom>
          <a:noFill/>
        </p:spPr>
        <p:txBody>
          <a:bodyPr wrap="square" rtlCol="0">
            <a:spAutoFit/>
          </a:bodyPr>
          <a:lstStyle/>
          <a:p>
            <a:pPr algn="just">
              <a:lnSpc>
                <a:spcPts val="1180"/>
              </a:lnSpc>
            </a:pPr>
            <a:r>
              <a:rPr lang="en-US" sz="1000" b="1" dirty="0"/>
              <a:t>Figure 2: </a:t>
            </a:r>
            <a:r>
              <a:rPr lang="en-US" sz="1000" dirty="0"/>
              <a:t>Geographic variation in </a:t>
            </a:r>
            <a:r>
              <a:rPr lang="en-US" sz="1400" dirty="0" err="1">
                <a:latin typeface="Symbol" pitchFamily="2" charset="2"/>
              </a:rPr>
              <a:t>e</a:t>
            </a:r>
            <a:r>
              <a:rPr lang="en-US" sz="1000" baseline="-25000" dirty="0" err="1"/>
              <a:t>Hf</a:t>
            </a:r>
            <a:r>
              <a:rPr lang="en-US" sz="1000" dirty="0"/>
              <a:t> for both basalts and peridotites over the Marion Rise show that the peridotites contribute a signification fraction of melt to the oceanic crust.</a:t>
            </a:r>
          </a:p>
        </p:txBody>
      </p:sp>
      <p:sp>
        <p:nvSpPr>
          <p:cNvPr id="20" name="TextBox 19">
            <a:extLst>
              <a:ext uri="{FF2B5EF4-FFF2-40B4-BE49-F238E27FC236}">
                <a16:creationId xmlns:a16="http://schemas.microsoft.com/office/drawing/2014/main" id="{2F915FB5-9964-B003-010C-FE248263339D}"/>
              </a:ext>
            </a:extLst>
          </p:cNvPr>
          <p:cNvSpPr txBox="1"/>
          <p:nvPr/>
        </p:nvSpPr>
        <p:spPr>
          <a:xfrm>
            <a:off x="5842030" y="3172673"/>
            <a:ext cx="4324607" cy="2308324"/>
          </a:xfrm>
          <a:prstGeom prst="rect">
            <a:avLst/>
          </a:prstGeom>
          <a:noFill/>
        </p:spPr>
        <p:txBody>
          <a:bodyPr wrap="square" rtlCol="0">
            <a:spAutoFit/>
          </a:bodyPr>
          <a:lstStyle/>
          <a:p>
            <a:pPr algn="just"/>
            <a:r>
              <a:rPr lang="en-US" sz="1200" dirty="0"/>
              <a:t>Today, the Earth's mantle is a chemically and lithologically heterogeneous assemblage of peridotites and recycled oceanic and continental crust. During partial melting, the different components of the heterogeneous mantle supply a different fraction of each element to the total budget of the generated basalts. This fraction differs for elements with different geochemical behavior and depends on intrinsic factors such as the abundance and composition of the different mantle components. The shallow ridge depth of the Marion Rise Ultra-depleted peridotite less dense and thus are more buoyant and can cause the shallow ridge depth instead of high degrees of melting related to higher temperatures</a:t>
            </a:r>
          </a:p>
        </p:txBody>
      </p:sp>
      <p:pic>
        <p:nvPicPr>
          <p:cNvPr id="8" name="Picture 7" descr="A diagram of a graph&#10;&#10;AI-generated content may be incorrect.">
            <a:extLst>
              <a:ext uri="{FF2B5EF4-FFF2-40B4-BE49-F238E27FC236}">
                <a16:creationId xmlns:a16="http://schemas.microsoft.com/office/drawing/2014/main" id="{E78F4C1A-78AA-38D8-E092-D0FEA8F2B59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97379" y="1313984"/>
            <a:ext cx="2356109" cy="1828804"/>
          </a:xfrm>
          <a:prstGeom prst="rect">
            <a:avLst/>
          </a:prstGeom>
        </p:spPr>
      </p:pic>
      <p:pic>
        <p:nvPicPr>
          <p:cNvPr id="16" name="Picture 15" descr="A graph of a smoothed batymetric line&#10;&#10;AI-generated content may be incorrect.">
            <a:extLst>
              <a:ext uri="{FF2B5EF4-FFF2-40B4-BE49-F238E27FC236}">
                <a16:creationId xmlns:a16="http://schemas.microsoft.com/office/drawing/2014/main" id="{1FD02CD3-D585-F651-C1E6-2183A361B53C}"/>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69619" y="1417129"/>
            <a:ext cx="1844044" cy="2618237"/>
          </a:xfrm>
          <a:prstGeom prst="rect">
            <a:avLst/>
          </a:prstGeom>
        </p:spPr>
      </p:pic>
      <p:sp>
        <p:nvSpPr>
          <p:cNvPr id="5" name="Text Box 28">
            <a:extLst>
              <a:ext uri="{FF2B5EF4-FFF2-40B4-BE49-F238E27FC236}">
                <a16:creationId xmlns:a16="http://schemas.microsoft.com/office/drawing/2014/main" id="{6D6B64EC-27EC-1DA8-EF8F-933855368B9E}"/>
              </a:ext>
            </a:extLst>
          </p:cNvPr>
          <p:cNvSpPr txBox="1">
            <a:spLocks noChangeArrowheads="1"/>
          </p:cNvSpPr>
          <p:nvPr/>
        </p:nvSpPr>
        <p:spPr bwMode="auto">
          <a:xfrm>
            <a:off x="1" y="5626161"/>
            <a:ext cx="12104015" cy="954107"/>
          </a:xfrm>
          <a:prstGeom prst="rect">
            <a:avLst/>
          </a:prstGeom>
          <a:noFill/>
          <a:ln w="9525">
            <a:noFill/>
            <a:miter lim="800000"/>
            <a:headEnd/>
            <a:tailEnd/>
          </a:ln>
        </p:spPr>
        <p:txBody>
          <a:bodyPr wrap="square">
            <a:spAutoFit/>
          </a:bodyPr>
          <a:lstStyle/>
          <a:p>
            <a:pPr algn="just"/>
            <a:r>
              <a:rPr lang="en-US" sz="1100" b="1" dirty="0">
                <a:solidFill>
                  <a:srgbClr val="333399"/>
                </a:solidFill>
              </a:rPr>
              <a:t>Facilities and instrumentation used:</a:t>
            </a:r>
            <a:r>
              <a:rPr lang="en-US" sz="1100" dirty="0">
                <a:solidFill>
                  <a:srgbClr val="333399"/>
                </a:solidFill>
              </a:rPr>
              <a:t>  Geochemistry program, MC-ICP-MS and HR-ICP-MS. </a:t>
            </a:r>
            <a:r>
              <a:rPr lang="en-US" sz="1100" b="1" dirty="0">
                <a:solidFill>
                  <a:srgbClr val="333399"/>
                </a:solidFill>
              </a:rPr>
              <a:t>Citation: </a:t>
            </a:r>
            <a:r>
              <a:rPr lang="en-US" sz="1100" dirty="0" err="1">
                <a:solidFill>
                  <a:srgbClr val="333399"/>
                </a:solidFill>
              </a:rPr>
              <a:t>Woelki</a:t>
            </a:r>
            <a:r>
              <a:rPr lang="en-US" sz="1100" dirty="0">
                <a:solidFill>
                  <a:srgbClr val="333399"/>
                </a:solidFill>
              </a:rPr>
              <a:t>, D.; Salters, V.J.M.; Stracke, A.; Genske, F.; White, G.A.; Brunelli, D., </a:t>
            </a:r>
            <a:r>
              <a:rPr lang="en-US" sz="1100" i="1" dirty="0">
                <a:solidFill>
                  <a:srgbClr val="333399"/>
                </a:solidFill>
              </a:rPr>
              <a:t>Abundant Ancient Melt-Depleted Peridotite Beneath the Marion Rise, Southwest Indian Ocean, Effects on Basalt Composition and Dynamic Topography,</a:t>
            </a:r>
            <a:r>
              <a:rPr lang="en-US" sz="1100" dirty="0">
                <a:solidFill>
                  <a:srgbClr val="333399"/>
                </a:solidFill>
              </a:rPr>
              <a:t> Geochemistry, Geophysics, Geosystems, </a:t>
            </a:r>
            <a:r>
              <a:rPr lang="en-US" sz="1100" b="1" dirty="0">
                <a:solidFill>
                  <a:srgbClr val="333399"/>
                </a:solidFill>
              </a:rPr>
              <a:t>26</a:t>
            </a:r>
            <a:r>
              <a:rPr lang="en-US" sz="1100" dirty="0">
                <a:solidFill>
                  <a:srgbClr val="333399"/>
                </a:solidFill>
              </a:rPr>
              <a:t> (9), e2025GC012418 (2025) </a:t>
            </a:r>
            <a:r>
              <a:rPr lang="en-US" sz="1100" b="1" dirty="0">
                <a:solidFill>
                  <a:srgbClr val="333399"/>
                </a:solidFill>
                <a:hlinkClick r:id="rId11">
                  <a:extLst>
                    <a:ext uri="{A12FA001-AC4F-418D-AE19-62706E023703}">
                      <ahyp:hlinkClr xmlns:ahyp="http://schemas.microsoft.com/office/drawing/2018/hyperlinkcolor" val="tx"/>
                    </a:ext>
                  </a:extLst>
                </a:hlinkClick>
              </a:rPr>
              <a:t>doi.org/10.1029/2025GC012418</a:t>
            </a:r>
            <a:r>
              <a:rPr lang="en-US" sz="1100" b="1" dirty="0">
                <a:solidFill>
                  <a:srgbClr val="333399"/>
                </a:solidFill>
              </a:rPr>
              <a:t> and </a:t>
            </a:r>
            <a:r>
              <a:rPr lang="en-US" sz="1100" dirty="0">
                <a:solidFill>
                  <a:srgbClr val="333399"/>
                </a:solidFill>
              </a:rPr>
              <a:t>Stracke, A.; Salters, V.J.M., </a:t>
            </a:r>
            <a:r>
              <a:rPr lang="en-US" sz="1100" i="1" dirty="0">
                <a:solidFill>
                  <a:srgbClr val="333399"/>
                </a:solidFill>
              </a:rPr>
              <a:t>The Role of Peridotite for Oceanic Volcanism,</a:t>
            </a:r>
            <a:r>
              <a:rPr lang="en-US" sz="1100" dirty="0">
                <a:solidFill>
                  <a:srgbClr val="333399"/>
                </a:solidFill>
              </a:rPr>
              <a:t> Geochemistry, Geophysics, Geosystems, </a:t>
            </a:r>
            <a:r>
              <a:rPr lang="en-US" sz="1100" b="1" dirty="0">
                <a:solidFill>
                  <a:srgbClr val="333399"/>
                </a:solidFill>
              </a:rPr>
              <a:t>26</a:t>
            </a:r>
            <a:r>
              <a:rPr lang="en-US" sz="1100" dirty="0">
                <a:solidFill>
                  <a:srgbClr val="333399"/>
                </a:solidFill>
              </a:rPr>
              <a:t> (8), e2025GC012463 (2025) </a:t>
            </a:r>
            <a:r>
              <a:rPr lang="en-US" sz="1100" b="1" dirty="0">
                <a:solidFill>
                  <a:srgbClr val="333399"/>
                </a:solidFill>
                <a:hlinkClick r:id="rId12">
                  <a:extLst>
                    <a:ext uri="{A12FA001-AC4F-418D-AE19-62706E023703}">
                      <ahyp:hlinkClr xmlns:ahyp="http://schemas.microsoft.com/office/drawing/2018/hyperlinkcolor" val="tx"/>
                    </a:ext>
                  </a:extLst>
                </a:hlinkClick>
              </a:rPr>
              <a:t>doi.org/10.1029/2025GC012463</a:t>
            </a:r>
            <a:endParaRPr lang="en-US" sz="1100" dirty="0">
              <a:solidFill>
                <a:srgbClr val="333399"/>
              </a:solidFill>
            </a:endParaRPr>
          </a:p>
          <a:p>
            <a:endParaRPr lang="en-US" sz="1200" dirty="0">
              <a:solidFill>
                <a:srgbClr val="333399"/>
              </a:solidFill>
            </a:endParaRPr>
          </a:p>
        </p:txBody>
      </p:sp>
      <p:sp>
        <p:nvSpPr>
          <p:cNvPr id="9" name="Rectangle 49">
            <a:extLst>
              <a:ext uri="{FF2B5EF4-FFF2-40B4-BE49-F238E27FC236}">
                <a16:creationId xmlns:a16="http://schemas.microsoft.com/office/drawing/2014/main" id="{6A75BFC2-143C-FBB3-D8C3-7F7295394ED2}"/>
              </a:ext>
            </a:extLst>
          </p:cNvPr>
          <p:cNvSpPr>
            <a:spLocks noChangeArrowheads="1"/>
          </p:cNvSpPr>
          <p:nvPr/>
        </p:nvSpPr>
        <p:spPr bwMode="auto">
          <a:xfrm>
            <a:off x="5797378" y="1231839"/>
            <a:ext cx="6306637" cy="4416594"/>
          </a:xfrm>
          <a:prstGeom prst="rect">
            <a:avLst/>
          </a:prstGeom>
          <a:noFill/>
          <a:ln w="19050">
            <a:solidFill>
              <a:srgbClr val="0033CC"/>
            </a:solidFill>
            <a:miter lim="800000"/>
            <a:headEnd/>
            <a:tailEnd/>
          </a:ln>
        </p:spPr>
        <p:txBody>
          <a:bodyPr wrap="none" anchor="ctr"/>
          <a:lstStyle/>
          <a:p>
            <a:endParaRPr lang="en-US"/>
          </a:p>
        </p:txBody>
      </p:sp>
    </p:spTree>
    <p:extLst>
      <p:ext uri="{BB962C8B-B14F-4D97-AF65-F5344CB8AC3E}">
        <p14:creationId xmlns:p14="http://schemas.microsoft.com/office/powerpoint/2010/main" val="288118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3BAC6-F803-67E3-AFDB-76C413BFAFD9}"/>
            </a:ext>
          </a:extLst>
        </p:cNvPr>
        <p:cNvGrpSpPr/>
        <p:nvPr/>
      </p:nvGrpSpPr>
      <p:grpSpPr>
        <a:xfrm>
          <a:off x="0" y="0"/>
          <a:ext cx="0" cy="0"/>
          <a:chOff x="0" y="0"/>
          <a:chExt cx="0" cy="0"/>
        </a:xfrm>
      </p:grpSpPr>
      <p:sp>
        <p:nvSpPr>
          <p:cNvPr id="1027" name="Rectangle 5">
            <a:extLst>
              <a:ext uri="{FF2B5EF4-FFF2-40B4-BE49-F238E27FC236}">
                <a16:creationId xmlns:a16="http://schemas.microsoft.com/office/drawing/2014/main" id="{B8F441CF-0E10-F840-E75D-E258A4862EEB}"/>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a:extLst>
              <a:ext uri="{FF2B5EF4-FFF2-40B4-BE49-F238E27FC236}">
                <a16:creationId xmlns:a16="http://schemas.microsoft.com/office/drawing/2014/main" id="{7BF5BF1D-8C90-BE13-14F9-8D80B5D6DA9A}"/>
              </a:ext>
            </a:extLst>
          </p:cNvPr>
          <p:cNvSpPr txBox="1">
            <a:spLocks noChangeArrowheads="1"/>
          </p:cNvSpPr>
          <p:nvPr/>
        </p:nvSpPr>
        <p:spPr bwMode="auto">
          <a:xfrm>
            <a:off x="52014" y="1231839"/>
            <a:ext cx="5744388" cy="3970318"/>
          </a:xfrm>
          <a:prstGeom prst="rect">
            <a:avLst/>
          </a:prstGeom>
          <a:noFill/>
          <a:ln w="9525">
            <a:noFill/>
            <a:miter lim="800000"/>
            <a:headEnd/>
            <a:tailEnd/>
          </a:ln>
        </p:spPr>
        <p:txBody>
          <a:bodyPr wrap="square">
            <a:spAutoFit/>
          </a:bodyPr>
          <a:lstStyle/>
          <a:p>
            <a:r>
              <a:rPr lang="en-US" sz="1200" b="1" dirty="0">
                <a:solidFill>
                  <a:srgbClr val="000000"/>
                </a:solidFill>
              </a:rPr>
              <a:t>What is the finding?  </a:t>
            </a:r>
            <a:r>
              <a:rPr lang="en-US" sz="1200" dirty="0"/>
              <a:t>Scientists discovered that some rocks rising beneath mid-ocean ridges — called </a:t>
            </a:r>
            <a:r>
              <a:rPr lang="en-US" sz="1200" i="1" dirty="0"/>
              <a:t>peridotites</a:t>
            </a:r>
            <a:r>
              <a:rPr lang="en-US" sz="1200" dirty="0"/>
              <a:t> — are actually ancient remnants of Earth’s mantle that formed billions of years ago. These rocks were once melted and depleted deep inside the planet before sinking and later reemerging at mid-ocean ridges, where new ocean crust forms today. Their unusual chemical fingerprints, especially in hafnium (Hf) isotopes, show that ancient materials still play an active role in shaping Earth’s surface.</a:t>
            </a:r>
          </a:p>
          <a:p>
            <a:pPr algn="just"/>
            <a:endParaRPr lang="en-US" sz="1200" dirty="0"/>
          </a:p>
          <a:p>
            <a:pPr algn="just"/>
            <a:r>
              <a:rPr lang="en-US" sz="1200" b="1" dirty="0">
                <a:solidFill>
                  <a:srgbClr val="000000"/>
                </a:solidFill>
              </a:rPr>
              <a:t>Why is this important? </a:t>
            </a:r>
            <a:r>
              <a:rPr lang="en-US" sz="1200" dirty="0"/>
              <a:t>This discovery changes how scientists understand the Earth’s recycling system — the process that builds new ocean crust and drives plate tectonics. The chemistry of mantle rocks at mid-ocean ridges illustrate that these rocks experienced melting near the ocean floor billions of years ago, were returned into the deep mantle and are now resurfacing again. Essentially, ancient mantle materials continue to influence volcanic activity and ocean floor formation today. These differences also help explain why the ocean crust varies in thickness and depth from place to place.</a:t>
            </a:r>
          </a:p>
          <a:p>
            <a:pPr algn="just"/>
            <a:endParaRPr lang="en-US" sz="1200" dirty="0"/>
          </a:p>
          <a:p>
            <a:pPr algn="just"/>
            <a:r>
              <a:rPr lang="en-US" sz="1200" b="1" dirty="0">
                <a:solidFill>
                  <a:srgbClr val="000000"/>
                </a:solidFill>
              </a:rPr>
              <a:t>Why did this research need the </a:t>
            </a:r>
            <a:r>
              <a:rPr lang="en-US" sz="1200" b="1" dirty="0" err="1">
                <a:solidFill>
                  <a:srgbClr val="000000"/>
                </a:solidFill>
              </a:rPr>
              <a:t>MagLab</a:t>
            </a:r>
            <a:r>
              <a:rPr lang="en-US" sz="1200" b="1" dirty="0">
                <a:solidFill>
                  <a:srgbClr val="000000"/>
                </a:solidFill>
              </a:rPr>
              <a:t>?</a:t>
            </a:r>
            <a:r>
              <a:rPr lang="en-US" sz="1200" b="1" dirty="0">
                <a:latin typeface="Arial" charset="0"/>
              </a:rPr>
              <a:t> </a:t>
            </a:r>
            <a:r>
              <a:rPr lang="en-US" sz="1200" dirty="0"/>
              <a:t>To detect these subtle isotopic differences, researchers needed the </a:t>
            </a:r>
            <a:r>
              <a:rPr lang="en-US" sz="1200" dirty="0" err="1"/>
              <a:t>MagLab’s</a:t>
            </a:r>
            <a:r>
              <a:rPr lang="en-US" sz="1200" dirty="0"/>
              <a:t> world-class high-field mass spectrometry capabilities, which allow for ultra-precise measurements of trace elements in rare rock samples.</a:t>
            </a:r>
          </a:p>
        </p:txBody>
      </p:sp>
      <p:sp>
        <p:nvSpPr>
          <p:cNvPr id="1029" name="Line 42">
            <a:extLst>
              <a:ext uri="{FF2B5EF4-FFF2-40B4-BE49-F238E27FC236}">
                <a16:creationId xmlns:a16="http://schemas.microsoft.com/office/drawing/2014/main" id="{53BBFD3E-E706-AA4D-F1A1-7A1C74083A22}"/>
              </a:ext>
            </a:extLst>
          </p:cNvPr>
          <p:cNvSpPr>
            <a:spLocks noChangeShapeType="1"/>
          </p:cNvSpPr>
          <p:nvPr/>
        </p:nvSpPr>
        <p:spPr bwMode="auto">
          <a:xfrm>
            <a:off x="0" y="1146007"/>
            <a:ext cx="12192000" cy="28082"/>
          </a:xfrm>
          <a:prstGeom prst="line">
            <a:avLst/>
          </a:prstGeom>
          <a:noFill/>
          <a:ln w="44450" cmpd="sng">
            <a:solidFill>
              <a:srgbClr val="4F4184"/>
            </a:solidFill>
            <a:round/>
            <a:headEnd/>
            <a:tailEnd/>
          </a:ln>
        </p:spPr>
        <p:txBody>
          <a:bodyPr/>
          <a:lstStyle/>
          <a:p>
            <a:endParaRPr lang="en-US" dirty="0"/>
          </a:p>
        </p:txBody>
      </p:sp>
      <p:pic>
        <p:nvPicPr>
          <p:cNvPr id="12" name="Picture 11" descr="NSF logo.jpg">
            <a:extLst>
              <a:ext uri="{FF2B5EF4-FFF2-40B4-BE49-F238E27FC236}">
                <a16:creationId xmlns:a16="http://schemas.microsoft.com/office/drawing/2014/main" id="{E1B37C75-F677-0C7B-1B70-C2FECA3C87AE}"/>
              </a:ext>
            </a:extLst>
          </p:cNvPr>
          <p:cNvPicPr>
            <a:picLocks noChangeAspect="1"/>
          </p:cNvPicPr>
          <p:nvPr/>
        </p:nvPicPr>
        <p:blipFill>
          <a:blip r:embed="rId3" cstate="print"/>
          <a:stretch>
            <a:fillRect/>
          </a:stretch>
        </p:blipFill>
        <p:spPr>
          <a:xfrm>
            <a:off x="10099268" y="78134"/>
            <a:ext cx="1017188" cy="1023315"/>
          </a:xfrm>
          <a:prstGeom prst="rect">
            <a:avLst/>
          </a:prstGeom>
        </p:spPr>
      </p:pic>
      <p:pic>
        <p:nvPicPr>
          <p:cNvPr id="14" name="Picture 13" descr="JustM_purple.jpg">
            <a:extLst>
              <a:ext uri="{FF2B5EF4-FFF2-40B4-BE49-F238E27FC236}">
                <a16:creationId xmlns:a16="http://schemas.microsoft.com/office/drawing/2014/main" id="{86603596-BEFF-F677-D5EA-85963EDE6961}"/>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2" name="AutoShape 2">
            <a:extLst>
              <a:ext uri="{FF2B5EF4-FFF2-40B4-BE49-F238E27FC236}">
                <a16:creationId xmlns:a16="http://schemas.microsoft.com/office/drawing/2014/main" id="{56F08CE3-FCA2-0464-92F9-1BCFD7A55361}"/>
              </a:ext>
            </a:extLst>
          </p:cNvPr>
          <p:cNvSpPr>
            <a:spLocks noChangeAspect="1" noChangeArrowheads="1"/>
          </p:cNvSpPr>
          <p:nvPr/>
        </p:nvSpPr>
        <p:spPr bwMode="auto">
          <a:xfrm>
            <a:off x="5743575" y="326525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E3F047AB-3E49-FEE9-BA0E-045BD83EF918}"/>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B3BDDB7C-87D2-707C-6BE7-D52D6B863E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D59C4E4B-0C28-DD9E-05A3-05C1A90D196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5F38695B-A0A2-2384-BBC6-96C56454FD2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7" name="Rectangle 16">
            <a:extLst>
              <a:ext uri="{FF2B5EF4-FFF2-40B4-BE49-F238E27FC236}">
                <a16:creationId xmlns:a16="http://schemas.microsoft.com/office/drawing/2014/main" id="{A7983127-9CFA-18F8-8F50-9A4A9830D814}"/>
              </a:ext>
            </a:extLst>
          </p:cNvPr>
          <p:cNvSpPr/>
          <p:nvPr/>
        </p:nvSpPr>
        <p:spPr>
          <a:xfrm>
            <a:off x="8273142" y="1419449"/>
            <a:ext cx="1893476" cy="1913665"/>
          </a:xfrm>
          <a:prstGeom prst="rect">
            <a:avLst/>
          </a:prstGeom>
        </p:spPr>
        <p:txBody>
          <a:bodyPr wrap="square">
            <a:spAutoFit/>
          </a:bodyPr>
          <a:lstStyle/>
          <a:p>
            <a:pPr algn="just">
              <a:lnSpc>
                <a:spcPts val="1260"/>
              </a:lnSpc>
            </a:pPr>
            <a:r>
              <a:rPr lang="en-US" sz="1000" b="1" dirty="0"/>
              <a:t>Figure 1: </a:t>
            </a:r>
            <a:r>
              <a:rPr lang="en-US" sz="1000" dirty="0"/>
              <a:t>Green, red and orange symbols are  peridotites from the Southwest Indian, Gakkel and Doldrums Ridge showing much higher </a:t>
            </a:r>
            <a:r>
              <a:rPr lang="en-US" sz="1200" dirty="0" err="1">
                <a:latin typeface="Symbol" pitchFamily="2" charset="2"/>
              </a:rPr>
              <a:t>e</a:t>
            </a:r>
            <a:r>
              <a:rPr lang="en-US" sz="1000" baseline="-25000" dirty="0" err="1"/>
              <a:t>Hf</a:t>
            </a:r>
            <a:r>
              <a:rPr lang="en-US" sz="1000" dirty="0"/>
              <a:t>, compared to MOR basalts (grey symbols and yellow field). Model evolution curves for depleted peridotite for different ages are shown in black.  </a:t>
            </a:r>
          </a:p>
        </p:txBody>
      </p:sp>
      <p:sp>
        <p:nvSpPr>
          <p:cNvPr id="19" name="TextBox 18">
            <a:extLst>
              <a:ext uri="{FF2B5EF4-FFF2-40B4-BE49-F238E27FC236}">
                <a16:creationId xmlns:a16="http://schemas.microsoft.com/office/drawing/2014/main" id="{24C00CBE-9F0D-3C97-FAF8-D36038D36820}"/>
              </a:ext>
            </a:extLst>
          </p:cNvPr>
          <p:cNvSpPr txBox="1"/>
          <p:nvPr/>
        </p:nvSpPr>
        <p:spPr>
          <a:xfrm>
            <a:off x="10166618" y="4107747"/>
            <a:ext cx="1847026" cy="1169551"/>
          </a:xfrm>
          <a:prstGeom prst="rect">
            <a:avLst/>
          </a:prstGeom>
          <a:noFill/>
        </p:spPr>
        <p:txBody>
          <a:bodyPr wrap="square" rtlCol="0">
            <a:spAutoFit/>
          </a:bodyPr>
          <a:lstStyle/>
          <a:p>
            <a:pPr algn="just">
              <a:lnSpc>
                <a:spcPts val="1180"/>
              </a:lnSpc>
            </a:pPr>
            <a:r>
              <a:rPr lang="en-US" sz="1000" b="1" dirty="0"/>
              <a:t>Figure 2</a:t>
            </a:r>
            <a:r>
              <a:rPr lang="en-US" sz="1000" dirty="0"/>
              <a:t>: Geographic variation in </a:t>
            </a:r>
            <a:r>
              <a:rPr lang="en-US" sz="1400" dirty="0" err="1">
                <a:latin typeface="Symbol" pitchFamily="2" charset="2"/>
              </a:rPr>
              <a:t>e</a:t>
            </a:r>
            <a:r>
              <a:rPr lang="en-US" sz="1000" baseline="-25000" dirty="0" err="1"/>
              <a:t>Hf</a:t>
            </a:r>
            <a:r>
              <a:rPr lang="en-US" sz="1000" dirty="0"/>
              <a:t> for both basalts and peridotites over the Marion Rise show that the peridotites contribute a signification fraction of melt to the oceanic crust</a:t>
            </a:r>
          </a:p>
        </p:txBody>
      </p:sp>
      <p:sp>
        <p:nvSpPr>
          <p:cNvPr id="20" name="TextBox 19">
            <a:extLst>
              <a:ext uri="{FF2B5EF4-FFF2-40B4-BE49-F238E27FC236}">
                <a16:creationId xmlns:a16="http://schemas.microsoft.com/office/drawing/2014/main" id="{E8E29A8F-0770-FEDE-DE18-D403EB058A65}"/>
              </a:ext>
            </a:extLst>
          </p:cNvPr>
          <p:cNvSpPr txBox="1"/>
          <p:nvPr/>
        </p:nvSpPr>
        <p:spPr>
          <a:xfrm>
            <a:off x="6133351" y="3386377"/>
            <a:ext cx="3878696" cy="1754326"/>
          </a:xfrm>
          <a:prstGeom prst="rect">
            <a:avLst/>
          </a:prstGeom>
          <a:noFill/>
        </p:spPr>
        <p:txBody>
          <a:bodyPr wrap="square" rtlCol="0">
            <a:spAutoFit/>
          </a:bodyPr>
          <a:lstStyle/>
          <a:p>
            <a:pPr algn="just"/>
            <a:r>
              <a:rPr lang="en-US" sz="1200" dirty="0"/>
              <a:t>Today, the Earth's mantle is a chemically and lithologically heterogeneous assemblage of peridotites and recycled oceanic and continental crust. During partial melting, the different components of the heterogeneous mantle supply a different fraction of each element to the total budget of the generated basalts. This mantle architecture changes our understanding of the relation between basalts and residual peridotite.  </a:t>
            </a:r>
          </a:p>
        </p:txBody>
      </p:sp>
      <p:pic>
        <p:nvPicPr>
          <p:cNvPr id="8" name="Picture 7" descr="A diagram of a graph&#10;&#10;AI-generated content may be incorrect.">
            <a:extLst>
              <a:ext uri="{FF2B5EF4-FFF2-40B4-BE49-F238E27FC236}">
                <a16:creationId xmlns:a16="http://schemas.microsoft.com/office/drawing/2014/main" id="{84C5FD2E-C701-1D7B-F41C-25E741A78EC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8323" y="1431280"/>
            <a:ext cx="2187469" cy="1697906"/>
          </a:xfrm>
          <a:prstGeom prst="rect">
            <a:avLst/>
          </a:prstGeom>
        </p:spPr>
      </p:pic>
      <p:pic>
        <p:nvPicPr>
          <p:cNvPr id="11" name="Picture 10" descr="A graph of a smoothed batymetric line&#10;&#10;AI-generated content may be incorrect.">
            <a:extLst>
              <a:ext uri="{FF2B5EF4-FFF2-40B4-BE49-F238E27FC236}">
                <a16:creationId xmlns:a16="http://schemas.microsoft.com/office/drawing/2014/main" id="{2281B282-BDD6-D2CB-BC64-17DD77239BF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77430" y="1390180"/>
            <a:ext cx="1844044" cy="2618237"/>
          </a:xfrm>
          <a:prstGeom prst="rect">
            <a:avLst/>
          </a:prstGeom>
        </p:spPr>
      </p:pic>
      <p:sp>
        <p:nvSpPr>
          <p:cNvPr id="5" name="Rectangle 49">
            <a:extLst>
              <a:ext uri="{FF2B5EF4-FFF2-40B4-BE49-F238E27FC236}">
                <a16:creationId xmlns:a16="http://schemas.microsoft.com/office/drawing/2014/main" id="{6498B843-BD3A-629C-C924-AB26AA132225}"/>
              </a:ext>
            </a:extLst>
          </p:cNvPr>
          <p:cNvSpPr>
            <a:spLocks noChangeArrowheads="1"/>
          </p:cNvSpPr>
          <p:nvPr/>
        </p:nvSpPr>
        <p:spPr bwMode="auto">
          <a:xfrm>
            <a:off x="5863752" y="1231839"/>
            <a:ext cx="6240264" cy="4234911"/>
          </a:xfrm>
          <a:prstGeom prst="rect">
            <a:avLst/>
          </a:prstGeom>
          <a:noFill/>
          <a:ln w="19050">
            <a:solidFill>
              <a:srgbClr val="0033CC"/>
            </a:solidFill>
            <a:miter lim="800000"/>
            <a:headEnd/>
            <a:tailEnd/>
          </a:ln>
        </p:spPr>
        <p:txBody>
          <a:bodyPr wrap="none" anchor="ctr"/>
          <a:lstStyle/>
          <a:p>
            <a:endParaRPr lang="en-US"/>
          </a:p>
        </p:txBody>
      </p:sp>
      <p:sp>
        <p:nvSpPr>
          <p:cNvPr id="16" name="Text Box 62">
            <a:extLst>
              <a:ext uri="{FF2B5EF4-FFF2-40B4-BE49-F238E27FC236}">
                <a16:creationId xmlns:a16="http://schemas.microsoft.com/office/drawing/2014/main" id="{46D4603B-3A42-00E0-D8F0-6199ED653712}"/>
              </a:ext>
            </a:extLst>
          </p:cNvPr>
          <p:cNvSpPr txBox="1">
            <a:spLocks noChangeArrowheads="1"/>
          </p:cNvSpPr>
          <p:nvPr/>
        </p:nvSpPr>
        <p:spPr bwMode="auto">
          <a:xfrm>
            <a:off x="138603" y="58665"/>
            <a:ext cx="9873443" cy="1077218"/>
          </a:xfrm>
          <a:prstGeom prst="rect">
            <a:avLst/>
          </a:prstGeom>
          <a:noFill/>
          <a:ln w="9525">
            <a:noFill/>
            <a:miter lim="800000"/>
            <a:headEnd/>
            <a:tailEnd/>
          </a:ln>
        </p:spPr>
        <p:txBody>
          <a:bodyPr wrap="square">
            <a:spAutoFit/>
          </a:bodyPr>
          <a:lstStyle/>
          <a:p>
            <a:r>
              <a:rPr lang="en-US" sz="2000" b="1" dirty="0"/>
              <a:t>Ancient Earth Mantle Resurfaces at Mid-Ocean Ridges</a:t>
            </a:r>
            <a:endParaRPr lang="en-US" sz="2000" dirty="0"/>
          </a:p>
          <a:p>
            <a:pPr>
              <a:spcBef>
                <a:spcPts val="0"/>
              </a:spcBef>
            </a:pPr>
            <a:endParaRPr lang="en-US" sz="600" dirty="0"/>
          </a:p>
          <a:p>
            <a:pPr>
              <a:spcBef>
                <a:spcPts val="0"/>
              </a:spcBef>
            </a:pPr>
            <a:r>
              <a:rPr lang="en-US" sz="1100" dirty="0"/>
              <a:t>Salters, V.J.M.</a:t>
            </a:r>
            <a:r>
              <a:rPr lang="en-US" sz="1100" baseline="30000" dirty="0"/>
              <a:t>1</a:t>
            </a:r>
            <a:r>
              <a:rPr lang="en-US" sz="1100" dirty="0"/>
              <a:t>, </a:t>
            </a:r>
            <a:r>
              <a:rPr lang="en-US" sz="1100" dirty="0" err="1"/>
              <a:t>Woelki</a:t>
            </a:r>
            <a:r>
              <a:rPr lang="en-US" sz="1100" dirty="0"/>
              <a:t>, D.</a:t>
            </a:r>
            <a:r>
              <a:rPr lang="en-US" sz="1100" baseline="30000" dirty="0"/>
              <a:t>1,2</a:t>
            </a:r>
            <a:r>
              <a:rPr lang="en-US" sz="1100" dirty="0"/>
              <a:t>,Stracke, A.</a:t>
            </a:r>
            <a:r>
              <a:rPr lang="en-US" sz="1100" baseline="30000" dirty="0"/>
              <a:t>2</a:t>
            </a:r>
            <a:r>
              <a:rPr lang="en-US" sz="1100" dirty="0"/>
              <a:t>, White, G.A.</a:t>
            </a:r>
            <a:r>
              <a:rPr lang="en-US" sz="1100" baseline="30000" dirty="0"/>
              <a:t>1</a:t>
            </a:r>
            <a:r>
              <a:rPr lang="en-US" sz="1100" dirty="0"/>
              <a:t>, Genske, F.</a:t>
            </a:r>
            <a:r>
              <a:rPr lang="en-US" sz="1100" baseline="30000" dirty="0"/>
              <a:t>3</a:t>
            </a:r>
            <a:r>
              <a:rPr lang="en-US" sz="1100" dirty="0"/>
              <a:t>, </a:t>
            </a:r>
          </a:p>
          <a:p>
            <a:pPr marL="228600" indent="-228600">
              <a:spcBef>
                <a:spcPts val="0"/>
              </a:spcBef>
              <a:buAutoNum type="arabicPeriod"/>
            </a:pPr>
            <a:r>
              <a:rPr lang="en-US" sz="1050" b="1" dirty="0">
                <a:solidFill>
                  <a:srgbClr val="0033CC"/>
                </a:solidFill>
              </a:rPr>
              <a:t>NHMFL/FSU; 2. Now at: Univ. Freiburg, Germany; 3. University of Münster, Germany;</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a:t>
            </a:r>
            <a:r>
              <a:rPr lang="en-US" sz="1050" dirty="0"/>
              <a:t>); Salters(NSF- OCE-1657826, OCE-2126496); Stracke and Genske(DFG 03G0273E)</a:t>
            </a:r>
          </a:p>
        </p:txBody>
      </p:sp>
      <p:sp>
        <p:nvSpPr>
          <p:cNvPr id="10" name="Text Box 28">
            <a:extLst>
              <a:ext uri="{FF2B5EF4-FFF2-40B4-BE49-F238E27FC236}">
                <a16:creationId xmlns:a16="http://schemas.microsoft.com/office/drawing/2014/main" id="{2A4B35EA-8B47-C7AC-D414-67B44DCF4F62}"/>
              </a:ext>
            </a:extLst>
          </p:cNvPr>
          <p:cNvSpPr txBox="1">
            <a:spLocks noChangeArrowheads="1"/>
          </p:cNvSpPr>
          <p:nvPr/>
        </p:nvSpPr>
        <p:spPr bwMode="auto">
          <a:xfrm>
            <a:off x="1" y="5626161"/>
            <a:ext cx="12104015" cy="954107"/>
          </a:xfrm>
          <a:prstGeom prst="rect">
            <a:avLst/>
          </a:prstGeom>
          <a:noFill/>
          <a:ln w="9525">
            <a:noFill/>
            <a:miter lim="800000"/>
            <a:headEnd/>
            <a:tailEnd/>
          </a:ln>
        </p:spPr>
        <p:txBody>
          <a:bodyPr wrap="square">
            <a:spAutoFit/>
          </a:bodyPr>
          <a:lstStyle/>
          <a:p>
            <a:pPr algn="just"/>
            <a:r>
              <a:rPr lang="en-US" sz="1100" b="1" dirty="0">
                <a:solidFill>
                  <a:srgbClr val="333399"/>
                </a:solidFill>
              </a:rPr>
              <a:t>Facilities and instrumentation used:</a:t>
            </a:r>
            <a:r>
              <a:rPr lang="en-US" sz="1100" dirty="0">
                <a:solidFill>
                  <a:srgbClr val="333399"/>
                </a:solidFill>
              </a:rPr>
              <a:t>  Geochemistry program, MC-ICP-MS and HR-ICP-MS. </a:t>
            </a:r>
            <a:r>
              <a:rPr lang="en-US" sz="1100" b="1" dirty="0">
                <a:solidFill>
                  <a:srgbClr val="333399"/>
                </a:solidFill>
              </a:rPr>
              <a:t>Citation: </a:t>
            </a:r>
            <a:r>
              <a:rPr lang="en-US" sz="1100" dirty="0" err="1">
                <a:solidFill>
                  <a:srgbClr val="333399"/>
                </a:solidFill>
              </a:rPr>
              <a:t>Woelki</a:t>
            </a:r>
            <a:r>
              <a:rPr lang="en-US" sz="1100" dirty="0">
                <a:solidFill>
                  <a:srgbClr val="333399"/>
                </a:solidFill>
              </a:rPr>
              <a:t>, D.; Salters, V.J.M.; Stracke, A.; Genske, F.; White, G.A.; Brunelli, D., </a:t>
            </a:r>
            <a:r>
              <a:rPr lang="en-US" sz="1100" i="1" dirty="0">
                <a:solidFill>
                  <a:srgbClr val="333399"/>
                </a:solidFill>
              </a:rPr>
              <a:t>Abundant Ancient Melt-Depleted Peridotite Beneath the Marion Rise, Southwest Indian Ocean, Effects on Basalt Composition and Dynamic Topography,</a:t>
            </a:r>
            <a:r>
              <a:rPr lang="en-US" sz="1100" dirty="0">
                <a:solidFill>
                  <a:srgbClr val="333399"/>
                </a:solidFill>
              </a:rPr>
              <a:t> Geochemistry, Geophysics, Geosystems, </a:t>
            </a:r>
            <a:r>
              <a:rPr lang="en-US" sz="1100" b="1" dirty="0">
                <a:solidFill>
                  <a:srgbClr val="333399"/>
                </a:solidFill>
              </a:rPr>
              <a:t>26</a:t>
            </a:r>
            <a:r>
              <a:rPr lang="en-US" sz="1100" dirty="0">
                <a:solidFill>
                  <a:srgbClr val="333399"/>
                </a:solidFill>
              </a:rPr>
              <a:t> (9), e2025GC012418 (2025) </a:t>
            </a:r>
            <a:r>
              <a:rPr lang="en-US" sz="1100" b="1" dirty="0">
                <a:solidFill>
                  <a:srgbClr val="333399"/>
                </a:solidFill>
                <a:hlinkClick r:id="rId10">
                  <a:extLst>
                    <a:ext uri="{A12FA001-AC4F-418D-AE19-62706E023703}">
                      <ahyp:hlinkClr xmlns:ahyp="http://schemas.microsoft.com/office/drawing/2018/hyperlinkcolor" val="tx"/>
                    </a:ext>
                  </a:extLst>
                </a:hlinkClick>
              </a:rPr>
              <a:t>doi.org/10.1029/2025GC012418</a:t>
            </a:r>
            <a:r>
              <a:rPr lang="en-US" sz="1100" b="1" dirty="0">
                <a:solidFill>
                  <a:srgbClr val="333399"/>
                </a:solidFill>
              </a:rPr>
              <a:t> and </a:t>
            </a:r>
            <a:r>
              <a:rPr lang="en-US" sz="1100" dirty="0">
                <a:solidFill>
                  <a:srgbClr val="333399"/>
                </a:solidFill>
              </a:rPr>
              <a:t>Stracke, A.; Salters, V.J.M., </a:t>
            </a:r>
            <a:r>
              <a:rPr lang="en-US" sz="1100" i="1" dirty="0">
                <a:solidFill>
                  <a:srgbClr val="333399"/>
                </a:solidFill>
              </a:rPr>
              <a:t>The Role of Peridotite for Oceanic Volcanism,</a:t>
            </a:r>
            <a:r>
              <a:rPr lang="en-US" sz="1100" dirty="0">
                <a:solidFill>
                  <a:srgbClr val="333399"/>
                </a:solidFill>
              </a:rPr>
              <a:t> Geochemistry, Geophysics, Geosystems, </a:t>
            </a:r>
            <a:r>
              <a:rPr lang="en-US" sz="1100" b="1" dirty="0">
                <a:solidFill>
                  <a:srgbClr val="333399"/>
                </a:solidFill>
              </a:rPr>
              <a:t>26</a:t>
            </a:r>
            <a:r>
              <a:rPr lang="en-US" sz="1100" dirty="0">
                <a:solidFill>
                  <a:srgbClr val="333399"/>
                </a:solidFill>
              </a:rPr>
              <a:t> (8), e2025GC012463 (2025) </a:t>
            </a:r>
            <a:r>
              <a:rPr lang="en-US" sz="1100" b="1" dirty="0">
                <a:solidFill>
                  <a:srgbClr val="333399"/>
                </a:solidFill>
                <a:hlinkClick r:id="rId11">
                  <a:extLst>
                    <a:ext uri="{A12FA001-AC4F-418D-AE19-62706E023703}">
                      <ahyp:hlinkClr xmlns:ahyp="http://schemas.microsoft.com/office/drawing/2018/hyperlinkcolor" val="tx"/>
                    </a:ext>
                  </a:extLst>
                </a:hlinkClick>
              </a:rPr>
              <a:t>doi.org/10.1029/2025GC012463</a:t>
            </a:r>
            <a:endParaRPr lang="en-US" sz="1100" dirty="0">
              <a:solidFill>
                <a:srgbClr val="333399"/>
              </a:solidFill>
            </a:endParaRPr>
          </a:p>
          <a:p>
            <a:endParaRPr lang="en-US" sz="1200" dirty="0">
              <a:solidFill>
                <a:srgbClr val="333399"/>
              </a:solidFill>
            </a:endParaRPr>
          </a:p>
        </p:txBody>
      </p:sp>
    </p:spTree>
    <p:extLst>
      <p:ext uri="{BB962C8B-B14F-4D97-AF65-F5344CB8AC3E}">
        <p14:creationId xmlns:p14="http://schemas.microsoft.com/office/powerpoint/2010/main" val="284887704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8b2006fbad884b2486867b2987af34de">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573eec26a7a4cfef6370571c6dc7669f"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2.xml><?xml version="1.0" encoding="utf-8"?>
<ds:datastoreItem xmlns:ds="http://schemas.openxmlformats.org/officeDocument/2006/customXml" ds:itemID="{B9E68E22-ABE8-40D1-A270-386ABA8B8C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ad298-2df9-4984-95e3-f6f23ee06f9a"/>
    <ds:schemaRef ds:uri="755122fe-b241-49e1-afdb-07c82d1e2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B06607-F230-4BF8-96D2-9147FE891250}">
  <ds:schemaRefs>
    <ds:schemaRef ds:uri="http://schemas.microsoft.com/office/2006/metadata/properties"/>
    <ds:schemaRef ds:uri="http://purl.org/dc/terms/"/>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infopath/2007/PartnerControls"/>
    <ds:schemaRef ds:uri="755122fe-b241-49e1-afdb-07c82d1e2775"/>
    <ds:schemaRef ds:uri="dadad298-2df9-4984-95e3-f6f23ee06f9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24216</TotalTime>
  <Words>1278</Words>
  <Application>Microsoft Office PowerPoint</Application>
  <PresentationFormat>Widescreen</PresentationFormat>
  <Paragraphs>29</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Symbol</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Kathleen Amm</cp:lastModifiedBy>
  <cp:revision>153</cp:revision>
  <cp:lastPrinted>2019-07-16T13:07:28Z</cp:lastPrinted>
  <dcterms:created xsi:type="dcterms:W3CDTF">2004-08-07T03:10:56Z</dcterms:created>
  <dcterms:modified xsi:type="dcterms:W3CDTF">2025-11-10T20:25:16Z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