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61" r:id="rId5"/>
    <p:sldId id="263" r:id="rId6"/>
  </p:sldIdLst>
  <p:sldSz cx="12192000" cy="68580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0033CC"/>
    <a:srgbClr val="4F4184"/>
    <a:srgbClr val="008080"/>
    <a:srgbClr val="006600"/>
    <a:srgbClr val="000066"/>
    <a:srgbClr val="FFFF00"/>
    <a:srgbClr val="0066FF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103" autoAdjust="0"/>
    <p:restoredTop sz="89197" autoAdjust="0"/>
  </p:normalViewPr>
  <p:slideViewPr>
    <p:cSldViewPr snapToGrid="0">
      <p:cViewPr varScale="1">
        <p:scale>
          <a:sx n="135" d="100"/>
          <a:sy n="135" d="100"/>
        </p:scale>
        <p:origin x="1900" y="3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73" d="100"/>
          <a:sy n="73" d="100"/>
        </p:scale>
        <p:origin x="-1986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22FB8F7-A4EF-491B-8766-3F9B2991C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631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B9D219D-06B3-467B-AA93-169E235498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6680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6AC04BA-D5B1-4AEE-92A8-018E0611CCA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6400" y="696913"/>
            <a:ext cx="6197600" cy="3486150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2710B-9A6C-FF32-E944-EAFEC08F45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BBC5DFF3-A662-D85E-8296-D19DEC6597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6AC04BA-D5B1-4AEE-92A8-018E0611CCA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392F57DA-1994-19E3-4A3F-C96EACE141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6400" y="696913"/>
            <a:ext cx="6197600" cy="348615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E4B008B0-E41E-B3FA-6179-AC7F0E574B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8093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AA275-2248-4703-A6BD-2B2C7E4662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CB457-3824-4C81-AF28-F5618F2A63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92C00-8830-40B8-83C7-509852F492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46750-D5FA-4671-B5BA-E95E7F6774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2780E7-AE4B-4A74-913C-69559A8F9A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93F4C-B641-44D5-88A7-D685C8539F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937C37-A518-4341-96B5-795628DF9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34430-B1CB-4CC6-9592-621DF5AC23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DFAB3-0539-4C14-B23B-7AC1C4980D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B7CBC-4F8F-4D89-AE90-5DB130C8D8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1E606A-5DAB-4153-87A7-04FF916154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728583B-E7C8-46C8-B594-1E9554A88C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hyperlink" Target="https://doi.org/10.1021/jacs.5c07442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hyperlink" Target="https://doi.org/10.1021/jacs.5c0744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"/>
          <p:cNvSpPr>
            <a:spLocks noChangeArrowheads="1"/>
          </p:cNvSpPr>
          <p:nvPr/>
        </p:nvSpPr>
        <p:spPr bwMode="auto">
          <a:xfrm>
            <a:off x="2308225" y="6281739"/>
            <a:ext cx="184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200"/>
          </a:p>
        </p:txBody>
      </p:sp>
      <p:sp>
        <p:nvSpPr>
          <p:cNvPr id="1028" name="Text Box 28"/>
          <p:cNvSpPr txBox="1">
            <a:spLocks noChangeArrowheads="1"/>
          </p:cNvSpPr>
          <p:nvPr/>
        </p:nvSpPr>
        <p:spPr bwMode="auto">
          <a:xfrm>
            <a:off x="87984" y="1202863"/>
            <a:ext cx="571091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1200" b="1" dirty="0"/>
              <a:t>Magnesium-ion batteries </a:t>
            </a:r>
            <a:r>
              <a:rPr lang="en-US" sz="1200" dirty="0"/>
              <a:t>promise safer, higher-capacity energy storage than lithium-ion systems, but development has been hindered by the absence of solid electrolytes capable of fast Mg-ion conduction. </a:t>
            </a:r>
            <a:r>
              <a:rPr lang="en-US" sz="1200" b="1" dirty="0" err="1"/>
              <a:t>Antiperovskite</a:t>
            </a:r>
            <a:r>
              <a:rPr lang="en-US" sz="1200" dirty="0"/>
              <a:t> materials such as </a:t>
            </a:r>
            <a:r>
              <a:rPr lang="en-US" sz="1200" dirty="0" err="1"/>
              <a:t>Mg₃AsN</a:t>
            </a:r>
            <a:r>
              <a:rPr lang="en-US" sz="1200" dirty="0"/>
              <a:t> and </a:t>
            </a:r>
            <a:r>
              <a:rPr lang="en-US" sz="1200" dirty="0" err="1"/>
              <a:t>Mg₃SbN</a:t>
            </a:r>
            <a:r>
              <a:rPr lang="en-US" sz="1200" dirty="0"/>
              <a:t> have been proposed as candidates, yet their ion transport properties have not been experimentally verified.</a:t>
            </a:r>
          </a:p>
          <a:p>
            <a:pPr algn="just"/>
            <a:endParaRPr lang="en-US" sz="1200" dirty="0"/>
          </a:p>
          <a:p>
            <a:pPr algn="just"/>
            <a:r>
              <a:rPr lang="en-US" sz="1200" dirty="0"/>
              <a:t>To address this challenge, we performed natural-abundance </a:t>
            </a:r>
            <a:r>
              <a:rPr lang="en-US" sz="1200" baseline="30000" dirty="0"/>
              <a:t>25</a:t>
            </a:r>
            <a:r>
              <a:rPr lang="en-US" sz="1200" dirty="0"/>
              <a:t>Mg solid-state NMR at 35.2 T using the </a:t>
            </a:r>
            <a:r>
              <a:rPr lang="en-US" sz="1200" dirty="0" err="1"/>
              <a:t>MagLab’s</a:t>
            </a:r>
            <a:r>
              <a:rPr lang="en-US" sz="1200" dirty="0"/>
              <a:t> </a:t>
            </a:r>
            <a:r>
              <a:rPr lang="en-US" sz="1200" b="1" dirty="0"/>
              <a:t>36 T Series-Connected Hybrid (36T SCH) magnet</a:t>
            </a:r>
            <a:r>
              <a:rPr lang="en-US" sz="1200" dirty="0"/>
              <a:t>, the highest-field NMR instrument in the world. The ultrahigh field dramatically reduces pattern broadening arising from the second-order quadrupolar interaction, enabling acquisition of complete, ultra-</a:t>
            </a:r>
            <a:r>
              <a:rPr lang="en-US" sz="1200" dirty="0" err="1"/>
              <a:t>wideline</a:t>
            </a:r>
            <a:r>
              <a:rPr lang="en-US" sz="1200" dirty="0"/>
              <a:t> </a:t>
            </a:r>
            <a:r>
              <a:rPr lang="en-US" sz="1200" baseline="30000" dirty="0"/>
              <a:t>25</a:t>
            </a:r>
            <a:r>
              <a:rPr lang="en-US" sz="1200" dirty="0"/>
              <a:t>Mg spectra in just </a:t>
            </a:r>
            <a:r>
              <a:rPr lang="en-US" sz="1200" b="1" dirty="0"/>
              <a:t>20 minutes</a:t>
            </a:r>
            <a:r>
              <a:rPr lang="en-US" sz="1200" dirty="0"/>
              <a:t>. At conventional fields (</a:t>
            </a:r>
            <a:r>
              <a:rPr lang="en-US" sz="1200" i="1" dirty="0"/>
              <a:t>e.g.</a:t>
            </a:r>
            <a:r>
              <a:rPr lang="en-US" sz="1200" dirty="0"/>
              <a:t>, 11.7 T), the same measurements require “piecewise” acquisition </a:t>
            </a:r>
            <a:r>
              <a:rPr lang="en-US" sz="1200" b="1" dirty="0"/>
              <a:t>over nearly two weeks</a:t>
            </a:r>
            <a:r>
              <a:rPr lang="en-US" sz="1200" dirty="0"/>
              <a:t>. This gain in efficiency made variable-temperature experiments practical, allowing us to quantify Mg-ion hopping rates and activation energies directly. The 36T SCH therefore enables </a:t>
            </a:r>
            <a:r>
              <a:rPr lang="en-US" sz="1200" baseline="30000" dirty="0"/>
              <a:t>25</a:t>
            </a:r>
            <a:r>
              <a:rPr lang="en-US" sz="1200" dirty="0"/>
              <a:t>Mg NMR experiments that would otherwise be impractical, reducing weeks of effort to less than an hour!</a:t>
            </a:r>
          </a:p>
          <a:p>
            <a:pPr algn="just"/>
            <a:endParaRPr lang="en-US" sz="1200" dirty="0"/>
          </a:p>
          <a:p>
            <a:pPr algn="just"/>
            <a:r>
              <a:rPr lang="en-US" sz="1200" dirty="0"/>
              <a:t>These studies reveal the largest quadrupolar coupling constants reported for magnesium to date (up to 22 MHz) and provide direct evidence of fast, low-barrier Mg-ion motion in </a:t>
            </a:r>
            <a:r>
              <a:rPr lang="en-US" sz="1200" dirty="0" err="1"/>
              <a:t>antiperovskites</a:t>
            </a:r>
            <a:r>
              <a:rPr lang="en-US" sz="1200" dirty="0"/>
              <a:t>. By confirming the predicted ion transport mechanisms, this work advances the atomic-scale understanding of these materials and supports the </a:t>
            </a:r>
            <a:r>
              <a:rPr lang="en-US" sz="1200" b="1" dirty="0"/>
              <a:t>rational design of new solid electrolytes for next-generation, beyond-lithium battery technologies</a:t>
            </a:r>
            <a:r>
              <a:rPr lang="en-US" sz="1200" dirty="0"/>
              <a:t>.</a:t>
            </a:r>
          </a:p>
        </p:txBody>
      </p:sp>
      <p:sp>
        <p:nvSpPr>
          <p:cNvPr id="1029" name="Line 42"/>
          <p:cNvSpPr>
            <a:spLocks noChangeShapeType="1"/>
          </p:cNvSpPr>
          <p:nvPr/>
        </p:nvSpPr>
        <p:spPr bwMode="auto">
          <a:xfrm>
            <a:off x="0" y="1163437"/>
            <a:ext cx="12192000" cy="28082"/>
          </a:xfrm>
          <a:prstGeom prst="line">
            <a:avLst/>
          </a:prstGeom>
          <a:noFill/>
          <a:ln w="44450" cmpd="sng">
            <a:solidFill>
              <a:srgbClr val="4F4184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34" name="Rectangle 49"/>
          <p:cNvSpPr>
            <a:spLocks noChangeArrowheads="1"/>
          </p:cNvSpPr>
          <p:nvPr/>
        </p:nvSpPr>
        <p:spPr bwMode="auto">
          <a:xfrm>
            <a:off x="6023926" y="1231840"/>
            <a:ext cx="6080090" cy="4324768"/>
          </a:xfrm>
          <a:prstGeom prst="rect">
            <a:avLst/>
          </a:prstGeom>
          <a:noFill/>
          <a:ln w="19050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2" name="Picture 11" descr="NSF 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99268" y="78134"/>
            <a:ext cx="1017188" cy="1023315"/>
          </a:xfrm>
          <a:prstGeom prst="rect">
            <a:avLst/>
          </a:prstGeom>
        </p:spPr>
      </p:pic>
      <p:sp>
        <p:nvSpPr>
          <p:cNvPr id="13" name="Text Box 62"/>
          <p:cNvSpPr txBox="1">
            <a:spLocks noChangeArrowheads="1"/>
          </p:cNvSpPr>
          <p:nvPr/>
        </p:nvSpPr>
        <p:spPr bwMode="auto">
          <a:xfrm>
            <a:off x="138604" y="-17250"/>
            <a:ext cx="98439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000" b="1" dirty="0"/>
              <a:t>Probing Mg-ion Transport in </a:t>
            </a:r>
            <a:r>
              <a:rPr lang="en-US" sz="2000" b="1" dirty="0" err="1"/>
              <a:t>Antiperovskites</a:t>
            </a:r>
            <a:r>
              <a:rPr lang="en-US" sz="2000" b="1" dirty="0"/>
              <a:t> via Ultrahigh Field </a:t>
            </a:r>
            <a:r>
              <a:rPr lang="en-US" sz="2000" b="1" baseline="30000" dirty="0"/>
              <a:t>25</a:t>
            </a:r>
            <a:r>
              <a:rPr lang="en-US" sz="2000" b="1" dirty="0"/>
              <a:t>Mg NMR</a:t>
            </a:r>
          </a:p>
          <a:p>
            <a:pPr>
              <a:defRPr/>
            </a:pPr>
            <a:r>
              <a:rPr lang="en-US" sz="900" dirty="0">
                <a:latin typeface="+mj-lt"/>
                <a:cs typeface="Open Sans"/>
              </a:rPr>
              <a:t>David M. Halat¹˒²˒³, Haoyu Liu⁴, </a:t>
            </a:r>
            <a:r>
              <a:rPr lang="en-US" sz="900" dirty="0" err="1">
                <a:latin typeface="+mj-lt"/>
                <a:cs typeface="Open Sans"/>
              </a:rPr>
              <a:t>Kwangnam</a:t>
            </a:r>
            <a:r>
              <a:rPr lang="en-US" sz="900" dirty="0">
                <a:latin typeface="+mj-lt"/>
                <a:cs typeface="Open Sans"/>
              </a:rPr>
              <a:t> Kim⁵˒⁶, Grant C. B. Alexander⁷, Xiaoling Wang⁸˒⁹, Amrit Venkatesh⁸, Adam R. Altenhof¹⁰, Harris E. Mason¹¹, Saul H. Lapidus¹², Jeong Seop Yoon¹³, Ivan Hung⁸, </a:t>
            </a:r>
            <a:r>
              <a:rPr lang="en-US" sz="900" dirty="0" err="1">
                <a:latin typeface="+mj-lt"/>
                <a:cs typeface="Open Sans"/>
              </a:rPr>
              <a:t>Zhehong</a:t>
            </a:r>
            <a:r>
              <a:rPr lang="en-US" sz="900" dirty="0">
                <a:latin typeface="+mj-lt"/>
                <a:cs typeface="Open Sans"/>
              </a:rPr>
              <a:t> Gan⁸, Jordi Cabana⁷˒¹⁴, Donald J. Siegel¹³, Jeffrey A. Reimer²˒³, Baris Key⁴</a:t>
            </a:r>
          </a:p>
          <a:p>
            <a:pPr>
              <a:defRPr/>
            </a:pPr>
            <a:r>
              <a:rPr lang="en-US" sz="700" b="1" dirty="0">
                <a:solidFill>
                  <a:srgbClr val="0033CC"/>
                </a:solidFill>
                <a:latin typeface="+mj-lt"/>
                <a:cs typeface="Open Sans"/>
              </a:rPr>
              <a:t>1. Colorado School of Mines; 2. University of California Berkeley; 3. Lawrence Berkeley National Laboratory; 4. Argonne National Laboratory; 5. University of Michigan; 6. Lawrence Livermore National Laboratory; 7. University of Illinois at Chicago; 8. National High Magnetic Field Laboratory, Florida State University; 9. California State University East Bay; 10. Los Alamos National Laboratory (MPA-Q); 11. Los Alamos National Laboratory (Chemistry Division); 12. Advanced Photon Source, Argonne National Laboratory; 13. University of Texas at Austin; 14. Argonne National Laboratory (Materials Science Division)</a:t>
            </a:r>
            <a:r>
              <a:rPr lang="en-US" sz="700" b="1" dirty="0">
                <a:solidFill>
                  <a:srgbClr val="0033CC"/>
                </a:solidFill>
                <a:latin typeface="+mj-lt"/>
              </a:rPr>
              <a:t> </a:t>
            </a:r>
          </a:p>
          <a:p>
            <a:pPr>
              <a:defRPr/>
            </a:pPr>
            <a:r>
              <a:rPr lang="en-US" sz="700" b="1" dirty="0">
                <a:latin typeface="+mj-lt"/>
              </a:rPr>
              <a:t>Funding grants:</a:t>
            </a:r>
            <a:r>
              <a:rPr lang="en-US" sz="300" b="1" dirty="0">
                <a:latin typeface="+mj-lt"/>
              </a:rPr>
              <a:t>  </a:t>
            </a:r>
            <a:r>
              <a:rPr lang="en-US" sz="600" dirty="0"/>
              <a:t>D.M.H., J.C., D.J.S., J.A.R., B.K. (DOE BES JCESR, DE-AC02-06CH11357); X.W., A.V., I.H., Z.G. (NSF DMR-2128556, NSF DMR-1039938, NSF DMR-0603042, NIH BTRR 1P41 GM122698); K.K. (DOE DE-AC52-07NA27344); X.W. (DOE DE-SC0025712); D.M.H. (Pines Magnetic Resonance Center Fellowship); J.C., D.J.S., J.A.R., B.K. (DOE Office of Science, Argonne National Laboratory, DE-AC02-06CH11357); D.J.S., J.A.R., B.K. (DOE, Los Alamos National Laboratory, 89233218CNA000001).</a:t>
            </a:r>
            <a:endParaRPr lang="en-US" sz="600" b="1" dirty="0">
              <a:latin typeface="+mj-lt"/>
            </a:endParaRPr>
          </a:p>
        </p:txBody>
      </p:sp>
      <p:pic>
        <p:nvPicPr>
          <p:cNvPr id="14" name="Picture 13" descr="JustM_purple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40821" y="199813"/>
            <a:ext cx="672842" cy="801911"/>
          </a:xfrm>
          <a:prstGeom prst="rect">
            <a:avLst/>
          </a:prstGeom>
        </p:spPr>
      </p:pic>
      <p:sp>
        <p:nvSpPr>
          <p:cNvPr id="2" name="AutoShape 2">
            <a:extLst>
              <a:ext uri="{FF2B5EF4-FFF2-40B4-BE49-F238E27FC236}">
                <a16:creationId xmlns:a16="http://schemas.microsoft.com/office/drawing/2014/main" id="{E4D5DAA7-ACA5-4300-AB3C-9A2A1C32E8E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43575" y="3265254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2C8B72-8144-FA46-C0E5-687D2397FF7F}"/>
              </a:ext>
            </a:extLst>
          </p:cNvPr>
          <p:cNvSpPr/>
          <p:nvPr/>
        </p:nvSpPr>
        <p:spPr>
          <a:xfrm>
            <a:off x="1" y="6390355"/>
            <a:ext cx="12192000" cy="467646"/>
          </a:xfrm>
          <a:prstGeom prst="rect">
            <a:avLst/>
          </a:prstGeom>
          <a:solidFill>
            <a:srgbClr val="4F418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A88BDDE-A2E8-0BC7-D1F0-19B0C1F78C0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95496" y="6498355"/>
            <a:ext cx="1374323" cy="24667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452B22E-6CD8-5864-C868-7CADE22E1AF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00522" y="6501998"/>
            <a:ext cx="1410540" cy="27583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8C13120-7F50-DE28-2EF5-35AA50FA99B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6170" y="6393075"/>
            <a:ext cx="2073230" cy="46764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6AFF449-6A2D-A781-6E61-C01BC8D7504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56152" y="1795367"/>
            <a:ext cx="5925787" cy="2972135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C809D592-3518-D6D5-C9C7-00F58917E187}"/>
              </a:ext>
            </a:extLst>
          </p:cNvPr>
          <p:cNvSpPr txBox="1"/>
          <p:nvPr/>
        </p:nvSpPr>
        <p:spPr>
          <a:xfrm>
            <a:off x="6056152" y="4792332"/>
            <a:ext cx="599023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CA" sz="1100" b="1" dirty="0">
                <a:latin typeface="+mj-lt"/>
              </a:rPr>
              <a:t>Figure: </a:t>
            </a:r>
            <a:r>
              <a:rPr lang="en-US" altLang="en-US" sz="1100" dirty="0">
                <a:latin typeface="+mj-lt"/>
                <a:cs typeface="Open Sans" panose="020B0606030504020204" pitchFamily="34" charset="0"/>
              </a:rPr>
              <a:t>Variable-field ²⁵Mg static QCPMG spectra of </a:t>
            </a:r>
            <a:r>
              <a:rPr lang="en-US" altLang="en-US" sz="1100" dirty="0" err="1">
                <a:latin typeface="+mj-lt"/>
                <a:cs typeface="Open Sans" panose="020B0606030504020204" pitchFamily="34" charset="0"/>
              </a:rPr>
              <a:t>Mg₃AsN</a:t>
            </a:r>
            <a:r>
              <a:rPr lang="en-US" altLang="en-US" sz="1100" dirty="0">
                <a:latin typeface="+mj-lt"/>
                <a:cs typeface="Open Sans" panose="020B0606030504020204" pitchFamily="34" charset="0"/>
              </a:rPr>
              <a:t> acquired at (a) 11.7 T, (b) 18.8 T, and (c) 35.2 T (using the 36T SCH). Acquisition times were approximately 2 weeks, 2 days, and 20 min, respectively. *Mg</a:t>
            </a:r>
            <a:r>
              <a:rPr lang="en-US" altLang="en-US" sz="1100" baseline="-25000" dirty="0">
                <a:latin typeface="+mj-lt"/>
                <a:cs typeface="Open Sans" panose="020B0606030504020204" pitchFamily="34" charset="0"/>
              </a:rPr>
              <a:t>3</a:t>
            </a:r>
            <a:r>
              <a:rPr lang="en-US" altLang="en-US" sz="1100" dirty="0">
                <a:latin typeface="+mj-lt"/>
                <a:cs typeface="Open Sans" panose="020B0606030504020204" pitchFamily="34" charset="0"/>
              </a:rPr>
              <a:t>As</a:t>
            </a:r>
            <a:r>
              <a:rPr lang="en-US" altLang="en-US" sz="1100" baseline="-25000" dirty="0">
                <a:latin typeface="+mj-lt"/>
                <a:cs typeface="Open Sans" panose="020B0606030504020204" pitchFamily="34" charset="0"/>
              </a:rPr>
              <a:t>2</a:t>
            </a:r>
            <a:r>
              <a:rPr lang="en-US" altLang="en-US" sz="1100" dirty="0">
                <a:latin typeface="+mj-lt"/>
                <a:cs typeface="Open Sans" panose="020B0606030504020204" pitchFamily="34" charset="0"/>
              </a:rPr>
              <a:t> impurity. </a:t>
            </a:r>
            <a:r>
              <a:rPr lang="en-US" altLang="en-US" sz="1100" baseline="30000" dirty="0">
                <a:latin typeface="+mj-lt"/>
                <a:cs typeface="Open Sans" panose="020B0606030504020204" pitchFamily="34" charset="0"/>
              </a:rPr>
              <a:t>‡</a:t>
            </a:r>
            <a:r>
              <a:rPr lang="en-US" altLang="en-US" sz="1100" dirty="0">
                <a:latin typeface="+mj-lt"/>
                <a:cs typeface="Open Sans" panose="020B0606030504020204" pitchFamily="34" charset="0"/>
              </a:rPr>
              <a:t>Depletion of signal due to overlap of central transition (CT) and satellite transition (ST) patterns.</a:t>
            </a:r>
            <a:endParaRPr lang="en-US" sz="1200" dirty="0">
              <a:effectLst/>
              <a:latin typeface="+mj-lt"/>
              <a:ea typeface="SimSun" panose="02010600030101010101" pitchFamily="2" charset="-122"/>
            </a:endParaRPr>
          </a:p>
        </p:txBody>
      </p:sp>
      <p:sp>
        <p:nvSpPr>
          <p:cNvPr id="5" name="Text Box 28">
            <a:extLst>
              <a:ext uri="{FF2B5EF4-FFF2-40B4-BE49-F238E27FC236}">
                <a16:creationId xmlns:a16="http://schemas.microsoft.com/office/drawing/2014/main" id="{7E20F459-6218-E305-D4B2-24C8D44A3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604" y="5684238"/>
            <a:ext cx="1199150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1050" b="1" dirty="0">
                <a:solidFill>
                  <a:srgbClr val="333399"/>
                </a:solidFill>
              </a:rPr>
              <a:t>Facilities and instrumentation used:</a:t>
            </a:r>
            <a:r>
              <a:rPr lang="en-US" sz="1050" dirty="0">
                <a:solidFill>
                  <a:srgbClr val="333399"/>
                </a:solidFill>
              </a:rPr>
              <a:t>  Solid-State NMR Facility: </a:t>
            </a:r>
            <a:r>
              <a:rPr lang="en-US" sz="1050" b="1" dirty="0">
                <a:solidFill>
                  <a:srgbClr val="333399"/>
                </a:solidFill>
              </a:rPr>
              <a:t>36 T/40 mm Series Connected Hybrid Magnet</a:t>
            </a:r>
            <a:r>
              <a:rPr lang="en-US" sz="1050" dirty="0">
                <a:solidFill>
                  <a:srgbClr val="333399"/>
                </a:solidFill>
              </a:rPr>
              <a:t> (35.2 T/1.5 GHz) and </a:t>
            </a:r>
            <a:r>
              <a:rPr lang="en-US" sz="1050" b="1" dirty="0">
                <a:solidFill>
                  <a:srgbClr val="333399"/>
                </a:solidFill>
              </a:rPr>
              <a:t>18.8 T/63 mm/800 MHz </a:t>
            </a:r>
            <a:r>
              <a:rPr lang="en-US" sz="1050" dirty="0">
                <a:solidFill>
                  <a:srgbClr val="333399"/>
                </a:solidFill>
              </a:rPr>
              <a:t>solid-state NMR spectrometer (800#1)</a:t>
            </a:r>
          </a:p>
          <a:p>
            <a:pPr algn="just"/>
            <a:r>
              <a:rPr lang="en-US" sz="1050" b="1" dirty="0">
                <a:solidFill>
                  <a:srgbClr val="333399"/>
                </a:solidFill>
              </a:rPr>
              <a:t>Citation: </a:t>
            </a:r>
            <a:r>
              <a:rPr lang="en-US" sz="1050" dirty="0">
                <a:solidFill>
                  <a:srgbClr val="333399"/>
                </a:solidFill>
              </a:rPr>
              <a:t>Halat, D.M.; Liu, H.; Kim, K.; Alexander, G.C.; Wang, X.; Venkatesh, A.; Altenhof, A.R.; Mason, H.E.; Lapidus, S.H.; Yoon, J.; Hung, I.; Gan, Z.; Cabana, J.; Siegel, D.J.; Reimer, J.A.; Key, B., </a:t>
            </a:r>
            <a:r>
              <a:rPr lang="en-US" sz="1050" i="1" dirty="0">
                <a:solidFill>
                  <a:srgbClr val="333399"/>
                </a:solidFill>
              </a:rPr>
              <a:t>Mg-Ion Conduction in </a:t>
            </a:r>
            <a:r>
              <a:rPr lang="en-US" sz="1050" i="1" dirty="0" err="1">
                <a:solidFill>
                  <a:srgbClr val="333399"/>
                </a:solidFill>
              </a:rPr>
              <a:t>Antiperovskite</a:t>
            </a:r>
            <a:r>
              <a:rPr lang="en-US" sz="1050" i="1" dirty="0">
                <a:solidFill>
                  <a:srgbClr val="333399"/>
                </a:solidFill>
              </a:rPr>
              <a:t> Solid Electrolytes Revealed by 25Mg Ultrahigh Field NMR and First-Principles Calculations,</a:t>
            </a:r>
            <a:r>
              <a:rPr lang="en-US" sz="1050" dirty="0">
                <a:solidFill>
                  <a:srgbClr val="333399"/>
                </a:solidFill>
              </a:rPr>
              <a:t> </a:t>
            </a:r>
            <a:r>
              <a:rPr lang="en-US" sz="1050" b="1" dirty="0">
                <a:solidFill>
                  <a:srgbClr val="333399"/>
                </a:solidFill>
              </a:rPr>
              <a:t>Journal of the American Chemical Society</a:t>
            </a:r>
            <a:r>
              <a:rPr lang="en-US" sz="1050" dirty="0">
                <a:solidFill>
                  <a:srgbClr val="333399"/>
                </a:solidFill>
              </a:rPr>
              <a:t>, </a:t>
            </a:r>
            <a:r>
              <a:rPr lang="en-US" sz="1050" b="1" dirty="0">
                <a:solidFill>
                  <a:srgbClr val="333399"/>
                </a:solidFill>
              </a:rPr>
              <a:t>147</a:t>
            </a:r>
            <a:r>
              <a:rPr lang="en-US" sz="1050" dirty="0">
                <a:solidFill>
                  <a:srgbClr val="333399"/>
                </a:solidFill>
              </a:rPr>
              <a:t> (31), 27949–27961 (2025) </a:t>
            </a:r>
            <a:r>
              <a:rPr lang="en-US" sz="1050" b="1" dirty="0">
                <a:solidFill>
                  <a:srgbClr val="333399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doi.org/10.1021/jacs.5c07442</a:t>
            </a:r>
            <a:endParaRPr lang="en-US" sz="1050" dirty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844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92AD81-5539-9F92-EE48-71CDFAD58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">
            <a:extLst>
              <a:ext uri="{FF2B5EF4-FFF2-40B4-BE49-F238E27FC236}">
                <a16:creationId xmlns:a16="http://schemas.microsoft.com/office/drawing/2014/main" id="{79D5C8E1-B41C-27C2-70A2-1A3C882FD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8225" y="6281739"/>
            <a:ext cx="1841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200"/>
          </a:p>
        </p:txBody>
      </p:sp>
      <p:sp>
        <p:nvSpPr>
          <p:cNvPr id="1028" name="Text Box 28">
            <a:extLst>
              <a:ext uri="{FF2B5EF4-FFF2-40B4-BE49-F238E27FC236}">
                <a16:creationId xmlns:a16="http://schemas.microsoft.com/office/drawing/2014/main" id="{83C2C27C-75FE-A4AF-B1CF-B72F5F65D9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249" y="1133877"/>
            <a:ext cx="5895976" cy="4578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1250" b="1" dirty="0">
                <a:solidFill>
                  <a:srgbClr val="000000"/>
                </a:solidFill>
              </a:rPr>
              <a:t>What is the finding? </a:t>
            </a:r>
            <a:r>
              <a:rPr lang="en-US" sz="1300" dirty="0"/>
              <a:t>Scientists used the world’s strongest NMR magnet to study how magnesium ions (</a:t>
            </a:r>
            <a:r>
              <a:rPr lang="en-US" sz="1300" baseline="30000" dirty="0"/>
              <a:t>25</a:t>
            </a:r>
            <a:r>
              <a:rPr lang="en-US" sz="1300" dirty="0"/>
              <a:t>Mg) move inside special materials called </a:t>
            </a:r>
            <a:r>
              <a:rPr lang="en-US" sz="1300" i="1" dirty="0" err="1"/>
              <a:t>antiperovskites</a:t>
            </a:r>
            <a:r>
              <a:rPr lang="en-US" sz="1300" dirty="0"/>
              <a:t>. The ultra-high magnetic field allowed researchers to perform variable-temperature solid state nuclear magnetic resonance (SSNMR) to measure magnesium’s motion in detail for the first time, finding low-energy pathways. </a:t>
            </a:r>
          </a:p>
          <a:p>
            <a:pPr algn="just"/>
            <a:endParaRPr lang="en-US" sz="1100" dirty="0">
              <a:solidFill>
                <a:srgbClr val="000000"/>
              </a:solidFill>
            </a:endParaRPr>
          </a:p>
          <a:p>
            <a:pPr algn="just"/>
            <a:r>
              <a:rPr lang="en-US" sz="1250" b="1" dirty="0">
                <a:solidFill>
                  <a:srgbClr val="000000"/>
                </a:solidFill>
              </a:rPr>
              <a:t>Why is this important? </a:t>
            </a:r>
            <a:r>
              <a:rPr lang="en-US" sz="1300" dirty="0"/>
              <a:t>Magnesium-ion batteries could store more energy and avoid the safety risks of lithium-ion systems, but progress has been limited </a:t>
            </a:r>
            <a:r>
              <a:rPr lang="en-US" sz="1300" dirty="0">
                <a:solidFill>
                  <a:srgbClr val="000000"/>
                </a:solidFill>
              </a:rPr>
              <a:t>because magnesium carries a double positive charge (Mg²⁺) and has difficultly moving through solid materials. Researchers have struggled to identify and validate solid electrolytes that allow fast magnesium transport  </a:t>
            </a:r>
            <a:r>
              <a:rPr lang="en-US" sz="1300" dirty="0"/>
              <a:t>This research confirms that </a:t>
            </a:r>
            <a:r>
              <a:rPr lang="en-US" sz="1300" dirty="0" err="1"/>
              <a:t>antiperovskites</a:t>
            </a:r>
            <a:r>
              <a:rPr lang="en-US" sz="1300" dirty="0"/>
              <a:t> allow magnesium ions to move easily — a major step toward designing faster, more efficient materials for next-generation batteries </a:t>
            </a:r>
            <a:r>
              <a:rPr lang="en-US" sz="1300" dirty="0">
                <a:solidFill>
                  <a:srgbClr val="000000"/>
                </a:solidFill>
              </a:rPr>
              <a:t>critical for energy security and independence</a:t>
            </a:r>
            <a:r>
              <a:rPr lang="en-US" sz="1250" dirty="0">
                <a:solidFill>
                  <a:srgbClr val="000000"/>
                </a:solidFill>
              </a:rPr>
              <a:t>.</a:t>
            </a:r>
          </a:p>
          <a:p>
            <a:pPr algn="just"/>
            <a:endParaRPr lang="en-US" sz="1100" dirty="0">
              <a:latin typeface="Arial" charset="0"/>
            </a:endParaRPr>
          </a:p>
          <a:p>
            <a:pPr algn="just"/>
            <a:r>
              <a:rPr lang="en-US" sz="1250" b="1" dirty="0">
                <a:solidFill>
                  <a:srgbClr val="000000"/>
                </a:solidFill>
              </a:rPr>
              <a:t>Why did this research need the MagLab?</a:t>
            </a:r>
            <a:r>
              <a:rPr lang="en-US" sz="1250" b="1" dirty="0">
                <a:latin typeface="Arial" charset="0"/>
              </a:rPr>
              <a:t> </a:t>
            </a:r>
            <a:r>
              <a:rPr lang="en-US" sz="1250" dirty="0">
                <a:latin typeface="Arial" charset="0"/>
              </a:rPr>
              <a:t> </a:t>
            </a:r>
            <a:r>
              <a:rPr lang="en-US" sz="1250" dirty="0"/>
              <a:t>The </a:t>
            </a:r>
            <a:r>
              <a:rPr lang="en-US" sz="1250" dirty="0" err="1"/>
              <a:t>MagLab’s</a:t>
            </a:r>
            <a:r>
              <a:rPr lang="en-US" sz="1250" dirty="0"/>
              <a:t> 36T Series-Connected Hybrid magnet enabled </a:t>
            </a:r>
            <a:r>
              <a:rPr lang="en-US" sz="1250" baseline="30000" dirty="0"/>
              <a:t>25</a:t>
            </a:r>
            <a:r>
              <a:rPr lang="en-US" sz="1250" dirty="0"/>
              <a:t>Mg solid-state NMR experiments that would be nearly impossible at conventional fields. At 11.7 T, a spectrum must be acquired in small pieces </a:t>
            </a:r>
            <a:r>
              <a:rPr lang="en-US" sz="1250" b="1" dirty="0"/>
              <a:t>over ~2 weeks</a:t>
            </a:r>
            <a:r>
              <a:rPr lang="en-US" sz="1250" dirty="0"/>
              <a:t>. At 35.2 T, the entire spectrum can be captured in </a:t>
            </a:r>
            <a:r>
              <a:rPr lang="en-US" sz="1250" b="1" dirty="0"/>
              <a:t>only 20 minutes: a time savings of nearly 1000-fold</a:t>
            </a:r>
            <a:r>
              <a:rPr lang="en-US" sz="1250" dirty="0"/>
              <a:t>. This unique capability made it feasible to conduct the variable-temperature measurements that revealed magnesium-ion motion in </a:t>
            </a:r>
            <a:r>
              <a:rPr lang="en-US" sz="1250" dirty="0" err="1"/>
              <a:t>antiperovskites</a:t>
            </a:r>
            <a:r>
              <a:rPr lang="en-US" sz="1250" dirty="0"/>
              <a:t>.</a:t>
            </a:r>
            <a:endParaRPr lang="en-US" sz="1250" dirty="0">
              <a:latin typeface="Arial" charset="0"/>
            </a:endParaRPr>
          </a:p>
        </p:txBody>
      </p:sp>
      <p:sp>
        <p:nvSpPr>
          <p:cNvPr id="1034" name="Rectangle 49">
            <a:extLst>
              <a:ext uri="{FF2B5EF4-FFF2-40B4-BE49-F238E27FC236}">
                <a16:creationId xmlns:a16="http://schemas.microsoft.com/office/drawing/2014/main" id="{405C07D5-0AE6-723D-5BB2-008D9BA85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4625" y="1233592"/>
            <a:ext cx="6169940" cy="4402087"/>
          </a:xfrm>
          <a:prstGeom prst="rect">
            <a:avLst/>
          </a:prstGeom>
          <a:noFill/>
          <a:ln w="19050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7A8A4526-1101-BD71-D1FB-2CCEE91679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43575" y="327831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Line 42">
            <a:extLst>
              <a:ext uri="{FF2B5EF4-FFF2-40B4-BE49-F238E27FC236}">
                <a16:creationId xmlns:a16="http://schemas.microsoft.com/office/drawing/2014/main" id="{C726E436-50FE-17E9-DEB4-18BF5A48E8F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163437"/>
            <a:ext cx="12192000" cy="28082"/>
          </a:xfrm>
          <a:prstGeom prst="line">
            <a:avLst/>
          </a:prstGeom>
          <a:noFill/>
          <a:ln w="44450" cmpd="sng">
            <a:solidFill>
              <a:srgbClr val="4F4184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NSF logo.jpg">
            <a:extLst>
              <a:ext uri="{FF2B5EF4-FFF2-40B4-BE49-F238E27FC236}">
                <a16:creationId xmlns:a16="http://schemas.microsoft.com/office/drawing/2014/main" id="{BF2F69A0-39B1-6DD3-E7CE-184792AD32C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99268" y="78134"/>
            <a:ext cx="1017188" cy="1023315"/>
          </a:xfrm>
          <a:prstGeom prst="rect">
            <a:avLst/>
          </a:prstGeom>
        </p:spPr>
      </p:pic>
      <p:pic>
        <p:nvPicPr>
          <p:cNvPr id="6" name="Picture 5" descr="JustM_purple.jpg">
            <a:extLst>
              <a:ext uri="{FF2B5EF4-FFF2-40B4-BE49-F238E27FC236}">
                <a16:creationId xmlns:a16="http://schemas.microsoft.com/office/drawing/2014/main" id="{233358B2-EA8D-5C79-6A16-0B56A980DE4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40821" y="199813"/>
            <a:ext cx="672842" cy="80191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FD74EC8-F1AC-5375-28A8-ED5B54E4E7DF}"/>
              </a:ext>
            </a:extLst>
          </p:cNvPr>
          <p:cNvSpPr/>
          <p:nvPr/>
        </p:nvSpPr>
        <p:spPr>
          <a:xfrm>
            <a:off x="1" y="6390355"/>
            <a:ext cx="12192000" cy="467646"/>
          </a:xfrm>
          <a:prstGeom prst="rect">
            <a:avLst/>
          </a:prstGeom>
          <a:solidFill>
            <a:srgbClr val="4F418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E162974-77B8-748F-21C0-6DC679DA6E4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95496" y="6498355"/>
            <a:ext cx="1374323" cy="2466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C04FF9E-2B43-D3B4-E495-5D86EBF762F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00522" y="6501998"/>
            <a:ext cx="1410540" cy="27583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A943DC0-4F46-1FF4-9BB7-27D245123AE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6170" y="6393075"/>
            <a:ext cx="2073230" cy="467646"/>
          </a:xfrm>
          <a:prstGeom prst="rect">
            <a:avLst/>
          </a:prstGeom>
        </p:spPr>
      </p:pic>
      <p:pic>
        <p:nvPicPr>
          <p:cNvPr id="16" name="Picture 15" descr="A diagram of a graph&#10;&#10;AI-generated content may be incorrect.">
            <a:extLst>
              <a:ext uri="{FF2B5EF4-FFF2-40B4-BE49-F238E27FC236}">
                <a16:creationId xmlns:a16="http://schemas.microsoft.com/office/drawing/2014/main" id="{17AD6B6B-9B3A-AE9A-6A58-A57939A24E8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76" y="1473879"/>
            <a:ext cx="5666290" cy="3104584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94904A2-E658-23D9-8713-EC4B9B0EE33B}"/>
              </a:ext>
            </a:extLst>
          </p:cNvPr>
          <p:cNvSpPr txBox="1"/>
          <p:nvPr/>
        </p:nvSpPr>
        <p:spPr>
          <a:xfrm>
            <a:off x="6023926" y="4740792"/>
            <a:ext cx="5990238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CA" sz="1100" b="1" dirty="0"/>
              <a:t>Figure: </a:t>
            </a:r>
            <a:r>
              <a:rPr lang="en-US" sz="1100" dirty="0"/>
              <a:t>At lower magnetic fields, </a:t>
            </a:r>
            <a:r>
              <a:rPr lang="en-US" sz="1100" baseline="30000" dirty="0"/>
              <a:t>25</a:t>
            </a:r>
            <a:r>
              <a:rPr lang="en-US" sz="1100" dirty="0"/>
              <a:t>Mg solid-state NMR spectra required nearly two weeks of spectrometer time (blue). At the world’s strongest magnetic field for NMR at the </a:t>
            </a:r>
            <a:r>
              <a:rPr lang="en-US" sz="1100" dirty="0" err="1"/>
              <a:t>MagLab</a:t>
            </a:r>
            <a:r>
              <a:rPr lang="en-US" sz="1100" dirty="0"/>
              <a:t> (field strength of 35.2 T), the same data were collected in only 20 minutes (red), more than 1000 times faster. This ultrahigh-field capability made it possible to directly observe magnesium-ion motion in </a:t>
            </a:r>
            <a:r>
              <a:rPr lang="en-US" sz="1100" dirty="0" err="1"/>
              <a:t>antiperovskite</a:t>
            </a:r>
            <a:r>
              <a:rPr lang="en-US" sz="1100" dirty="0"/>
              <a:t> materials.</a:t>
            </a:r>
            <a:endParaRPr lang="en-US" sz="1100" dirty="0">
              <a:effectLst/>
              <a:ea typeface="SimSun" panose="02010600030101010101" pitchFamily="2" charset="-122"/>
            </a:endParaRPr>
          </a:p>
        </p:txBody>
      </p:sp>
      <p:sp>
        <p:nvSpPr>
          <p:cNvPr id="5" name="Text Box 62">
            <a:extLst>
              <a:ext uri="{FF2B5EF4-FFF2-40B4-BE49-F238E27FC236}">
                <a16:creationId xmlns:a16="http://schemas.microsoft.com/office/drawing/2014/main" id="{7867EB17-6302-2F8A-24B1-1EAD4D003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604" y="-17250"/>
            <a:ext cx="984396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000" b="1" dirty="0"/>
              <a:t>Observing Magnesium-ion Motion in </a:t>
            </a:r>
            <a:r>
              <a:rPr lang="en-US" sz="2000" b="1" dirty="0" err="1"/>
              <a:t>Antiperovskite</a:t>
            </a:r>
            <a:r>
              <a:rPr lang="en-US" sz="2000" b="1" dirty="0"/>
              <a:t> Materials</a:t>
            </a:r>
          </a:p>
          <a:p>
            <a:pPr>
              <a:spcBef>
                <a:spcPts val="0"/>
              </a:spcBef>
            </a:pPr>
            <a:r>
              <a:rPr lang="en-US" sz="900" dirty="0">
                <a:latin typeface="+mj-lt"/>
                <a:cs typeface="Open Sans"/>
              </a:rPr>
              <a:t>David M. Halat¹˒²˒³, Haoyu Liu⁴, </a:t>
            </a:r>
            <a:r>
              <a:rPr lang="en-US" sz="900" dirty="0" err="1">
                <a:latin typeface="+mj-lt"/>
                <a:cs typeface="Open Sans"/>
              </a:rPr>
              <a:t>Kwangnam</a:t>
            </a:r>
            <a:r>
              <a:rPr lang="en-US" sz="900" dirty="0">
                <a:latin typeface="+mj-lt"/>
                <a:cs typeface="Open Sans"/>
              </a:rPr>
              <a:t> Kim⁵˒⁶, Grant C. B. Alexander⁷, Xiaoling Wang⁸˒⁹, Amrit Venkatesh⁸, Adam R. Altenhof¹⁰, Harris E. Mason¹¹, Saul H. Lapidus¹², Jeong Seop Yoon¹³, Ivan Hung⁸, </a:t>
            </a:r>
            <a:r>
              <a:rPr lang="en-US" sz="900" dirty="0" err="1">
                <a:latin typeface="+mj-lt"/>
                <a:cs typeface="Open Sans"/>
              </a:rPr>
              <a:t>Zhehong</a:t>
            </a:r>
            <a:r>
              <a:rPr lang="en-US" sz="900" dirty="0">
                <a:latin typeface="+mj-lt"/>
                <a:cs typeface="Open Sans"/>
              </a:rPr>
              <a:t> Gan⁸, Jordi Cabana⁷˒¹⁴, Donald J. Siegel¹³, Jeffrey A. Reimer²˒³, Baris Key⁴</a:t>
            </a:r>
          </a:p>
          <a:p>
            <a:pPr>
              <a:defRPr/>
            </a:pPr>
            <a:r>
              <a:rPr lang="en-US" sz="700" b="1" dirty="0">
                <a:solidFill>
                  <a:srgbClr val="0033CC"/>
                </a:solidFill>
                <a:latin typeface="+mj-lt"/>
                <a:cs typeface="Open Sans"/>
              </a:rPr>
              <a:t>1. Colorado School of Mines; 2. University of California Berkeley; 3. Lawrence Berkeley National Laboratory; 4. Argonne National Laboratory; 5. University of Michigan; 6. Lawrence Livermore National Laboratory; 7. University of Illinois at Chicago; 8. National High Magnetic Field Laboratory, Florida State University; 9. California State University East Bay; 10. Los Alamos National Laboratory (MPA-Q); 11. Los Alamos National Laboratory (Chemistry Division); 12. Advanced Photon Source, Argonne National Laboratory; 13. University of Texas at Austin; 14. Argonne National Laboratory (Materials Science Division)</a:t>
            </a:r>
            <a:r>
              <a:rPr lang="en-US" sz="700" b="1" dirty="0">
                <a:solidFill>
                  <a:srgbClr val="0033CC"/>
                </a:solidFill>
                <a:latin typeface="+mj-lt"/>
              </a:rPr>
              <a:t> </a:t>
            </a:r>
          </a:p>
          <a:p>
            <a:pPr>
              <a:defRPr/>
            </a:pPr>
            <a:r>
              <a:rPr lang="en-US" sz="700" b="1" dirty="0">
                <a:latin typeface="+mj-lt"/>
              </a:rPr>
              <a:t>Funding grants:</a:t>
            </a:r>
            <a:r>
              <a:rPr lang="en-US" sz="300" b="1" dirty="0">
                <a:latin typeface="+mj-lt"/>
              </a:rPr>
              <a:t>  </a:t>
            </a:r>
            <a:r>
              <a:rPr lang="en-US" sz="600" dirty="0"/>
              <a:t>D.M.H., J.C., D.J.S., J.A.R., B.K. (DOE BES JCESR, DE-AC02-06CH11357); X.W., A.V., I.H., Z.G. (NSF DMR-2128556, NSF DMR-1039938, NSF DMR-0603042, NIH BTRR 1P41 GM122698); K.K. (DOE DE-AC52-07NA27344); X.W. (DOE DE-SC0025712); D.M.H. (Pines Magnetic Resonance Center Fellowship); J.C., D.J.S., J.A.R., B.K. (DOE Office of Science, Argonne National Laboratory, DE-AC02-06CH11357); D.J.S., J.A.R., B.K. (DOE, Los Alamos National Laboratory, 89233218CNA000001).</a:t>
            </a:r>
            <a:endParaRPr lang="en-US" sz="600" b="1" dirty="0">
              <a:latin typeface="+mj-lt"/>
            </a:endParaRPr>
          </a:p>
        </p:txBody>
      </p:sp>
      <p:sp>
        <p:nvSpPr>
          <p:cNvPr id="10" name="Text Box 28">
            <a:extLst>
              <a:ext uri="{FF2B5EF4-FFF2-40B4-BE49-F238E27FC236}">
                <a16:creationId xmlns:a16="http://schemas.microsoft.com/office/drawing/2014/main" id="{5CA32A65-16E7-04F7-232B-2FA503D31F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249" y="5654411"/>
            <a:ext cx="1199150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1050" b="1" dirty="0">
                <a:solidFill>
                  <a:srgbClr val="333399"/>
                </a:solidFill>
              </a:rPr>
              <a:t>Facilities and instrumentation used:</a:t>
            </a:r>
            <a:r>
              <a:rPr lang="en-US" sz="1050" dirty="0">
                <a:solidFill>
                  <a:srgbClr val="333399"/>
                </a:solidFill>
              </a:rPr>
              <a:t>  Solid-State NMR Facility: </a:t>
            </a:r>
            <a:r>
              <a:rPr lang="en-US" sz="1050" b="1" dirty="0">
                <a:solidFill>
                  <a:srgbClr val="333399"/>
                </a:solidFill>
              </a:rPr>
              <a:t>36 T/40 mm Series Connected Hybrid Magnet</a:t>
            </a:r>
            <a:r>
              <a:rPr lang="en-US" sz="1050" dirty="0">
                <a:solidFill>
                  <a:srgbClr val="333399"/>
                </a:solidFill>
              </a:rPr>
              <a:t> (35.2 T/1.5 GHz) and </a:t>
            </a:r>
            <a:r>
              <a:rPr lang="en-US" sz="1050" b="1" dirty="0">
                <a:solidFill>
                  <a:srgbClr val="333399"/>
                </a:solidFill>
              </a:rPr>
              <a:t>18.8 T/63 mm/800 MHz </a:t>
            </a:r>
            <a:r>
              <a:rPr lang="en-US" sz="1050" dirty="0">
                <a:solidFill>
                  <a:srgbClr val="333399"/>
                </a:solidFill>
              </a:rPr>
              <a:t>solid-state NMR spectrometer (800#1)</a:t>
            </a:r>
          </a:p>
          <a:p>
            <a:pPr algn="just"/>
            <a:r>
              <a:rPr lang="en-US" sz="1050" b="1" dirty="0">
                <a:solidFill>
                  <a:srgbClr val="333399"/>
                </a:solidFill>
              </a:rPr>
              <a:t>Citation: </a:t>
            </a:r>
            <a:r>
              <a:rPr lang="en-US" sz="1050" dirty="0">
                <a:solidFill>
                  <a:srgbClr val="333399"/>
                </a:solidFill>
              </a:rPr>
              <a:t>Halat, D.M.; Liu, H.; Kim, K.; Alexander, G.C.; Wang, X.; Venkatesh, A.; Altenhof, A.R.; Mason, H.E.; Lapidus, S.H.; Yoon, J.; Hung, I.; Gan, Z.; Cabana, J.; Siegel, D.J.; Reimer, J.A.; Key, B., </a:t>
            </a:r>
            <a:r>
              <a:rPr lang="en-US" sz="1050" i="1" dirty="0">
                <a:solidFill>
                  <a:srgbClr val="333399"/>
                </a:solidFill>
              </a:rPr>
              <a:t>Mg-Ion Conduction in </a:t>
            </a:r>
            <a:r>
              <a:rPr lang="en-US" sz="1050" i="1" dirty="0" err="1">
                <a:solidFill>
                  <a:srgbClr val="333399"/>
                </a:solidFill>
              </a:rPr>
              <a:t>Antiperovskite</a:t>
            </a:r>
            <a:r>
              <a:rPr lang="en-US" sz="1050" i="1" dirty="0">
                <a:solidFill>
                  <a:srgbClr val="333399"/>
                </a:solidFill>
              </a:rPr>
              <a:t> Solid Electrolytes Revealed by 25Mg Ultrahigh Field NMR and First-Principles Calculations,</a:t>
            </a:r>
            <a:r>
              <a:rPr lang="en-US" sz="1050" dirty="0">
                <a:solidFill>
                  <a:srgbClr val="333399"/>
                </a:solidFill>
              </a:rPr>
              <a:t> </a:t>
            </a:r>
            <a:r>
              <a:rPr lang="en-US" sz="1050" b="1" dirty="0">
                <a:solidFill>
                  <a:srgbClr val="333399"/>
                </a:solidFill>
              </a:rPr>
              <a:t>Journal of the American Chemical Society</a:t>
            </a:r>
            <a:r>
              <a:rPr lang="en-US" sz="1050" dirty="0">
                <a:solidFill>
                  <a:srgbClr val="333399"/>
                </a:solidFill>
              </a:rPr>
              <a:t>, </a:t>
            </a:r>
            <a:r>
              <a:rPr lang="en-US" sz="1050" b="1" dirty="0">
                <a:solidFill>
                  <a:srgbClr val="333399"/>
                </a:solidFill>
              </a:rPr>
              <a:t>147</a:t>
            </a:r>
            <a:r>
              <a:rPr lang="en-US" sz="1050" dirty="0">
                <a:solidFill>
                  <a:srgbClr val="333399"/>
                </a:solidFill>
              </a:rPr>
              <a:t> (31), 27949–27961 (2025) </a:t>
            </a:r>
            <a:r>
              <a:rPr lang="en-US" sz="1050" b="1" dirty="0">
                <a:solidFill>
                  <a:srgbClr val="333399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doi.org/10.1021/jacs.5c07442</a:t>
            </a:r>
            <a:endParaRPr lang="en-US" sz="1050" dirty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82352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D7C9FF766FAE4A8FF2A00B6383AD9D" ma:contentTypeVersion="13" ma:contentTypeDescription="Create a new document." ma:contentTypeScope="" ma:versionID="8b2006fbad884b2486867b2987af34de">
  <xsd:schema xmlns:xsd="http://www.w3.org/2001/XMLSchema" xmlns:xs="http://www.w3.org/2001/XMLSchema" xmlns:p="http://schemas.microsoft.com/office/2006/metadata/properties" xmlns:ns2="dadad298-2df9-4984-95e3-f6f23ee06f9a" xmlns:ns3="755122fe-b241-49e1-afdb-07c82d1e2775" targetNamespace="http://schemas.microsoft.com/office/2006/metadata/properties" ma:root="true" ma:fieldsID="573eec26a7a4cfef6370571c6dc7669f" ns2:_="" ns3:_="">
    <xsd:import namespace="dadad298-2df9-4984-95e3-f6f23ee06f9a"/>
    <xsd:import namespace="755122fe-b241-49e1-afdb-07c82d1e27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dad298-2df9-4984-95e3-f6f23ee06f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43b83bf-5a34-45d0-bf74-ccf9241540c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5122fe-b241-49e1-afdb-07c82d1e277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993c2d3-ffbe-4835-8fdd-8300bd9f248c}" ma:internalName="TaxCatchAll" ma:showField="CatchAllData" ma:web="755122fe-b241-49e1-afdb-07c82d1e27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55122fe-b241-49e1-afdb-07c82d1e2775" xsi:nil="true"/>
    <lcf76f155ced4ddcb4097134ff3c332f xmlns="dadad298-2df9-4984-95e3-f6f23ee06f9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951EF2E-A5F4-45E4-8E65-AD1E763BB1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dad298-2df9-4984-95e3-f6f23ee06f9a"/>
    <ds:schemaRef ds:uri="755122fe-b241-49e1-afdb-07c82d1e27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0970E66-06F7-4592-983E-68A1441A37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B06607-F230-4BF8-96D2-9147FE891250}">
  <ds:schemaRefs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755122fe-b241-49e1-afdb-07c82d1e2775"/>
    <ds:schemaRef ds:uri="dadad298-2df9-4984-95e3-f6f23ee06f9a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9384</TotalTime>
  <Words>1679</Words>
  <Application>Microsoft Office PowerPoint</Application>
  <PresentationFormat>Widescreen</PresentationFormat>
  <Paragraphs>26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SimSun</vt:lpstr>
      <vt:lpstr>Arial</vt:lpstr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 Li</dc:creator>
  <cp:lastModifiedBy>Kathleen Amm</cp:lastModifiedBy>
  <cp:revision>147</cp:revision>
  <cp:lastPrinted>2019-07-16T13:07:28Z</cp:lastPrinted>
  <dcterms:created xsi:type="dcterms:W3CDTF">2004-08-07T03:10:56Z</dcterms:created>
  <dcterms:modified xsi:type="dcterms:W3CDTF">2025-11-10T20:19:53Z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0x010100ABD7C9FF766FAE4A8FF2A00B6383AD9D</vt:lpwstr>
  </property>
  <property fmtid="{D5CDD505-2E9C-101B-9397-08002B2CF9AE}" pid="3" name="MediaServiceImageTags">
    <vt:lpwstr/>
  </property>
</Properties>
</file>