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
  </p:notesMasterIdLst>
  <p:handoutMasterIdLst>
    <p:handoutMasterId r:id="rId8"/>
  </p:handoutMasterIdLst>
  <p:sldIdLst>
    <p:sldId id="261" r:id="rId5"/>
    <p:sldId id="263" r:id="rId6"/>
  </p:sldIdLst>
  <p:sldSz cx="12192000" cy="6858000"/>
  <p:notesSz cx="7010400" cy="9296400"/>
  <p:defaultTextStyle>
    <a:defPPr>
      <a:defRPr lang="en-US"/>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99"/>
    <a:srgbClr val="4F4184"/>
    <a:srgbClr val="0033CC"/>
    <a:srgbClr val="008080"/>
    <a:srgbClr val="006600"/>
    <a:srgbClr val="000066"/>
    <a:srgbClr val="FFFF00"/>
    <a:srgbClr val="0066FF"/>
    <a:srgbClr val="006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133494B-B94C-4A2F-B449-7F0964968829}" v="2" dt="2025-11-16T23:05:29.83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25" autoAdjust="0"/>
    <p:restoredTop sz="95033" autoAdjust="0"/>
  </p:normalViewPr>
  <p:slideViewPr>
    <p:cSldViewPr snapToGrid="0">
      <p:cViewPr>
        <p:scale>
          <a:sx n="117" d="100"/>
          <a:sy n="117" d="100"/>
        </p:scale>
        <p:origin x="432" y="240"/>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p:cViewPr varScale="1">
        <p:scale>
          <a:sx n="73" d="100"/>
          <a:sy n="73" d="100"/>
        </p:scale>
        <p:origin x="-1986" y="-108"/>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defTabSz="931863">
              <a:defRPr sz="1200">
                <a:latin typeface="Arial" charset="0"/>
                <a:cs typeface="+mn-cs"/>
              </a:defRPr>
            </a:lvl1pPr>
          </a:lstStyle>
          <a:p>
            <a:pPr>
              <a:defRPr/>
            </a:pPr>
            <a:endParaRPr lang="en-US" dirty="0"/>
          </a:p>
        </p:txBody>
      </p:sp>
      <p:sp>
        <p:nvSpPr>
          <p:cNvPr id="17411" name="Rectangle 3"/>
          <p:cNvSpPr>
            <a:spLocks noGrp="1" noChangeArrowheads="1"/>
          </p:cNvSpPr>
          <p:nvPr>
            <p:ph type="dt" sz="quarter" idx="1"/>
          </p:nvPr>
        </p:nvSpPr>
        <p:spPr bwMode="auto">
          <a:xfrm>
            <a:off x="3970338"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defTabSz="931863">
              <a:defRPr sz="1200">
                <a:latin typeface="Arial" charset="0"/>
                <a:cs typeface="+mn-cs"/>
              </a:defRPr>
            </a:lvl1pPr>
          </a:lstStyle>
          <a:p>
            <a:pPr>
              <a:defRPr/>
            </a:pPr>
            <a:endParaRPr lang="en-US" dirty="0"/>
          </a:p>
        </p:txBody>
      </p:sp>
      <p:sp>
        <p:nvSpPr>
          <p:cNvPr id="17412" name="Rectangle 4"/>
          <p:cNvSpPr>
            <a:spLocks noGrp="1" noChangeArrowheads="1"/>
          </p:cNvSpPr>
          <p:nvPr>
            <p:ph type="ftr" sz="quarter" idx="2"/>
          </p:nvPr>
        </p:nvSpPr>
        <p:spPr bwMode="auto">
          <a:xfrm>
            <a:off x="0"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defTabSz="931863">
              <a:defRPr sz="1200">
                <a:latin typeface="Arial" charset="0"/>
                <a:cs typeface="+mn-cs"/>
              </a:defRPr>
            </a:lvl1pPr>
          </a:lstStyle>
          <a:p>
            <a:pPr>
              <a:defRPr/>
            </a:pPr>
            <a:endParaRPr lang="en-US" dirty="0"/>
          </a:p>
        </p:txBody>
      </p:sp>
      <p:sp>
        <p:nvSpPr>
          <p:cNvPr id="17413" name="Rectangle 5"/>
          <p:cNvSpPr>
            <a:spLocks noGrp="1" noChangeArrowheads="1"/>
          </p:cNvSpPr>
          <p:nvPr>
            <p:ph type="sldNum" sz="quarter" idx="3"/>
          </p:nvPr>
        </p:nvSpPr>
        <p:spPr bwMode="auto">
          <a:xfrm>
            <a:off x="3970338"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defTabSz="931863">
              <a:defRPr sz="1200">
                <a:latin typeface="Arial" charset="0"/>
                <a:cs typeface="+mn-cs"/>
              </a:defRPr>
            </a:lvl1pPr>
          </a:lstStyle>
          <a:p>
            <a:pPr>
              <a:defRPr/>
            </a:pPr>
            <a:fld id="{722FB8F7-A4EF-491B-8766-3F9B2991C918}" type="slidenum">
              <a:rPr lang="en-US"/>
              <a:pPr>
                <a:defRPr/>
              </a:pPr>
              <a:t>‹#›</a:t>
            </a:fld>
            <a:endParaRPr lang="en-US" dirty="0"/>
          </a:p>
        </p:txBody>
      </p:sp>
    </p:spTree>
    <p:extLst>
      <p:ext uri="{BB962C8B-B14F-4D97-AF65-F5344CB8AC3E}">
        <p14:creationId xmlns:p14="http://schemas.microsoft.com/office/powerpoint/2010/main" val="120163142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defTabSz="931863">
              <a:defRPr sz="1200">
                <a:latin typeface="Arial" charset="0"/>
                <a:cs typeface="+mn-cs"/>
              </a:defRPr>
            </a:lvl1pPr>
          </a:lstStyle>
          <a:p>
            <a:pPr>
              <a:defRPr/>
            </a:pPr>
            <a:endParaRPr lang="en-US" dirty="0"/>
          </a:p>
        </p:txBody>
      </p:sp>
      <p:sp>
        <p:nvSpPr>
          <p:cNvPr id="9219" name="Rectangle 3"/>
          <p:cNvSpPr>
            <a:spLocks noGrp="1" noChangeArrowheads="1"/>
          </p:cNvSpPr>
          <p:nvPr>
            <p:ph type="dt" idx="1"/>
          </p:nvPr>
        </p:nvSpPr>
        <p:spPr bwMode="auto">
          <a:xfrm>
            <a:off x="3971925"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defTabSz="931863">
              <a:defRPr sz="1200">
                <a:latin typeface="Arial" charset="0"/>
                <a:cs typeface="+mn-cs"/>
              </a:defRPr>
            </a:lvl1pPr>
          </a:lstStyle>
          <a:p>
            <a:pPr>
              <a:defRPr/>
            </a:pPr>
            <a:endParaRPr lang="en-US" dirty="0"/>
          </a:p>
        </p:txBody>
      </p:sp>
      <p:sp>
        <p:nvSpPr>
          <p:cNvPr id="3076" name="Rectangle 4"/>
          <p:cNvSpPr>
            <a:spLocks noGrp="1" noRot="1" noChangeAspect="1" noChangeArrowheads="1" noTextEdit="1"/>
          </p:cNvSpPr>
          <p:nvPr>
            <p:ph type="sldImg" idx="2"/>
          </p:nvPr>
        </p:nvSpPr>
        <p:spPr bwMode="auto">
          <a:xfrm>
            <a:off x="406400" y="696913"/>
            <a:ext cx="6197600" cy="3486150"/>
          </a:xfrm>
          <a:prstGeom prst="rect">
            <a:avLst/>
          </a:prstGeom>
          <a:noFill/>
          <a:ln w="9525">
            <a:solidFill>
              <a:srgbClr val="000000"/>
            </a:solidFill>
            <a:miter lim="800000"/>
            <a:headEnd/>
            <a:tailEnd/>
          </a:ln>
        </p:spPr>
        <p:txBody>
          <a:bodyPr/>
          <a:lstStyle/>
          <a:p>
            <a:endParaRPr lang="en-US" dirty="0"/>
          </a:p>
        </p:txBody>
      </p:sp>
      <p:sp>
        <p:nvSpPr>
          <p:cNvPr id="9221" name="Rectangle 5"/>
          <p:cNvSpPr>
            <a:spLocks noGrp="1" noChangeArrowheads="1"/>
          </p:cNvSpPr>
          <p:nvPr>
            <p:ph type="body" sz="quarter" idx="3"/>
          </p:nvPr>
        </p:nvSpPr>
        <p:spPr bwMode="auto">
          <a:xfrm>
            <a:off x="935038" y="4416425"/>
            <a:ext cx="5140325" cy="4183063"/>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222" name="Rectangle 6"/>
          <p:cNvSpPr>
            <a:spLocks noGrp="1" noChangeArrowheads="1"/>
          </p:cNvSpPr>
          <p:nvPr>
            <p:ph type="ftr" sz="quarter" idx="4"/>
          </p:nvPr>
        </p:nvSpPr>
        <p:spPr bwMode="auto">
          <a:xfrm>
            <a:off x="0" y="8831263"/>
            <a:ext cx="3038475" cy="465137"/>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defTabSz="931863">
              <a:defRPr sz="1200">
                <a:latin typeface="Arial" charset="0"/>
                <a:cs typeface="+mn-cs"/>
              </a:defRPr>
            </a:lvl1pPr>
          </a:lstStyle>
          <a:p>
            <a:pPr>
              <a:defRPr/>
            </a:pPr>
            <a:endParaRPr lang="en-US" dirty="0"/>
          </a:p>
        </p:txBody>
      </p:sp>
      <p:sp>
        <p:nvSpPr>
          <p:cNvPr id="9223" name="Rectangle 7"/>
          <p:cNvSpPr>
            <a:spLocks noGrp="1" noChangeArrowheads="1"/>
          </p:cNvSpPr>
          <p:nvPr>
            <p:ph type="sldNum" sz="quarter" idx="5"/>
          </p:nvPr>
        </p:nvSpPr>
        <p:spPr bwMode="auto">
          <a:xfrm>
            <a:off x="3971925" y="8831263"/>
            <a:ext cx="3038475" cy="465137"/>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defTabSz="931863">
              <a:defRPr sz="1200">
                <a:latin typeface="Arial" charset="0"/>
                <a:cs typeface="+mn-cs"/>
              </a:defRPr>
            </a:lvl1pPr>
          </a:lstStyle>
          <a:p>
            <a:pPr>
              <a:defRPr/>
            </a:pPr>
            <a:fld id="{5B9D219D-06B3-467B-AA93-169E2354984A}" type="slidenum">
              <a:rPr lang="en-US"/>
              <a:pPr>
                <a:defRPr/>
              </a:pPr>
              <a:t>‹#›</a:t>
            </a:fld>
            <a:endParaRPr lang="en-US" dirty="0"/>
          </a:p>
        </p:txBody>
      </p:sp>
    </p:spTree>
    <p:extLst>
      <p:ext uri="{BB962C8B-B14F-4D97-AF65-F5344CB8AC3E}">
        <p14:creationId xmlns:p14="http://schemas.microsoft.com/office/powerpoint/2010/main" val="371866801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p:txBody>
          <a:bodyPr/>
          <a:lstStyle/>
          <a:p>
            <a:pPr>
              <a:defRPr/>
            </a:pPr>
            <a:fld id="{D6AC04BA-D5B1-4AEE-92A8-018E0611CCA8}" type="slidenum">
              <a:rPr lang="en-US" smtClean="0"/>
              <a:pPr>
                <a:defRPr/>
              </a:pPr>
              <a:t>1</a:t>
            </a:fld>
            <a:endParaRPr lang="en-US" dirty="0"/>
          </a:p>
        </p:txBody>
      </p:sp>
      <p:sp>
        <p:nvSpPr>
          <p:cNvPr id="4099" name="Rectangle 2"/>
          <p:cNvSpPr>
            <a:spLocks noGrp="1" noRot="1" noChangeAspect="1" noChangeArrowheads="1" noTextEdit="1"/>
          </p:cNvSpPr>
          <p:nvPr>
            <p:ph type="sldImg"/>
          </p:nvPr>
        </p:nvSpPr>
        <p:spPr>
          <a:xfrm>
            <a:off x="406400" y="696913"/>
            <a:ext cx="6197600" cy="3486150"/>
          </a:xfrm>
          <a:ln/>
        </p:spPr>
        <p:txBody>
          <a:bodyPr/>
          <a:lstStyle/>
          <a:p>
            <a:endParaRPr lang="en-US" dirty="0"/>
          </a:p>
        </p:txBody>
      </p:sp>
      <p:sp>
        <p:nvSpPr>
          <p:cNvPr id="4100" name="Rectangle 3"/>
          <p:cNvSpPr>
            <a:spLocks noGrp="1" noChangeArrowheads="1"/>
          </p:cNvSpPr>
          <p:nvPr>
            <p:ph type="body" idx="1"/>
          </p:nvPr>
        </p:nvSpPr>
        <p:spPr>
          <a:noFill/>
          <a:ln/>
        </p:spPr>
        <p:txBody>
          <a:bodyPr/>
          <a:lstStyle/>
          <a:p>
            <a:endParaRPr lang="en-US" sz="1200" kern="1200" dirty="0">
              <a:solidFill>
                <a:schemeClr val="tx1"/>
              </a:solidFill>
              <a:effectLst/>
              <a:latin typeface="Arial" charset="0"/>
              <a:ea typeface="+mn-ea"/>
              <a:cs typeface="+mn-cs"/>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7F880B-7F20-86E6-36C3-808B0D128397}"/>
            </a:ext>
          </a:extLst>
        </p:cNvPr>
        <p:cNvGrpSpPr/>
        <p:nvPr/>
      </p:nvGrpSpPr>
      <p:grpSpPr>
        <a:xfrm>
          <a:off x="0" y="0"/>
          <a:ext cx="0" cy="0"/>
          <a:chOff x="0" y="0"/>
          <a:chExt cx="0" cy="0"/>
        </a:xfrm>
      </p:grpSpPr>
      <p:sp>
        <p:nvSpPr>
          <p:cNvPr id="4098" name="Rectangle 7">
            <a:extLst>
              <a:ext uri="{FF2B5EF4-FFF2-40B4-BE49-F238E27FC236}">
                <a16:creationId xmlns:a16="http://schemas.microsoft.com/office/drawing/2014/main" id="{F6EDCB72-B090-6ADA-3197-A124BE659FA7}"/>
              </a:ext>
            </a:extLst>
          </p:cNvPr>
          <p:cNvSpPr>
            <a:spLocks noGrp="1" noChangeArrowheads="1"/>
          </p:cNvSpPr>
          <p:nvPr>
            <p:ph type="sldNum" sz="quarter" idx="5"/>
          </p:nvPr>
        </p:nvSpPr>
        <p:spPr/>
        <p:txBody>
          <a:bodyPr/>
          <a:lstStyle/>
          <a:p>
            <a:pPr>
              <a:defRPr/>
            </a:pPr>
            <a:fld id="{D6AC04BA-D5B1-4AEE-92A8-018E0611CCA8}" type="slidenum">
              <a:rPr lang="en-US" smtClean="0"/>
              <a:pPr>
                <a:defRPr/>
              </a:pPr>
              <a:t>2</a:t>
            </a:fld>
            <a:endParaRPr lang="en-US" dirty="0"/>
          </a:p>
        </p:txBody>
      </p:sp>
      <p:sp>
        <p:nvSpPr>
          <p:cNvPr id="4099" name="Rectangle 2">
            <a:extLst>
              <a:ext uri="{FF2B5EF4-FFF2-40B4-BE49-F238E27FC236}">
                <a16:creationId xmlns:a16="http://schemas.microsoft.com/office/drawing/2014/main" id="{B6428801-F190-5C5E-7CAA-41981392B2DD}"/>
              </a:ext>
            </a:extLst>
          </p:cNvPr>
          <p:cNvSpPr>
            <a:spLocks noGrp="1" noRot="1" noChangeAspect="1" noChangeArrowheads="1" noTextEdit="1"/>
          </p:cNvSpPr>
          <p:nvPr>
            <p:ph type="sldImg"/>
          </p:nvPr>
        </p:nvSpPr>
        <p:spPr>
          <a:xfrm>
            <a:off x="406400" y="696913"/>
            <a:ext cx="6197600" cy="3486150"/>
          </a:xfrm>
          <a:ln/>
        </p:spPr>
        <p:txBody>
          <a:bodyPr/>
          <a:lstStyle/>
          <a:p>
            <a:endParaRPr lang="en-US" dirty="0"/>
          </a:p>
        </p:txBody>
      </p:sp>
      <p:sp>
        <p:nvSpPr>
          <p:cNvPr id="4100" name="Rectangle 3">
            <a:extLst>
              <a:ext uri="{FF2B5EF4-FFF2-40B4-BE49-F238E27FC236}">
                <a16:creationId xmlns:a16="http://schemas.microsoft.com/office/drawing/2014/main" id="{DBB3237C-9837-670A-C3B4-C9E8DD45B98A}"/>
              </a:ext>
            </a:extLst>
          </p:cNvPr>
          <p:cNvSpPr>
            <a:spLocks noGrp="1" noChangeArrowheads="1"/>
          </p:cNvSpPr>
          <p:nvPr>
            <p:ph type="body" idx="1"/>
          </p:nvPr>
        </p:nvSpPr>
        <p:spPr>
          <a:noFill/>
          <a:ln/>
        </p:spPr>
        <p:txBody>
          <a:bodyPr/>
          <a:lstStyle/>
          <a:p>
            <a:endParaRPr lang="en-US" sz="1200" kern="1200" dirty="0">
              <a:solidFill>
                <a:schemeClr val="tx1"/>
              </a:solidFill>
              <a:effectLst/>
              <a:latin typeface="Arial" charset="0"/>
              <a:ea typeface="+mn-ea"/>
              <a:cs typeface="+mn-cs"/>
            </a:endParaRPr>
          </a:p>
        </p:txBody>
      </p:sp>
    </p:spTree>
    <p:extLst>
      <p:ext uri="{BB962C8B-B14F-4D97-AF65-F5344CB8AC3E}">
        <p14:creationId xmlns:p14="http://schemas.microsoft.com/office/powerpoint/2010/main" val="23054521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BE3AA275-2248-4703-A6BD-2B2C7E466293}"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E5DCB457-3824-4C81-AF28-F5618F2A63D4}"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33992C00-8830-40B8-83C7-509852F4927D}"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70F46750-D5FA-4671-B5BA-E95E7F67745E}"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CC2780E7-AE4B-4A74-913C-69559A8F9A5C}"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6BE93F4C-B641-44D5-88A7-D685C8539F60}"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F7937C37-A518-4341-96B5-795628DF95D5}"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A1634430-B1CB-4CC6-9592-621DF5AC2300}"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49ADFAB3-0539-4C14-B23B-7AC1C4980DD2}"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1B0B7CBC-4F8F-4D89-AE90-5DB130C8D897}"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D41E606A-5DAB-4153-87A7-04FF9161543A}"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609600" y="274638"/>
            <a:ext cx="10972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2051" name="Rectangle 3"/>
          <p:cNvSpPr>
            <a:spLocks noGrp="1" noChangeArrowheads="1"/>
          </p:cNvSpPr>
          <p:nvPr>
            <p:ph type="body" idx="1"/>
          </p:nvPr>
        </p:nvSpPr>
        <p:spPr bwMode="auto">
          <a:xfrm>
            <a:off x="609600" y="1600201"/>
            <a:ext cx="109728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cs typeface="+mn-cs"/>
              </a:defRPr>
            </a:lvl1pPr>
          </a:lstStyle>
          <a:p>
            <a:pPr>
              <a:defRPr/>
            </a:pPr>
            <a:endParaRPr lang="en-US" dirty="0"/>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cs typeface="+mn-cs"/>
              </a:defRPr>
            </a:lvl1pPr>
          </a:lstStyle>
          <a:p>
            <a:pPr>
              <a:defRPr/>
            </a:pPr>
            <a:endParaRPr lang="en-US" dirty="0"/>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cs typeface="+mn-cs"/>
              </a:defRPr>
            </a:lvl1pPr>
          </a:lstStyle>
          <a:p>
            <a:pPr>
              <a:defRPr/>
            </a:pPr>
            <a:fld id="{7728583B-E7C8-46C8-B594-1E9554A88C29}"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3" Type="http://schemas.openxmlformats.org/officeDocument/2006/relationships/image" Target="../media/image1.jpe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png"/><Relationship Id="rId11" Type="http://schemas.openxmlformats.org/officeDocument/2006/relationships/image" Target="../media/image8.jpg"/><Relationship Id="rId5" Type="http://schemas.openxmlformats.org/officeDocument/2006/relationships/image" Target="../media/image3.png"/><Relationship Id="rId10" Type="http://schemas.openxmlformats.org/officeDocument/2006/relationships/image" Target="../media/image7.jpg"/><Relationship Id="rId4" Type="http://schemas.openxmlformats.org/officeDocument/2006/relationships/image" Target="../media/image2.jpeg"/><Relationship Id="rId9" Type="http://schemas.openxmlformats.org/officeDocument/2006/relationships/hyperlink" Target="https://doi.org/10.1109/TASC.2020.2969642" TargetMode="External"/></Relationships>
</file>

<file path=ppt/slides/_rels/slide2.xml.rels><?xml version="1.0" encoding="UTF-8" standalone="yes"?>
<Relationships xmlns="http://schemas.openxmlformats.org/package/2006/relationships"><Relationship Id="rId8" Type="http://schemas.openxmlformats.org/officeDocument/2006/relationships/hyperlink" Target="https://doi.org/10.1109/TASC.2020.2969642" TargetMode="External"/><Relationship Id="rId3" Type="http://schemas.openxmlformats.org/officeDocument/2006/relationships/image" Target="../media/image1.jpeg"/><Relationship Id="rId7"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4.png"/><Relationship Id="rId11" Type="http://schemas.openxmlformats.org/officeDocument/2006/relationships/image" Target="../media/image10.jpg"/><Relationship Id="rId5" Type="http://schemas.openxmlformats.org/officeDocument/2006/relationships/image" Target="../media/image3.png"/><Relationship Id="rId10" Type="http://schemas.openxmlformats.org/officeDocument/2006/relationships/image" Target="../media/image9.jpg"/><Relationship Id="rId4" Type="http://schemas.openxmlformats.org/officeDocument/2006/relationships/image" Target="../media/image2.jpeg"/><Relationship Id="rId9" Type="http://schemas.openxmlformats.org/officeDocument/2006/relationships/image" Target="../media/image6.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5"/>
          <p:cNvSpPr>
            <a:spLocks noChangeArrowheads="1"/>
          </p:cNvSpPr>
          <p:nvPr/>
        </p:nvSpPr>
        <p:spPr bwMode="auto">
          <a:xfrm>
            <a:off x="2308225" y="6281739"/>
            <a:ext cx="184150" cy="274637"/>
          </a:xfrm>
          <a:prstGeom prst="rect">
            <a:avLst/>
          </a:prstGeom>
          <a:noFill/>
          <a:ln w="9525">
            <a:noFill/>
            <a:miter lim="800000"/>
            <a:headEnd/>
            <a:tailEnd/>
          </a:ln>
        </p:spPr>
        <p:txBody>
          <a:bodyPr wrap="none">
            <a:spAutoFit/>
          </a:bodyPr>
          <a:lstStyle/>
          <a:p>
            <a:endParaRPr lang="en-US" sz="1200" dirty="0"/>
          </a:p>
        </p:txBody>
      </p:sp>
      <p:sp>
        <p:nvSpPr>
          <p:cNvPr id="1028" name="Text Box 28"/>
          <p:cNvSpPr txBox="1">
            <a:spLocks noChangeArrowheads="1"/>
          </p:cNvSpPr>
          <p:nvPr/>
        </p:nvSpPr>
        <p:spPr bwMode="auto">
          <a:xfrm>
            <a:off x="81645" y="1454702"/>
            <a:ext cx="5814707" cy="4154984"/>
          </a:xfrm>
          <a:prstGeom prst="rect">
            <a:avLst/>
          </a:prstGeom>
          <a:noFill/>
          <a:ln w="9525">
            <a:noFill/>
            <a:miter lim="800000"/>
            <a:headEnd/>
            <a:tailEnd/>
          </a:ln>
        </p:spPr>
        <p:txBody>
          <a:bodyPr wrap="square">
            <a:spAutoFit/>
          </a:bodyPr>
          <a:lstStyle/>
          <a:p>
            <a:pPr algn="just"/>
            <a:r>
              <a:rPr lang="en-US" sz="1200" dirty="0"/>
              <a:t>A solenoid test coil fabricated with REBCO high temperature superconductor was designed with features and stresses representative of the proposed 40 T all-superconducting magnet. This coil with a 260 mm inner diameter, has a relatively high stored energy of 0.2 MJ and contains 3.7 km (2.3 miles) of superconducting tape. Testing of the coils was performed in a background field to see if it could attain its designed maximum operational current, if it could be protected from quench, and if the internal joints could withstand the high operational strains.</a:t>
            </a:r>
          </a:p>
          <a:p>
            <a:pPr algn="just"/>
            <a:endParaRPr lang="en-US" sz="1200" dirty="0"/>
          </a:p>
          <a:p>
            <a:pPr algn="just"/>
            <a:r>
              <a:rPr lang="en-US" sz="1200" dirty="0"/>
              <a:t>The coil was tested in the MagLab’s DC Field Facility using the outer super-conducting coils of the 45 T Hybrid magnet to provide a magnetic environment of 11.4 T in a 4.2 K cold bore of 353 mm diameter. The REBCO coil reached its target current of 645 A which created a </a:t>
            </a:r>
            <a:r>
              <a:rPr lang="en-US" sz="1200" dirty="0">
                <a:latin typeface="Symbol" panose="05050102010706020507" pitchFamily="18" charset="2"/>
              </a:rPr>
              <a:t>D</a:t>
            </a:r>
            <a:r>
              <a:rPr lang="en-US" sz="1200" dirty="0"/>
              <a:t>B = 5 T, for a total central field of 16.4 T. This is the first coil of its kind to reach 70% of its short-sample critical current, a vital requirement for compact high-field coils. The coil was also subjected to seven forced quenches to find weak points in its design.  Finally, field control experiments were performed to qualify techniques to improve field stability.</a:t>
            </a:r>
          </a:p>
          <a:p>
            <a:pPr algn="just"/>
            <a:endParaRPr lang="en-US" sz="1200" dirty="0"/>
          </a:p>
          <a:p>
            <a:pPr algn="just"/>
            <a:r>
              <a:rPr lang="en-US" sz="1200" dirty="0"/>
              <a:t>The REBCO coil will now be disassembled and inspected to search for internal damage. This information will be used for design improvements. The measured voltages developed during quench and measured strains during operation will be evaluated and numerical models adjusted where necessary to further refine our predictive capabilities for the final 40 T all-superconducting system.</a:t>
            </a:r>
          </a:p>
        </p:txBody>
      </p:sp>
      <p:sp>
        <p:nvSpPr>
          <p:cNvPr id="1029" name="Line 42"/>
          <p:cNvSpPr>
            <a:spLocks noChangeShapeType="1"/>
          </p:cNvSpPr>
          <p:nvPr/>
        </p:nvSpPr>
        <p:spPr bwMode="auto">
          <a:xfrm>
            <a:off x="0" y="1414242"/>
            <a:ext cx="12192000" cy="28082"/>
          </a:xfrm>
          <a:prstGeom prst="line">
            <a:avLst/>
          </a:prstGeom>
          <a:noFill/>
          <a:ln w="44450" cmpd="sng">
            <a:solidFill>
              <a:srgbClr val="4F4184"/>
            </a:solidFill>
            <a:round/>
            <a:headEnd/>
            <a:tailEnd/>
          </a:ln>
        </p:spPr>
        <p:txBody>
          <a:bodyPr/>
          <a:lstStyle/>
          <a:p>
            <a:endParaRPr lang="en-US" dirty="0"/>
          </a:p>
        </p:txBody>
      </p:sp>
      <p:sp>
        <p:nvSpPr>
          <p:cNvPr id="1034" name="Rectangle 49"/>
          <p:cNvSpPr>
            <a:spLocks noChangeArrowheads="1"/>
          </p:cNvSpPr>
          <p:nvPr/>
        </p:nvSpPr>
        <p:spPr bwMode="auto">
          <a:xfrm>
            <a:off x="5934076" y="1483250"/>
            <a:ext cx="6169940" cy="4404203"/>
          </a:xfrm>
          <a:prstGeom prst="rect">
            <a:avLst/>
          </a:prstGeom>
          <a:noFill/>
          <a:ln w="19050">
            <a:solidFill>
              <a:srgbClr val="0033CC"/>
            </a:solidFill>
            <a:miter lim="800000"/>
            <a:headEnd/>
            <a:tailEnd/>
          </a:ln>
        </p:spPr>
        <p:txBody>
          <a:bodyPr wrap="none" anchor="ctr"/>
          <a:lstStyle/>
          <a:p>
            <a:endParaRPr lang="en-US" dirty="0"/>
          </a:p>
        </p:txBody>
      </p:sp>
      <p:pic>
        <p:nvPicPr>
          <p:cNvPr id="12" name="Picture 11" descr="NSF logo.jpg"/>
          <p:cNvPicPr>
            <a:picLocks noChangeAspect="1"/>
          </p:cNvPicPr>
          <p:nvPr/>
        </p:nvPicPr>
        <p:blipFill>
          <a:blip r:embed="rId3" cstate="print"/>
          <a:stretch>
            <a:fillRect/>
          </a:stretch>
        </p:blipFill>
        <p:spPr>
          <a:xfrm>
            <a:off x="10099268" y="78134"/>
            <a:ext cx="1017188" cy="1023315"/>
          </a:xfrm>
          <a:prstGeom prst="rect">
            <a:avLst/>
          </a:prstGeom>
        </p:spPr>
      </p:pic>
      <p:sp>
        <p:nvSpPr>
          <p:cNvPr id="13" name="Text Box 62"/>
          <p:cNvSpPr txBox="1">
            <a:spLocks noChangeArrowheads="1"/>
          </p:cNvSpPr>
          <p:nvPr/>
        </p:nvSpPr>
        <p:spPr bwMode="auto">
          <a:xfrm>
            <a:off x="138604" y="58665"/>
            <a:ext cx="9799618" cy="1384995"/>
          </a:xfrm>
          <a:prstGeom prst="rect">
            <a:avLst/>
          </a:prstGeom>
          <a:noFill/>
          <a:ln w="9525">
            <a:noFill/>
            <a:miter lim="800000"/>
            <a:headEnd/>
            <a:tailEnd/>
          </a:ln>
        </p:spPr>
        <p:txBody>
          <a:bodyPr wrap="square">
            <a:spAutoFit/>
          </a:bodyPr>
          <a:lstStyle/>
          <a:p>
            <a:pPr>
              <a:spcBef>
                <a:spcPts val="0"/>
              </a:spcBef>
            </a:pPr>
            <a:r>
              <a:rPr lang="en-US" sz="2000" b="1" dirty="0"/>
              <a:t>Demonstration of Technology Suitable for an All-Superconducting 40 T Magnet through Testing of a Large-Scale REBCO Coil</a:t>
            </a:r>
          </a:p>
          <a:p>
            <a:pPr>
              <a:spcBef>
                <a:spcPts val="0"/>
              </a:spcBef>
            </a:pPr>
            <a:endParaRPr lang="en-US" sz="600" dirty="0"/>
          </a:p>
          <a:p>
            <a:pPr>
              <a:spcBef>
                <a:spcPts val="0"/>
              </a:spcBef>
            </a:pPr>
            <a:r>
              <a:rPr lang="en-US" sz="1100" dirty="0"/>
              <a:t>Iain Dixon</a:t>
            </a:r>
            <a:r>
              <a:rPr lang="en-US" sz="1100" baseline="30000" dirty="0"/>
              <a:t>1</a:t>
            </a:r>
            <a:r>
              <a:rPr lang="en-US" sz="1100" dirty="0"/>
              <a:t>, Shannon Griffin</a:t>
            </a:r>
            <a:r>
              <a:rPr lang="en-US" sz="1100" baseline="30000" dirty="0"/>
              <a:t>1</a:t>
            </a:r>
            <a:r>
              <a:rPr lang="en-US" sz="1100" dirty="0"/>
              <a:t>, Kwangmin Kim</a:t>
            </a:r>
            <a:r>
              <a:rPr lang="en-US" sz="1100" baseline="30000" dirty="0"/>
              <a:t>1</a:t>
            </a:r>
            <a:r>
              <a:rPr lang="en-US" sz="1100" dirty="0"/>
              <a:t>, John Rogers</a:t>
            </a:r>
            <a:r>
              <a:rPr lang="en-US" sz="1100" baseline="30000" dirty="0"/>
              <a:t>1</a:t>
            </a:r>
            <a:r>
              <a:rPr lang="en-US" sz="1100" dirty="0"/>
              <a:t>, Dharmendra Shukla</a:t>
            </a:r>
            <a:r>
              <a:rPr lang="en-US" sz="1100" baseline="30000" dirty="0"/>
              <a:t>1</a:t>
            </a:r>
            <a:r>
              <a:rPr lang="en-US" sz="1100" dirty="0"/>
              <a:t>, Yu Suetomi</a:t>
            </a:r>
            <a:r>
              <a:rPr lang="en-US" sz="1100" baseline="30000" dirty="0"/>
              <a:t>1</a:t>
            </a:r>
            <a:r>
              <a:rPr lang="en-US" sz="1100" dirty="0"/>
              <a:t>, Hongyu Bai</a:t>
            </a:r>
            <a:r>
              <a:rPr lang="en-US" sz="1100" baseline="30000" dirty="0"/>
              <a:t>1</a:t>
            </a:r>
            <a:r>
              <a:rPr lang="en-US" sz="1100" dirty="0"/>
              <a:t>, </a:t>
            </a:r>
          </a:p>
          <a:p>
            <a:pPr marL="228600" indent="-228600">
              <a:spcBef>
                <a:spcPts val="0"/>
              </a:spcBef>
              <a:buAutoNum type="arabicPeriod"/>
            </a:pPr>
            <a:r>
              <a:rPr lang="en-US" sz="1050" b="1" dirty="0">
                <a:solidFill>
                  <a:srgbClr val="0033CC"/>
                </a:solidFill>
              </a:rPr>
              <a:t>National High Magnetic Field Laboratory, Florida State University </a:t>
            </a:r>
          </a:p>
          <a:p>
            <a:pPr>
              <a:spcBef>
                <a:spcPts val="0"/>
              </a:spcBef>
            </a:pPr>
            <a:r>
              <a:rPr lang="en-US" sz="600" b="1" dirty="0">
                <a:solidFill>
                  <a:srgbClr val="0033CC"/>
                </a:solidFill>
              </a:rPr>
              <a:t> </a:t>
            </a:r>
          </a:p>
          <a:p>
            <a:pPr>
              <a:spcBef>
                <a:spcPts val="0"/>
              </a:spcBef>
            </a:pPr>
            <a:r>
              <a:rPr lang="en-US" sz="1050" b="1" dirty="0"/>
              <a:t>Funding Grants:</a:t>
            </a:r>
            <a:r>
              <a:rPr lang="en-US" sz="1050" dirty="0"/>
              <a:t> K. M. </a:t>
            </a:r>
            <a:r>
              <a:rPr lang="en-US" sz="1050" dirty="0">
                <a:latin typeface="+mn-lt"/>
              </a:rPr>
              <a:t>Amm (NSF DMR-2128556, </a:t>
            </a:r>
            <a:r>
              <a:rPr lang="en-US" sz="1050" dirty="0"/>
              <a:t>NSF DMR-2131790)</a:t>
            </a:r>
            <a:endParaRPr lang="en-US" sz="1050" b="1" dirty="0">
              <a:solidFill>
                <a:srgbClr val="0033CC"/>
              </a:solidFill>
            </a:endParaRPr>
          </a:p>
        </p:txBody>
      </p:sp>
      <p:pic>
        <p:nvPicPr>
          <p:cNvPr id="14" name="Picture 13" descr="JustM_purple.jpg"/>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11340821" y="199813"/>
            <a:ext cx="672842" cy="801911"/>
          </a:xfrm>
          <a:prstGeom prst="rect">
            <a:avLst/>
          </a:prstGeom>
        </p:spPr>
      </p:pic>
      <p:sp>
        <p:nvSpPr>
          <p:cNvPr id="2" name="AutoShape 2">
            <a:extLst>
              <a:ext uri="{FF2B5EF4-FFF2-40B4-BE49-F238E27FC236}">
                <a16:creationId xmlns:a16="http://schemas.microsoft.com/office/drawing/2014/main" id="{E4D5DAA7-ACA5-4300-AB3C-9A2A1C32E8E2}"/>
              </a:ext>
            </a:extLst>
          </p:cNvPr>
          <p:cNvSpPr>
            <a:spLocks noChangeAspect="1" noChangeArrowheads="1"/>
          </p:cNvSpPr>
          <p:nvPr/>
        </p:nvSpPr>
        <p:spPr bwMode="auto">
          <a:xfrm>
            <a:off x="5743575" y="3432454"/>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7" name="Rectangle 6">
            <a:extLst>
              <a:ext uri="{FF2B5EF4-FFF2-40B4-BE49-F238E27FC236}">
                <a16:creationId xmlns:a16="http://schemas.microsoft.com/office/drawing/2014/main" id="{BF2C8B72-8144-FA46-C0E5-687D2397FF7F}"/>
              </a:ext>
            </a:extLst>
          </p:cNvPr>
          <p:cNvSpPr/>
          <p:nvPr/>
        </p:nvSpPr>
        <p:spPr>
          <a:xfrm>
            <a:off x="1" y="6390355"/>
            <a:ext cx="12192000" cy="467646"/>
          </a:xfrm>
          <a:prstGeom prst="rect">
            <a:avLst/>
          </a:prstGeom>
          <a:solidFill>
            <a:srgbClr val="4F418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 name="Picture 2">
            <a:extLst>
              <a:ext uri="{FF2B5EF4-FFF2-40B4-BE49-F238E27FC236}">
                <a16:creationId xmlns:a16="http://schemas.microsoft.com/office/drawing/2014/main" id="{6A88BDDE-A2E8-0BC7-D1F0-19B0C1F78C07}"/>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5695496" y="6498355"/>
            <a:ext cx="1374323" cy="246673"/>
          </a:xfrm>
          <a:prstGeom prst="rect">
            <a:avLst/>
          </a:prstGeom>
        </p:spPr>
      </p:pic>
      <p:pic>
        <p:nvPicPr>
          <p:cNvPr id="4" name="Picture 3">
            <a:extLst>
              <a:ext uri="{FF2B5EF4-FFF2-40B4-BE49-F238E27FC236}">
                <a16:creationId xmlns:a16="http://schemas.microsoft.com/office/drawing/2014/main" id="{0452B22E-6CD8-5864-C868-7CADE22E1AF4}"/>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7500522" y="6501998"/>
            <a:ext cx="1410540" cy="275839"/>
          </a:xfrm>
          <a:prstGeom prst="rect">
            <a:avLst/>
          </a:prstGeom>
        </p:spPr>
      </p:pic>
      <p:pic>
        <p:nvPicPr>
          <p:cNvPr id="6" name="Picture 5">
            <a:extLst>
              <a:ext uri="{FF2B5EF4-FFF2-40B4-BE49-F238E27FC236}">
                <a16:creationId xmlns:a16="http://schemas.microsoft.com/office/drawing/2014/main" id="{68C13120-7F50-DE28-2EF5-35AA50FA99B7}"/>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3316170" y="6393075"/>
            <a:ext cx="2073230" cy="467646"/>
          </a:xfrm>
          <a:prstGeom prst="rect">
            <a:avLst/>
          </a:prstGeom>
        </p:spPr>
      </p:pic>
      <p:sp>
        <p:nvSpPr>
          <p:cNvPr id="15" name="TextBox 14">
            <a:extLst>
              <a:ext uri="{FF2B5EF4-FFF2-40B4-BE49-F238E27FC236}">
                <a16:creationId xmlns:a16="http://schemas.microsoft.com/office/drawing/2014/main" id="{CD05F3DF-94AF-82E7-4B50-D8E6530D77F8}"/>
              </a:ext>
            </a:extLst>
          </p:cNvPr>
          <p:cNvSpPr txBox="1"/>
          <p:nvPr/>
        </p:nvSpPr>
        <p:spPr>
          <a:xfrm>
            <a:off x="8357004" y="4921950"/>
            <a:ext cx="3729839" cy="938719"/>
          </a:xfrm>
          <a:prstGeom prst="rect">
            <a:avLst/>
          </a:prstGeom>
          <a:noFill/>
          <a:effectLst/>
        </p:spPr>
        <p:txBody>
          <a:bodyPr wrap="square" rtlCol="0">
            <a:spAutoFit/>
          </a:bodyPr>
          <a:lstStyle/>
          <a:p>
            <a:pPr algn="just"/>
            <a:r>
              <a:rPr lang="en-US" sz="1100" dirty="0"/>
              <a:t>Measured voltages (top) during quench – when magnetic stored energy rapidly converts to heat in the coil – showed excellent agreement with simulations (bottom).  Agreement is essential for designing the quench protection system for the final 40 T magnet.</a:t>
            </a:r>
          </a:p>
        </p:txBody>
      </p:sp>
      <p:sp>
        <p:nvSpPr>
          <p:cNvPr id="22" name="TextBox 21">
            <a:extLst>
              <a:ext uri="{FF2B5EF4-FFF2-40B4-BE49-F238E27FC236}">
                <a16:creationId xmlns:a16="http://schemas.microsoft.com/office/drawing/2014/main" id="{5E5739F3-5D91-4EF0-B8B7-9AB671769BE7}"/>
              </a:ext>
            </a:extLst>
          </p:cNvPr>
          <p:cNvSpPr txBox="1"/>
          <p:nvPr/>
        </p:nvSpPr>
        <p:spPr>
          <a:xfrm>
            <a:off x="6093340" y="5590108"/>
            <a:ext cx="2213377" cy="261610"/>
          </a:xfrm>
          <a:prstGeom prst="rect">
            <a:avLst/>
          </a:prstGeom>
          <a:noFill/>
          <a:effectLst/>
        </p:spPr>
        <p:txBody>
          <a:bodyPr wrap="square" rtlCol="0">
            <a:spAutoFit/>
          </a:bodyPr>
          <a:lstStyle/>
          <a:p>
            <a:pPr algn="ctr"/>
            <a:r>
              <a:rPr lang="en-US" sz="1100" dirty="0"/>
              <a:t>Large-Scale REBCO Coil</a:t>
            </a:r>
          </a:p>
        </p:txBody>
      </p:sp>
      <p:pic>
        <p:nvPicPr>
          <p:cNvPr id="23" name="Picture 22">
            <a:extLst>
              <a:ext uri="{FF2B5EF4-FFF2-40B4-BE49-F238E27FC236}">
                <a16:creationId xmlns:a16="http://schemas.microsoft.com/office/drawing/2014/main" id="{00ABA06B-C5D5-56D2-BE4C-4CAE35D4F4B1}"/>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6064050" y="1546963"/>
            <a:ext cx="2314575" cy="4038600"/>
          </a:xfrm>
          <a:prstGeom prst="rect">
            <a:avLst/>
          </a:prstGeom>
        </p:spPr>
      </p:pic>
      <p:sp>
        <p:nvSpPr>
          <p:cNvPr id="5" name="Text Box 28">
            <a:extLst>
              <a:ext uri="{FF2B5EF4-FFF2-40B4-BE49-F238E27FC236}">
                <a16:creationId xmlns:a16="http://schemas.microsoft.com/office/drawing/2014/main" id="{7B1D8F01-5910-93AD-47B3-9A6D0FA93B58}"/>
              </a:ext>
            </a:extLst>
          </p:cNvPr>
          <p:cNvSpPr txBox="1">
            <a:spLocks noChangeArrowheads="1"/>
          </p:cNvSpPr>
          <p:nvPr/>
        </p:nvSpPr>
        <p:spPr bwMode="auto">
          <a:xfrm>
            <a:off x="123012" y="5734370"/>
            <a:ext cx="11963831" cy="600164"/>
          </a:xfrm>
          <a:prstGeom prst="rect">
            <a:avLst/>
          </a:prstGeom>
          <a:noFill/>
          <a:ln w="9525">
            <a:noFill/>
            <a:miter lim="800000"/>
            <a:headEnd/>
            <a:tailEnd/>
          </a:ln>
        </p:spPr>
        <p:txBody>
          <a:bodyPr wrap="square">
            <a:spAutoFit/>
          </a:bodyPr>
          <a:lstStyle/>
          <a:p>
            <a:r>
              <a:rPr lang="en-US" sz="1100" b="1" dirty="0">
                <a:solidFill>
                  <a:srgbClr val="333399"/>
                </a:solidFill>
              </a:rPr>
              <a:t>Facilities and instrumentation used:</a:t>
            </a:r>
            <a:r>
              <a:rPr lang="en-US" sz="1100" dirty="0">
                <a:solidFill>
                  <a:srgbClr val="333399"/>
                </a:solidFill>
              </a:rPr>
              <a:t>  DC Field Facility 45 T Hybrid.</a:t>
            </a:r>
          </a:p>
          <a:p>
            <a:r>
              <a:rPr lang="en-US" sz="1100" b="1" dirty="0">
                <a:solidFill>
                  <a:srgbClr val="333399"/>
                </a:solidFill>
              </a:rPr>
              <a:t>Citation: </a:t>
            </a:r>
            <a:r>
              <a:rPr lang="en-US" sz="1100" dirty="0">
                <a:solidFill>
                  <a:srgbClr val="333399"/>
                </a:solidFill>
              </a:rPr>
              <a:t>Bai, H.; Bird, M.D.; Cooley, L.; Dixon, I.R.; Kim, K.L.; Larbalestier, D.C.; Marshall, W.S.; Trociewitz, U.P.; </a:t>
            </a:r>
            <a:r>
              <a:rPr lang="en-US" sz="1100" dirty="0" err="1">
                <a:solidFill>
                  <a:srgbClr val="333399"/>
                </a:solidFill>
              </a:rPr>
              <a:t>Weijers</a:t>
            </a:r>
            <a:r>
              <a:rPr lang="en-US" sz="1100" dirty="0">
                <a:solidFill>
                  <a:srgbClr val="333399"/>
                </a:solidFill>
              </a:rPr>
              <a:t>, H.W.; Abraimov, D.V.; Boebinger, G.S., </a:t>
            </a:r>
            <a:r>
              <a:rPr lang="en-US" sz="1100" i="1" dirty="0">
                <a:solidFill>
                  <a:srgbClr val="333399"/>
                </a:solidFill>
              </a:rPr>
              <a:t>The 40 T Superconducting Magnet Project at the National High Magnetic Field Laboratory,</a:t>
            </a:r>
            <a:r>
              <a:rPr lang="en-US" sz="1100" dirty="0">
                <a:solidFill>
                  <a:srgbClr val="333399"/>
                </a:solidFill>
              </a:rPr>
              <a:t> </a:t>
            </a:r>
            <a:r>
              <a:rPr lang="en-US" sz="1100" b="1" dirty="0">
                <a:solidFill>
                  <a:srgbClr val="333399"/>
                </a:solidFill>
              </a:rPr>
              <a:t>IEEE Transactions on Applied Superconductivity</a:t>
            </a:r>
            <a:r>
              <a:rPr lang="en-US" sz="1100" dirty="0">
                <a:solidFill>
                  <a:srgbClr val="333399"/>
                </a:solidFill>
              </a:rPr>
              <a:t>, </a:t>
            </a:r>
            <a:r>
              <a:rPr lang="en-US" sz="1100" b="1" dirty="0">
                <a:solidFill>
                  <a:srgbClr val="333399"/>
                </a:solidFill>
              </a:rPr>
              <a:t>30</a:t>
            </a:r>
            <a:r>
              <a:rPr lang="en-US" sz="1100" dirty="0">
                <a:solidFill>
                  <a:srgbClr val="333399"/>
                </a:solidFill>
              </a:rPr>
              <a:t> (4), 1-5 (2020) </a:t>
            </a:r>
            <a:r>
              <a:rPr lang="en-US" sz="1100" b="1" dirty="0">
                <a:solidFill>
                  <a:srgbClr val="333399"/>
                </a:solidFill>
                <a:hlinkClick r:id="rId9">
                  <a:extLst>
                    <a:ext uri="{A12FA001-AC4F-418D-AE19-62706E023703}">
                      <ahyp:hlinkClr xmlns:ahyp="http://schemas.microsoft.com/office/drawing/2018/hyperlinkcolor" val="tx"/>
                    </a:ext>
                  </a:extLst>
                </a:hlinkClick>
              </a:rPr>
              <a:t>doi.org/10.1109/TASC.2020.2969642</a:t>
            </a:r>
            <a:endParaRPr lang="en-US" sz="1200" dirty="0">
              <a:solidFill>
                <a:srgbClr val="333399"/>
              </a:solidFill>
            </a:endParaRPr>
          </a:p>
        </p:txBody>
      </p:sp>
      <p:cxnSp>
        <p:nvCxnSpPr>
          <p:cNvPr id="11" name="Straight Connector 10">
            <a:extLst>
              <a:ext uri="{FF2B5EF4-FFF2-40B4-BE49-F238E27FC236}">
                <a16:creationId xmlns:a16="http://schemas.microsoft.com/office/drawing/2014/main" id="{C47D1C3B-3263-CE5F-ED4E-91D626849BA3}"/>
              </a:ext>
            </a:extLst>
          </p:cNvPr>
          <p:cNvCxnSpPr>
            <a:cxnSpLocks/>
          </p:cNvCxnSpPr>
          <p:nvPr/>
        </p:nvCxnSpPr>
        <p:spPr>
          <a:xfrm>
            <a:off x="7745108" y="4371151"/>
            <a:ext cx="0" cy="457200"/>
          </a:xfrm>
          <a:prstGeom prst="line">
            <a:avLst/>
          </a:prstGeom>
          <a:ln w="222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AF46556E-C4C8-3240-C959-D3342E442CB1}"/>
              </a:ext>
            </a:extLst>
          </p:cNvPr>
          <p:cNvCxnSpPr>
            <a:cxnSpLocks/>
          </p:cNvCxnSpPr>
          <p:nvPr/>
        </p:nvCxnSpPr>
        <p:spPr>
          <a:xfrm>
            <a:off x="6286128" y="4295725"/>
            <a:ext cx="0" cy="457200"/>
          </a:xfrm>
          <a:prstGeom prst="line">
            <a:avLst/>
          </a:prstGeom>
          <a:ln w="222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5D1906E5-86B5-F6CB-32DC-5B3E534DFD58}"/>
              </a:ext>
            </a:extLst>
          </p:cNvPr>
          <p:cNvCxnSpPr>
            <a:cxnSpLocks/>
          </p:cNvCxnSpPr>
          <p:nvPr/>
        </p:nvCxnSpPr>
        <p:spPr>
          <a:xfrm>
            <a:off x="6286128" y="4568085"/>
            <a:ext cx="1458980" cy="0"/>
          </a:xfrm>
          <a:prstGeom prst="line">
            <a:avLst/>
          </a:prstGeom>
          <a:ln w="22225">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4" name="TextBox 23">
            <a:extLst>
              <a:ext uri="{FF2B5EF4-FFF2-40B4-BE49-F238E27FC236}">
                <a16:creationId xmlns:a16="http://schemas.microsoft.com/office/drawing/2014/main" id="{00DF142C-B311-9166-1BD1-69B456D92A9D}"/>
              </a:ext>
            </a:extLst>
          </p:cNvPr>
          <p:cNvSpPr txBox="1"/>
          <p:nvPr/>
        </p:nvSpPr>
        <p:spPr>
          <a:xfrm>
            <a:off x="6645041" y="4475926"/>
            <a:ext cx="749734" cy="276999"/>
          </a:xfrm>
          <a:prstGeom prst="rect">
            <a:avLst/>
          </a:prstGeom>
          <a:solidFill>
            <a:schemeClr val="bg1"/>
          </a:solidFill>
          <a:ln>
            <a:solidFill>
              <a:schemeClr val="tx1"/>
            </a:solidFill>
          </a:ln>
          <a:effectLst/>
        </p:spPr>
        <p:txBody>
          <a:bodyPr wrap="square" rtlCol="0">
            <a:spAutoFit/>
          </a:bodyPr>
          <a:lstStyle/>
          <a:p>
            <a:pPr algn="ctr"/>
            <a:r>
              <a:rPr lang="en-US" sz="1200" dirty="0"/>
              <a:t>322 mm</a:t>
            </a:r>
          </a:p>
        </p:txBody>
      </p:sp>
      <p:pic>
        <p:nvPicPr>
          <p:cNvPr id="27" name="Picture 26" descr="A graph of a function">
            <a:extLst>
              <a:ext uri="{FF2B5EF4-FFF2-40B4-BE49-F238E27FC236}">
                <a16:creationId xmlns:a16="http://schemas.microsoft.com/office/drawing/2014/main" id="{62686AB9-BC8D-9147-94A0-1BC324F4ED77}"/>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8866198" y="1520903"/>
            <a:ext cx="2711450" cy="1727200"/>
          </a:xfrm>
          <a:prstGeom prst="rect">
            <a:avLst/>
          </a:prstGeom>
        </p:spPr>
      </p:pic>
      <p:pic>
        <p:nvPicPr>
          <p:cNvPr id="29" name="Picture 28" descr="A graph of a function">
            <a:extLst>
              <a:ext uri="{FF2B5EF4-FFF2-40B4-BE49-F238E27FC236}">
                <a16:creationId xmlns:a16="http://schemas.microsoft.com/office/drawing/2014/main" id="{7A025B17-BBAD-7C7B-79D1-3A1B1058F672}"/>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8918731" y="3215077"/>
            <a:ext cx="2609850" cy="1739900"/>
          </a:xfrm>
          <a:prstGeom prst="rect">
            <a:avLst/>
          </a:prstGeom>
        </p:spPr>
      </p:pic>
      <p:sp>
        <p:nvSpPr>
          <p:cNvPr id="21" name="TextBox 20">
            <a:extLst>
              <a:ext uri="{FF2B5EF4-FFF2-40B4-BE49-F238E27FC236}">
                <a16:creationId xmlns:a16="http://schemas.microsoft.com/office/drawing/2014/main" id="{89F4CEE2-C512-63FC-9DA4-5FFC4A868B58}"/>
              </a:ext>
            </a:extLst>
          </p:cNvPr>
          <p:cNvSpPr txBox="1"/>
          <p:nvPr/>
        </p:nvSpPr>
        <p:spPr>
          <a:xfrm>
            <a:off x="11112610" y="4752925"/>
            <a:ext cx="930075" cy="215444"/>
          </a:xfrm>
          <a:prstGeom prst="rect">
            <a:avLst/>
          </a:prstGeom>
          <a:noFill/>
        </p:spPr>
        <p:txBody>
          <a:bodyPr wrap="square" rtlCol="0">
            <a:spAutoFit/>
          </a:bodyPr>
          <a:lstStyle/>
          <a:p>
            <a:pPr algn="ctr"/>
            <a:r>
              <a:rPr lang="en-US" sz="800" dirty="0"/>
              <a:t>Time (s)</a:t>
            </a:r>
          </a:p>
        </p:txBody>
      </p:sp>
    </p:spTree>
    <p:extLst>
      <p:ext uri="{BB962C8B-B14F-4D97-AF65-F5344CB8AC3E}">
        <p14:creationId xmlns:p14="http://schemas.microsoft.com/office/powerpoint/2010/main" val="33458449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415949-9B0F-9E4C-B1FF-560B8AF7CBE9}"/>
            </a:ext>
          </a:extLst>
        </p:cNvPr>
        <p:cNvGrpSpPr/>
        <p:nvPr/>
      </p:nvGrpSpPr>
      <p:grpSpPr>
        <a:xfrm>
          <a:off x="0" y="0"/>
          <a:ext cx="0" cy="0"/>
          <a:chOff x="0" y="0"/>
          <a:chExt cx="0" cy="0"/>
        </a:xfrm>
      </p:grpSpPr>
      <p:sp>
        <p:nvSpPr>
          <p:cNvPr id="1027" name="Rectangle 5">
            <a:extLst>
              <a:ext uri="{FF2B5EF4-FFF2-40B4-BE49-F238E27FC236}">
                <a16:creationId xmlns:a16="http://schemas.microsoft.com/office/drawing/2014/main" id="{D384D4B2-AB73-070E-D821-9B767B45193F}"/>
              </a:ext>
            </a:extLst>
          </p:cNvPr>
          <p:cNvSpPr>
            <a:spLocks noChangeArrowheads="1"/>
          </p:cNvSpPr>
          <p:nvPr/>
        </p:nvSpPr>
        <p:spPr bwMode="auto">
          <a:xfrm>
            <a:off x="2308225" y="6281739"/>
            <a:ext cx="184150" cy="274637"/>
          </a:xfrm>
          <a:prstGeom prst="rect">
            <a:avLst/>
          </a:prstGeom>
          <a:noFill/>
          <a:ln w="9525">
            <a:noFill/>
            <a:miter lim="800000"/>
            <a:headEnd/>
            <a:tailEnd/>
          </a:ln>
        </p:spPr>
        <p:txBody>
          <a:bodyPr wrap="none">
            <a:spAutoFit/>
          </a:bodyPr>
          <a:lstStyle/>
          <a:p>
            <a:endParaRPr lang="en-US" sz="1200" dirty="0"/>
          </a:p>
        </p:txBody>
      </p:sp>
      <p:sp>
        <p:nvSpPr>
          <p:cNvPr id="1028" name="Text Box 28">
            <a:extLst>
              <a:ext uri="{FF2B5EF4-FFF2-40B4-BE49-F238E27FC236}">
                <a16:creationId xmlns:a16="http://schemas.microsoft.com/office/drawing/2014/main" id="{0DB0AA23-66F9-7A63-C9C2-595F2B20C3E0}"/>
              </a:ext>
            </a:extLst>
          </p:cNvPr>
          <p:cNvSpPr txBox="1">
            <a:spLocks noChangeArrowheads="1"/>
          </p:cNvSpPr>
          <p:nvPr/>
        </p:nvSpPr>
        <p:spPr bwMode="auto">
          <a:xfrm>
            <a:off x="10053" y="1453648"/>
            <a:ext cx="5891719" cy="4278094"/>
          </a:xfrm>
          <a:prstGeom prst="rect">
            <a:avLst/>
          </a:prstGeom>
          <a:noFill/>
          <a:ln w="9525">
            <a:noFill/>
            <a:miter lim="800000"/>
            <a:headEnd/>
            <a:tailEnd/>
          </a:ln>
        </p:spPr>
        <p:txBody>
          <a:bodyPr wrap="square">
            <a:spAutoFit/>
          </a:bodyPr>
          <a:lstStyle/>
          <a:p>
            <a:pPr algn="just"/>
            <a:r>
              <a:rPr lang="en-US" sz="1200" b="1" dirty="0">
                <a:solidFill>
                  <a:srgbClr val="000000"/>
                </a:solidFill>
              </a:rPr>
              <a:t>What is the finding? </a:t>
            </a:r>
            <a:r>
              <a:rPr lang="en-US" sz="1200" dirty="0" err="1"/>
              <a:t>MagLab</a:t>
            </a:r>
            <a:r>
              <a:rPr lang="en-US" sz="1200" dirty="0"/>
              <a:t> researchers successfully tested a REBCO high-temperature superconducting coil designed to mimic a future 40 T all-superconducting magnet. The coil reached its full design current of </a:t>
            </a:r>
            <a:r>
              <a:rPr lang="en-US" sz="1200" b="1" dirty="0"/>
              <a:t>645 A</a:t>
            </a:r>
            <a:r>
              <a:rPr lang="en-US" sz="1200" dirty="0"/>
              <a:t>, generating </a:t>
            </a:r>
            <a:r>
              <a:rPr lang="en-US" sz="1200" b="1" dirty="0"/>
              <a:t>5 T</a:t>
            </a:r>
            <a:r>
              <a:rPr lang="en-US" sz="1200" dirty="0"/>
              <a:t> on its own for a total field of </a:t>
            </a:r>
            <a:r>
              <a:rPr lang="en-US" sz="1200" b="1" dirty="0"/>
              <a:t>16.4 T; </a:t>
            </a:r>
            <a:r>
              <a:rPr lang="en-US" sz="1200" dirty="0"/>
              <a:t>achieved </a:t>
            </a:r>
            <a:r>
              <a:rPr lang="en-US" sz="1200" b="1" dirty="0"/>
              <a:t>70% of its short-sample critical current</a:t>
            </a:r>
            <a:r>
              <a:rPr lang="en-US" sz="1200" dirty="0"/>
              <a:t>—a first for a coil of this type; withstood </a:t>
            </a:r>
            <a:r>
              <a:rPr lang="en-US" sz="1200" b="1" dirty="0"/>
              <a:t>seven forced quenches</a:t>
            </a:r>
            <a:r>
              <a:rPr lang="en-US" sz="1200" dirty="0"/>
              <a:t> and maintained structural integrity; and demonstrated new field-control techniques to stabilize the magnetic environment.</a:t>
            </a:r>
          </a:p>
          <a:p>
            <a:pPr algn="just"/>
            <a:endParaRPr lang="en-US" sz="800" dirty="0">
              <a:solidFill>
                <a:srgbClr val="000000"/>
              </a:solidFill>
            </a:endParaRPr>
          </a:p>
          <a:p>
            <a:r>
              <a:rPr lang="en-US" sz="1200" b="1" dirty="0">
                <a:solidFill>
                  <a:srgbClr val="000000"/>
                </a:solidFill>
              </a:rPr>
              <a:t>Why is this important? </a:t>
            </a:r>
            <a:r>
              <a:rPr lang="en-US" sz="1200" dirty="0"/>
              <a:t>This test demonstrates that REBCO coils can meet the extreme performance, stability, and protection requirements needed for next-generation high-field magnets like the </a:t>
            </a:r>
            <a:r>
              <a:rPr lang="en-US" sz="1200" b="1" dirty="0"/>
              <a:t>world’s first 40 T all-superconducting magnet</a:t>
            </a:r>
            <a:r>
              <a:rPr lang="en-US" sz="1200" dirty="0"/>
              <a:t>, which will offer unprecedented research capabilities. This work also improves future predictive models for coil behavior and provides key data for design changes before final magnet construction.</a:t>
            </a:r>
          </a:p>
          <a:p>
            <a:pPr algn="just"/>
            <a:endParaRPr lang="en-US" sz="800" dirty="0">
              <a:latin typeface="Arial" charset="0"/>
            </a:endParaRPr>
          </a:p>
          <a:p>
            <a:r>
              <a:rPr lang="en-US" sz="1200" b="1" dirty="0">
                <a:solidFill>
                  <a:srgbClr val="000000"/>
                </a:solidFill>
              </a:rPr>
              <a:t>Why did this research need the MagLab?</a:t>
            </a:r>
            <a:r>
              <a:rPr lang="en-US" sz="1200" b="1" dirty="0">
                <a:latin typeface="Arial" charset="0"/>
              </a:rPr>
              <a:t> </a:t>
            </a:r>
            <a:r>
              <a:rPr lang="en-US" sz="1200" dirty="0">
                <a:latin typeface="Arial" charset="0"/>
              </a:rPr>
              <a:t> </a:t>
            </a:r>
            <a:r>
              <a:rPr lang="en-US" sz="1200" dirty="0"/>
              <a:t>Only the </a:t>
            </a:r>
            <a:r>
              <a:rPr lang="en-US" sz="1200" dirty="0" err="1"/>
              <a:t>MagLab</a:t>
            </a:r>
            <a:r>
              <a:rPr lang="en-US" sz="1200" dirty="0"/>
              <a:t> provides the field strength, stability, and experimental environment needed to validate technology for a 40-tesla superconducting magnet. The </a:t>
            </a:r>
            <a:r>
              <a:rPr lang="en-US" sz="1200" dirty="0" err="1"/>
              <a:t>MagLab’s</a:t>
            </a:r>
            <a:r>
              <a:rPr lang="en-US" sz="1200" dirty="0"/>
              <a:t> unique facilities acted as a </a:t>
            </a:r>
            <a:r>
              <a:rPr lang="en-US" sz="1200" dirty="0">
                <a:latin typeface="Arial" charset="0"/>
              </a:rPr>
              <a:t>“magnet test bed”</a:t>
            </a:r>
            <a:r>
              <a:rPr lang="en-US" sz="1200" dirty="0"/>
              <a:t> providing extreme environments that used the outer super-conducting coils of the 45 T Hybrid magnet to provide a magnetic environment of 11.4 T in a </a:t>
            </a:r>
            <a:r>
              <a:rPr lang="en-US" sz="1200" dirty="0">
                <a:latin typeface="Arial" charset="0"/>
              </a:rPr>
              <a:t>-452</a:t>
            </a:r>
            <a:r>
              <a:rPr lang="en-US" sz="1200" dirty="0">
                <a:latin typeface="Calibri" panose="020F0502020204030204" pitchFamily="34" charset="0"/>
                <a:ea typeface="Calibri" panose="020F0502020204030204" pitchFamily="34" charset="0"/>
                <a:cs typeface="Calibri" panose="020F0502020204030204" pitchFamily="34" charset="0"/>
              </a:rPr>
              <a:t> °</a:t>
            </a:r>
            <a:r>
              <a:rPr lang="en-US" sz="1200" dirty="0">
                <a:latin typeface="Arial" charset="0"/>
              </a:rPr>
              <a:t>F (</a:t>
            </a:r>
            <a:r>
              <a:rPr lang="en-US" sz="1200" dirty="0"/>
              <a:t>4.2 K) cold bore of 353 mm diameter.</a:t>
            </a:r>
          </a:p>
          <a:p>
            <a:endParaRPr lang="en-US" sz="1200" dirty="0">
              <a:solidFill>
                <a:srgbClr val="000000"/>
              </a:solidFill>
              <a:latin typeface="+mn-lt"/>
              <a:ea typeface="Calibri" panose="020F0502020204030204" pitchFamily="34" charset="0"/>
            </a:endParaRPr>
          </a:p>
          <a:p>
            <a:endParaRPr lang="en-US" sz="800" dirty="0">
              <a:latin typeface="Arial" charset="0"/>
            </a:endParaRPr>
          </a:p>
          <a:p>
            <a:endParaRPr lang="en-US" sz="800" dirty="0">
              <a:solidFill>
                <a:srgbClr val="FF0000"/>
              </a:solidFill>
            </a:endParaRPr>
          </a:p>
        </p:txBody>
      </p:sp>
      <p:sp>
        <p:nvSpPr>
          <p:cNvPr id="1034" name="Rectangle 49">
            <a:extLst>
              <a:ext uri="{FF2B5EF4-FFF2-40B4-BE49-F238E27FC236}">
                <a16:creationId xmlns:a16="http://schemas.microsoft.com/office/drawing/2014/main" id="{A0329493-5008-EB47-8D5B-6718728AAD5C}"/>
              </a:ext>
            </a:extLst>
          </p:cNvPr>
          <p:cNvSpPr>
            <a:spLocks noChangeArrowheads="1"/>
          </p:cNvSpPr>
          <p:nvPr/>
        </p:nvSpPr>
        <p:spPr bwMode="auto">
          <a:xfrm>
            <a:off x="5934076" y="1491092"/>
            <a:ext cx="6169940" cy="4365450"/>
          </a:xfrm>
          <a:prstGeom prst="rect">
            <a:avLst/>
          </a:prstGeom>
          <a:noFill/>
          <a:ln w="19050">
            <a:solidFill>
              <a:srgbClr val="0033CC"/>
            </a:solidFill>
            <a:miter lim="800000"/>
            <a:headEnd/>
            <a:tailEnd/>
          </a:ln>
        </p:spPr>
        <p:txBody>
          <a:bodyPr wrap="none" anchor="ctr"/>
          <a:lstStyle/>
          <a:p>
            <a:endParaRPr lang="en-US" dirty="0"/>
          </a:p>
        </p:txBody>
      </p:sp>
      <p:sp>
        <p:nvSpPr>
          <p:cNvPr id="2" name="AutoShape 2">
            <a:extLst>
              <a:ext uri="{FF2B5EF4-FFF2-40B4-BE49-F238E27FC236}">
                <a16:creationId xmlns:a16="http://schemas.microsoft.com/office/drawing/2014/main" id="{D9F23440-E734-1AA3-A208-511885F5921B}"/>
              </a:ext>
            </a:extLst>
          </p:cNvPr>
          <p:cNvSpPr>
            <a:spLocks noChangeAspect="1" noChangeArrowheads="1"/>
          </p:cNvSpPr>
          <p:nvPr/>
        </p:nvSpPr>
        <p:spPr bwMode="auto">
          <a:xfrm>
            <a:off x="5743575" y="344029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pic>
        <p:nvPicPr>
          <p:cNvPr id="4" name="Picture 3" descr="NSF logo.jpg">
            <a:extLst>
              <a:ext uri="{FF2B5EF4-FFF2-40B4-BE49-F238E27FC236}">
                <a16:creationId xmlns:a16="http://schemas.microsoft.com/office/drawing/2014/main" id="{3D34CCA7-BA36-61A4-74CA-0F41D40DD03E}"/>
              </a:ext>
            </a:extLst>
          </p:cNvPr>
          <p:cNvPicPr>
            <a:picLocks noChangeAspect="1"/>
          </p:cNvPicPr>
          <p:nvPr/>
        </p:nvPicPr>
        <p:blipFill>
          <a:blip r:embed="rId3" cstate="print"/>
          <a:stretch>
            <a:fillRect/>
          </a:stretch>
        </p:blipFill>
        <p:spPr>
          <a:xfrm>
            <a:off x="10099268" y="78134"/>
            <a:ext cx="1017188" cy="1023315"/>
          </a:xfrm>
          <a:prstGeom prst="rect">
            <a:avLst/>
          </a:prstGeom>
        </p:spPr>
      </p:pic>
      <p:pic>
        <p:nvPicPr>
          <p:cNvPr id="6" name="Picture 5" descr="JustM_purple.jpg">
            <a:extLst>
              <a:ext uri="{FF2B5EF4-FFF2-40B4-BE49-F238E27FC236}">
                <a16:creationId xmlns:a16="http://schemas.microsoft.com/office/drawing/2014/main" id="{7362CDF8-C814-6A0C-3C55-7D04F110173C}"/>
              </a:ext>
            </a:extLst>
          </p:cNvPr>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11340821" y="199813"/>
            <a:ext cx="672842" cy="801911"/>
          </a:xfrm>
          <a:prstGeom prst="rect">
            <a:avLst/>
          </a:prstGeom>
        </p:spPr>
      </p:pic>
      <p:sp>
        <p:nvSpPr>
          <p:cNvPr id="7" name="Rectangle 6">
            <a:extLst>
              <a:ext uri="{FF2B5EF4-FFF2-40B4-BE49-F238E27FC236}">
                <a16:creationId xmlns:a16="http://schemas.microsoft.com/office/drawing/2014/main" id="{6EF8DB33-AE6A-C99A-DB1A-41CCA2ABE1CA}"/>
              </a:ext>
            </a:extLst>
          </p:cNvPr>
          <p:cNvSpPr/>
          <p:nvPr/>
        </p:nvSpPr>
        <p:spPr>
          <a:xfrm>
            <a:off x="1" y="6390355"/>
            <a:ext cx="12192000" cy="467646"/>
          </a:xfrm>
          <a:prstGeom prst="rect">
            <a:avLst/>
          </a:prstGeom>
          <a:solidFill>
            <a:srgbClr val="4F418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a:extLst>
              <a:ext uri="{FF2B5EF4-FFF2-40B4-BE49-F238E27FC236}">
                <a16:creationId xmlns:a16="http://schemas.microsoft.com/office/drawing/2014/main" id="{FE50CAA5-B94F-F145-6A4B-53707C2B99FC}"/>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5695496" y="6498355"/>
            <a:ext cx="1374323" cy="246673"/>
          </a:xfrm>
          <a:prstGeom prst="rect">
            <a:avLst/>
          </a:prstGeom>
        </p:spPr>
      </p:pic>
      <p:pic>
        <p:nvPicPr>
          <p:cNvPr id="9" name="Picture 8">
            <a:extLst>
              <a:ext uri="{FF2B5EF4-FFF2-40B4-BE49-F238E27FC236}">
                <a16:creationId xmlns:a16="http://schemas.microsoft.com/office/drawing/2014/main" id="{1C426828-C51A-C842-328F-261539E00B08}"/>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7500522" y="6501998"/>
            <a:ext cx="1410540" cy="275839"/>
          </a:xfrm>
          <a:prstGeom prst="rect">
            <a:avLst/>
          </a:prstGeom>
        </p:spPr>
      </p:pic>
      <p:pic>
        <p:nvPicPr>
          <p:cNvPr id="15" name="Picture 14">
            <a:extLst>
              <a:ext uri="{FF2B5EF4-FFF2-40B4-BE49-F238E27FC236}">
                <a16:creationId xmlns:a16="http://schemas.microsoft.com/office/drawing/2014/main" id="{BDF64F06-E988-B60E-FFFB-6F9B22B44DB6}"/>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3316170" y="6393075"/>
            <a:ext cx="2073230" cy="467646"/>
          </a:xfrm>
          <a:prstGeom prst="rect">
            <a:avLst/>
          </a:prstGeom>
        </p:spPr>
      </p:pic>
      <p:sp>
        <p:nvSpPr>
          <p:cNvPr id="14" name="TextBox 13">
            <a:extLst>
              <a:ext uri="{FF2B5EF4-FFF2-40B4-BE49-F238E27FC236}">
                <a16:creationId xmlns:a16="http://schemas.microsoft.com/office/drawing/2014/main" id="{5A093D62-188C-4A5D-81EF-85A0A8EF67C9}"/>
              </a:ext>
            </a:extLst>
          </p:cNvPr>
          <p:cNvSpPr txBox="1"/>
          <p:nvPr/>
        </p:nvSpPr>
        <p:spPr>
          <a:xfrm>
            <a:off x="8213558" y="5378993"/>
            <a:ext cx="3835003" cy="461665"/>
          </a:xfrm>
          <a:prstGeom prst="rect">
            <a:avLst/>
          </a:prstGeom>
          <a:noFill/>
          <a:effectLst>
            <a:outerShdw blurRad="50800" dist="50800" dir="5400000" algn="ctr" rotWithShape="0">
              <a:schemeClr val="accent3"/>
            </a:outerShdw>
          </a:effectLst>
        </p:spPr>
        <p:txBody>
          <a:bodyPr wrap="square" rtlCol="0">
            <a:spAutoFit/>
          </a:bodyPr>
          <a:lstStyle/>
          <a:p>
            <a:r>
              <a:rPr lang="en-US" sz="1200" dirty="0"/>
              <a:t>Large-scale coil (left), being wound (center) and in the dewar prior to insertion into the 45 T outsert (right)</a:t>
            </a:r>
          </a:p>
        </p:txBody>
      </p:sp>
      <p:sp>
        <p:nvSpPr>
          <p:cNvPr id="18" name="Text Box 62">
            <a:extLst>
              <a:ext uri="{FF2B5EF4-FFF2-40B4-BE49-F238E27FC236}">
                <a16:creationId xmlns:a16="http://schemas.microsoft.com/office/drawing/2014/main" id="{45A7885D-F39A-F618-CFC2-E6D3B2440D0C}"/>
              </a:ext>
            </a:extLst>
          </p:cNvPr>
          <p:cNvSpPr txBox="1">
            <a:spLocks noChangeArrowheads="1"/>
          </p:cNvSpPr>
          <p:nvPr/>
        </p:nvSpPr>
        <p:spPr bwMode="auto">
          <a:xfrm>
            <a:off x="10053" y="106875"/>
            <a:ext cx="10241280" cy="984885"/>
          </a:xfrm>
          <a:prstGeom prst="rect">
            <a:avLst/>
          </a:prstGeom>
          <a:noFill/>
          <a:ln w="9525">
            <a:noFill/>
            <a:miter lim="800000"/>
            <a:headEnd/>
            <a:tailEnd/>
          </a:ln>
        </p:spPr>
        <p:txBody>
          <a:bodyPr wrap="square">
            <a:spAutoFit/>
          </a:bodyPr>
          <a:lstStyle/>
          <a:p>
            <a:pPr>
              <a:spcBef>
                <a:spcPts val="0"/>
              </a:spcBef>
            </a:pPr>
            <a:r>
              <a:rPr lang="en-US" sz="2000" b="1" dirty="0"/>
              <a:t>Successful Test of Key Superconducting Coil for Future 40-Tesla Magnet</a:t>
            </a:r>
            <a:endParaRPr lang="en-US" sz="600" b="1" dirty="0"/>
          </a:p>
          <a:p>
            <a:pPr>
              <a:spcBef>
                <a:spcPts val="0"/>
              </a:spcBef>
            </a:pPr>
            <a:r>
              <a:rPr lang="en-US" sz="1100" dirty="0"/>
              <a:t>Iain Dixon</a:t>
            </a:r>
            <a:r>
              <a:rPr lang="en-US" sz="1100" baseline="30000" dirty="0"/>
              <a:t>1</a:t>
            </a:r>
            <a:r>
              <a:rPr lang="en-US" sz="1100" dirty="0"/>
              <a:t>, Shannon Griffin</a:t>
            </a:r>
            <a:r>
              <a:rPr lang="en-US" sz="1100" baseline="30000" dirty="0"/>
              <a:t>1</a:t>
            </a:r>
            <a:r>
              <a:rPr lang="en-US" sz="1100" dirty="0"/>
              <a:t>, Kwangmin Kim</a:t>
            </a:r>
            <a:r>
              <a:rPr lang="en-US" sz="1100" baseline="30000" dirty="0"/>
              <a:t>1</a:t>
            </a:r>
            <a:r>
              <a:rPr lang="en-US" sz="1100" dirty="0"/>
              <a:t>, John Rogers</a:t>
            </a:r>
            <a:r>
              <a:rPr lang="en-US" sz="1100" baseline="30000" dirty="0"/>
              <a:t>1</a:t>
            </a:r>
            <a:r>
              <a:rPr lang="en-US" sz="1100" dirty="0"/>
              <a:t>, Dharmendra Shukla</a:t>
            </a:r>
            <a:r>
              <a:rPr lang="en-US" sz="1100" baseline="30000" dirty="0"/>
              <a:t>1</a:t>
            </a:r>
            <a:r>
              <a:rPr lang="en-US" sz="1100" dirty="0"/>
              <a:t>, Yu Suetomi</a:t>
            </a:r>
            <a:r>
              <a:rPr lang="en-US" sz="1100" baseline="30000" dirty="0"/>
              <a:t>1</a:t>
            </a:r>
            <a:r>
              <a:rPr lang="en-US" sz="1100" dirty="0"/>
              <a:t>,</a:t>
            </a:r>
            <a:r>
              <a:rPr lang="en-US" sz="1100" baseline="30000" dirty="0"/>
              <a:t> </a:t>
            </a:r>
            <a:r>
              <a:rPr lang="en-US" sz="1100" dirty="0"/>
              <a:t>Hongyu Bai</a:t>
            </a:r>
            <a:r>
              <a:rPr lang="en-US" sz="1100" baseline="30000" dirty="0"/>
              <a:t>1</a:t>
            </a:r>
            <a:r>
              <a:rPr lang="en-US" sz="1100" dirty="0"/>
              <a:t>, </a:t>
            </a:r>
          </a:p>
          <a:p>
            <a:pPr marL="228600" indent="-228600">
              <a:spcBef>
                <a:spcPts val="0"/>
              </a:spcBef>
              <a:buAutoNum type="arabicPeriod"/>
            </a:pPr>
            <a:r>
              <a:rPr lang="en-US" sz="1050" b="1" dirty="0">
                <a:solidFill>
                  <a:srgbClr val="0033CC"/>
                </a:solidFill>
              </a:rPr>
              <a:t>National High Magnetic Field Laboratory, Florida State University </a:t>
            </a:r>
          </a:p>
          <a:p>
            <a:pPr>
              <a:spcBef>
                <a:spcPts val="0"/>
              </a:spcBef>
            </a:pPr>
            <a:r>
              <a:rPr lang="en-US" sz="600" b="1" dirty="0">
                <a:solidFill>
                  <a:srgbClr val="0033CC"/>
                </a:solidFill>
              </a:rPr>
              <a:t> </a:t>
            </a:r>
          </a:p>
          <a:p>
            <a:pPr>
              <a:spcBef>
                <a:spcPts val="0"/>
              </a:spcBef>
            </a:pPr>
            <a:r>
              <a:rPr lang="en-US" sz="1050" b="1" dirty="0"/>
              <a:t>Funding Grants:</a:t>
            </a:r>
            <a:r>
              <a:rPr lang="en-US" sz="1050" dirty="0"/>
              <a:t> K. M. </a:t>
            </a:r>
            <a:r>
              <a:rPr lang="en-US" sz="1050" dirty="0">
                <a:latin typeface="+mn-lt"/>
              </a:rPr>
              <a:t>Amm (NSF DMR-2128556, </a:t>
            </a:r>
            <a:r>
              <a:rPr lang="en-US" sz="1050" dirty="0"/>
              <a:t>NSF DMR-2131790)</a:t>
            </a:r>
            <a:endParaRPr lang="en-US" sz="1050" b="1" dirty="0">
              <a:solidFill>
                <a:srgbClr val="0033CC"/>
              </a:solidFill>
            </a:endParaRPr>
          </a:p>
        </p:txBody>
      </p:sp>
      <p:sp>
        <p:nvSpPr>
          <p:cNvPr id="19" name="Line 42">
            <a:extLst>
              <a:ext uri="{FF2B5EF4-FFF2-40B4-BE49-F238E27FC236}">
                <a16:creationId xmlns:a16="http://schemas.microsoft.com/office/drawing/2014/main" id="{BA39F4FC-E9E9-EE84-6594-CAAD4F67EF92}"/>
              </a:ext>
            </a:extLst>
          </p:cNvPr>
          <p:cNvSpPr>
            <a:spLocks noChangeShapeType="1"/>
          </p:cNvSpPr>
          <p:nvPr/>
        </p:nvSpPr>
        <p:spPr bwMode="auto">
          <a:xfrm>
            <a:off x="0" y="1414242"/>
            <a:ext cx="12192000" cy="28082"/>
          </a:xfrm>
          <a:prstGeom prst="line">
            <a:avLst/>
          </a:prstGeom>
          <a:noFill/>
          <a:ln w="44450" cmpd="sng">
            <a:solidFill>
              <a:srgbClr val="4F4184"/>
            </a:solidFill>
            <a:round/>
            <a:headEnd/>
            <a:tailEnd/>
          </a:ln>
        </p:spPr>
        <p:txBody>
          <a:bodyPr/>
          <a:lstStyle/>
          <a:p>
            <a:endParaRPr lang="en-US" dirty="0"/>
          </a:p>
        </p:txBody>
      </p:sp>
      <p:sp>
        <p:nvSpPr>
          <p:cNvPr id="20" name="Text Box 28">
            <a:extLst>
              <a:ext uri="{FF2B5EF4-FFF2-40B4-BE49-F238E27FC236}">
                <a16:creationId xmlns:a16="http://schemas.microsoft.com/office/drawing/2014/main" id="{3F357DB5-D45A-8445-13DF-7BACA9E7B4AA}"/>
              </a:ext>
            </a:extLst>
          </p:cNvPr>
          <p:cNvSpPr txBox="1">
            <a:spLocks noChangeArrowheads="1"/>
          </p:cNvSpPr>
          <p:nvPr/>
        </p:nvSpPr>
        <p:spPr bwMode="auto">
          <a:xfrm>
            <a:off x="40823" y="5722579"/>
            <a:ext cx="12110353" cy="600164"/>
          </a:xfrm>
          <a:prstGeom prst="rect">
            <a:avLst/>
          </a:prstGeom>
          <a:noFill/>
          <a:ln w="9525">
            <a:noFill/>
            <a:miter lim="800000"/>
            <a:headEnd/>
            <a:tailEnd/>
          </a:ln>
        </p:spPr>
        <p:txBody>
          <a:bodyPr wrap="square">
            <a:spAutoFit/>
          </a:bodyPr>
          <a:lstStyle/>
          <a:p>
            <a:r>
              <a:rPr lang="en-US" sz="1100" b="1" dirty="0">
                <a:solidFill>
                  <a:srgbClr val="333399"/>
                </a:solidFill>
              </a:rPr>
              <a:t>Facilities and instrumentation used:</a:t>
            </a:r>
            <a:r>
              <a:rPr lang="en-US" sz="1100" dirty="0">
                <a:solidFill>
                  <a:srgbClr val="333399"/>
                </a:solidFill>
              </a:rPr>
              <a:t>  DC Field Facility 45 T Hybrid.</a:t>
            </a:r>
          </a:p>
          <a:p>
            <a:r>
              <a:rPr lang="en-US" sz="1100" b="1" dirty="0">
                <a:solidFill>
                  <a:srgbClr val="333399"/>
                </a:solidFill>
              </a:rPr>
              <a:t>Citation: </a:t>
            </a:r>
            <a:r>
              <a:rPr lang="en-US" sz="1100" dirty="0">
                <a:solidFill>
                  <a:srgbClr val="333399"/>
                </a:solidFill>
              </a:rPr>
              <a:t>Bai, H.; Bird, M.D.; Cooley, L.; Dixon, I.R.; Kim, K.L.; Larbalestier, D.C.; Marshall, W.S.; Trociewitz, U.P.; </a:t>
            </a:r>
            <a:r>
              <a:rPr lang="en-US" sz="1100" dirty="0" err="1">
                <a:solidFill>
                  <a:srgbClr val="333399"/>
                </a:solidFill>
              </a:rPr>
              <a:t>Weijers</a:t>
            </a:r>
            <a:r>
              <a:rPr lang="en-US" sz="1100" dirty="0">
                <a:solidFill>
                  <a:srgbClr val="333399"/>
                </a:solidFill>
              </a:rPr>
              <a:t>, H.W.; Abraimov, D.V.; Boebinger, G.S., </a:t>
            </a:r>
            <a:r>
              <a:rPr lang="en-US" sz="1100" i="1" dirty="0">
                <a:solidFill>
                  <a:srgbClr val="333399"/>
                </a:solidFill>
              </a:rPr>
              <a:t>The 40 T Superconducting Magnet Project at the National High Magnetic Field Laboratory,</a:t>
            </a:r>
            <a:r>
              <a:rPr lang="en-US" sz="1100" dirty="0">
                <a:solidFill>
                  <a:srgbClr val="333399"/>
                </a:solidFill>
              </a:rPr>
              <a:t> </a:t>
            </a:r>
            <a:r>
              <a:rPr lang="en-US" sz="1100" b="1" dirty="0">
                <a:solidFill>
                  <a:srgbClr val="333399"/>
                </a:solidFill>
              </a:rPr>
              <a:t>IEEE Transactions on Applied Superconductivity</a:t>
            </a:r>
            <a:r>
              <a:rPr lang="en-US" sz="1100" dirty="0">
                <a:solidFill>
                  <a:srgbClr val="333399"/>
                </a:solidFill>
              </a:rPr>
              <a:t>, </a:t>
            </a:r>
            <a:r>
              <a:rPr lang="en-US" sz="1100" b="1" dirty="0">
                <a:solidFill>
                  <a:srgbClr val="333399"/>
                </a:solidFill>
              </a:rPr>
              <a:t>30</a:t>
            </a:r>
            <a:r>
              <a:rPr lang="en-US" sz="1100" dirty="0">
                <a:solidFill>
                  <a:srgbClr val="333399"/>
                </a:solidFill>
              </a:rPr>
              <a:t> (4), 1-5 (2020) </a:t>
            </a:r>
            <a:r>
              <a:rPr lang="en-US" sz="1100" b="1" dirty="0">
                <a:solidFill>
                  <a:srgbClr val="333399"/>
                </a:solidFill>
                <a:hlinkClick r:id="rId8">
                  <a:extLst>
                    <a:ext uri="{A12FA001-AC4F-418D-AE19-62706E023703}">
                      <ahyp:hlinkClr xmlns:ahyp="http://schemas.microsoft.com/office/drawing/2018/hyperlinkcolor" val="tx"/>
                    </a:ext>
                  </a:extLst>
                </a:hlinkClick>
              </a:rPr>
              <a:t>doi.org/10.1109/TASC.2020.2969642</a:t>
            </a:r>
            <a:endParaRPr lang="en-US" sz="1200" dirty="0">
              <a:solidFill>
                <a:srgbClr val="333399"/>
              </a:solidFill>
            </a:endParaRPr>
          </a:p>
        </p:txBody>
      </p:sp>
      <p:graphicFrame>
        <p:nvGraphicFramePr>
          <p:cNvPr id="21" name="Table 20">
            <a:extLst>
              <a:ext uri="{FF2B5EF4-FFF2-40B4-BE49-F238E27FC236}">
                <a16:creationId xmlns:a16="http://schemas.microsoft.com/office/drawing/2014/main" id="{BA3E1417-945B-D528-09BB-93FF02FDF919}"/>
              </a:ext>
            </a:extLst>
          </p:cNvPr>
          <p:cNvGraphicFramePr>
            <a:graphicFrameLocks noGrp="1"/>
          </p:cNvGraphicFramePr>
          <p:nvPr/>
        </p:nvGraphicFramePr>
        <p:xfrm>
          <a:off x="8301019" y="3997749"/>
          <a:ext cx="1766110" cy="1360643"/>
        </p:xfrm>
        <a:graphic>
          <a:graphicData uri="http://schemas.openxmlformats.org/drawingml/2006/table">
            <a:tbl>
              <a:tblPr firstRow="1" bandRow="1">
                <a:effectLst/>
                <a:tableStyleId>{93296810-A885-4BE3-A3E7-6D5BEEA58F35}</a:tableStyleId>
              </a:tblPr>
              <a:tblGrid>
                <a:gridCol w="1095288">
                  <a:extLst>
                    <a:ext uri="{9D8B030D-6E8A-4147-A177-3AD203B41FA5}">
                      <a16:colId xmlns:a16="http://schemas.microsoft.com/office/drawing/2014/main" val="2982652530"/>
                    </a:ext>
                  </a:extLst>
                </a:gridCol>
                <a:gridCol w="670822">
                  <a:extLst>
                    <a:ext uri="{9D8B030D-6E8A-4147-A177-3AD203B41FA5}">
                      <a16:colId xmlns:a16="http://schemas.microsoft.com/office/drawing/2014/main" val="299461813"/>
                    </a:ext>
                  </a:extLst>
                </a:gridCol>
              </a:tblGrid>
              <a:tr h="179873">
                <a:tc>
                  <a:txBody>
                    <a:bodyPr/>
                    <a:lstStyle/>
                    <a:p>
                      <a:r>
                        <a:rPr lang="en-US" sz="1000" b="0" baseline="0" dirty="0">
                          <a:solidFill>
                            <a:schemeClr val="tx1"/>
                          </a:solidFill>
                        </a:rPr>
                        <a:t>REBCO Length</a:t>
                      </a:r>
                    </a:p>
                  </a:txBody>
                  <a:tcPr marL="45720" marR="45720" marT="18288" marB="1828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000" b="0" dirty="0">
                          <a:solidFill>
                            <a:schemeClr val="tx1"/>
                          </a:solidFill>
                        </a:rPr>
                        <a:t>3.7 km</a:t>
                      </a:r>
                    </a:p>
                  </a:txBody>
                  <a:tcPr marL="45720" marR="45720" marT="18288" marB="1828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42922524"/>
                  </a:ext>
                </a:extLst>
              </a:tr>
              <a:tr h="179873">
                <a:tc>
                  <a:txBody>
                    <a:bodyPr/>
                    <a:lstStyle/>
                    <a:p>
                      <a:r>
                        <a:rPr lang="en-US" sz="1000" b="0" dirty="0">
                          <a:solidFill>
                            <a:schemeClr val="tx1"/>
                          </a:solidFill>
                        </a:rPr>
                        <a:t>Inner Diameter</a:t>
                      </a:r>
                    </a:p>
                  </a:txBody>
                  <a:tcPr marL="45720" marR="45720" marT="18288" marB="1828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000" b="0" dirty="0">
                          <a:solidFill>
                            <a:schemeClr val="tx1"/>
                          </a:solidFill>
                        </a:rPr>
                        <a:t>260 mm</a:t>
                      </a:r>
                    </a:p>
                  </a:txBody>
                  <a:tcPr marL="45720" marR="45720" marT="18288" marB="1828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8282339"/>
                  </a:ext>
                </a:extLst>
              </a:tr>
              <a:tr h="179873">
                <a:tc>
                  <a:txBody>
                    <a:bodyPr/>
                    <a:lstStyle/>
                    <a:p>
                      <a:r>
                        <a:rPr lang="en-US" sz="1000" b="0" dirty="0">
                          <a:solidFill>
                            <a:schemeClr val="tx1"/>
                          </a:solidFill>
                        </a:rPr>
                        <a:t>Outer Diameter</a:t>
                      </a:r>
                    </a:p>
                  </a:txBody>
                  <a:tcPr marL="45720" marR="45720" marT="18288" marB="1828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000" b="0" dirty="0">
                          <a:solidFill>
                            <a:schemeClr val="tx1"/>
                          </a:solidFill>
                        </a:rPr>
                        <a:t>322 mm</a:t>
                      </a:r>
                    </a:p>
                  </a:txBody>
                  <a:tcPr marL="45720" marR="45720" marT="18288" marB="1828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30242069"/>
                  </a:ext>
                </a:extLst>
              </a:tr>
              <a:tr h="179873">
                <a:tc>
                  <a:txBody>
                    <a:bodyPr/>
                    <a:lstStyle/>
                    <a:p>
                      <a:r>
                        <a:rPr lang="en-US" sz="1000" b="0" dirty="0">
                          <a:solidFill>
                            <a:schemeClr val="tx1"/>
                          </a:solidFill>
                        </a:rPr>
                        <a:t>Coil Length</a:t>
                      </a:r>
                    </a:p>
                  </a:txBody>
                  <a:tcPr marL="45720" marR="45720" marT="18288" marB="1828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000" b="0" dirty="0">
                          <a:solidFill>
                            <a:schemeClr val="tx1"/>
                          </a:solidFill>
                        </a:rPr>
                        <a:t>194 mm</a:t>
                      </a:r>
                    </a:p>
                  </a:txBody>
                  <a:tcPr marL="45720" marR="45720" marT="18288" marB="1828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87413163"/>
                  </a:ext>
                </a:extLst>
              </a:tr>
              <a:tr h="179873">
                <a:tc>
                  <a:txBody>
                    <a:bodyPr/>
                    <a:lstStyle/>
                    <a:p>
                      <a:r>
                        <a:rPr lang="en-US" sz="1000" b="0" dirty="0">
                          <a:solidFill>
                            <a:schemeClr val="tx1"/>
                          </a:solidFill>
                        </a:rPr>
                        <a:t>Inductance</a:t>
                      </a:r>
                    </a:p>
                  </a:txBody>
                  <a:tcPr marL="45720" marR="45720" marT="18288" marB="1828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000" b="0" dirty="0">
                          <a:solidFill>
                            <a:schemeClr val="tx1"/>
                          </a:solidFill>
                        </a:rPr>
                        <a:t>1.0 H</a:t>
                      </a:r>
                    </a:p>
                  </a:txBody>
                  <a:tcPr marL="45720" marR="45720" marT="18288" marB="1828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67710879"/>
                  </a:ext>
                </a:extLst>
              </a:tr>
              <a:tr h="179873">
                <a:tc>
                  <a:txBody>
                    <a:bodyPr/>
                    <a:lstStyle/>
                    <a:p>
                      <a:r>
                        <a:rPr lang="en-US" sz="1000" b="0" dirty="0">
                          <a:solidFill>
                            <a:schemeClr val="tx1"/>
                          </a:solidFill>
                        </a:rPr>
                        <a:t>Energy</a:t>
                      </a:r>
                    </a:p>
                  </a:txBody>
                  <a:tcPr marL="45720" marR="45720" marT="18288" marB="1828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000" b="0" dirty="0">
                          <a:solidFill>
                            <a:schemeClr val="tx1"/>
                          </a:solidFill>
                        </a:rPr>
                        <a:t>213 kJ</a:t>
                      </a:r>
                    </a:p>
                  </a:txBody>
                  <a:tcPr marL="45720" marR="45720" marT="18288" marB="1828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03975973"/>
                  </a:ext>
                </a:extLst>
              </a:tr>
              <a:tr h="226787">
                <a:tc>
                  <a:txBody>
                    <a:bodyPr/>
                    <a:lstStyle/>
                    <a:p>
                      <a:r>
                        <a:rPr lang="en-US" sz="1000" b="0" dirty="0">
                          <a:solidFill>
                            <a:schemeClr val="tx1"/>
                          </a:solidFill>
                          <a:latin typeface="Symbol" panose="05050102010706020507" pitchFamily="18" charset="2"/>
                        </a:rPr>
                        <a:t>D</a:t>
                      </a:r>
                      <a:r>
                        <a:rPr lang="en-US" sz="1000" b="0" dirty="0">
                          <a:solidFill>
                            <a:schemeClr val="tx1"/>
                          </a:solidFill>
                        </a:rPr>
                        <a:t>B (in 11.4 T)</a:t>
                      </a:r>
                    </a:p>
                  </a:txBody>
                  <a:tcPr marL="45720" marR="45720" marT="18288" marB="1828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000" b="0" dirty="0">
                          <a:solidFill>
                            <a:schemeClr val="tx1"/>
                          </a:solidFill>
                        </a:rPr>
                        <a:t>5 T</a:t>
                      </a:r>
                    </a:p>
                  </a:txBody>
                  <a:tcPr marL="45720" marR="45720" marT="18288" marB="1828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68725104"/>
                  </a:ext>
                </a:extLst>
              </a:tr>
            </a:tbl>
          </a:graphicData>
        </a:graphic>
      </p:graphicFrame>
      <p:pic>
        <p:nvPicPr>
          <p:cNvPr id="3" name="Picture 2">
            <a:extLst>
              <a:ext uri="{FF2B5EF4-FFF2-40B4-BE49-F238E27FC236}">
                <a16:creationId xmlns:a16="http://schemas.microsoft.com/office/drawing/2014/main" id="{2E14F3D7-FD6D-AA4E-BCAD-8DE54297FA7C}"/>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5981011" y="1714133"/>
            <a:ext cx="2232547" cy="3895473"/>
          </a:xfrm>
          <a:prstGeom prst="rect">
            <a:avLst/>
          </a:prstGeom>
        </p:spPr>
      </p:pic>
      <p:cxnSp>
        <p:nvCxnSpPr>
          <p:cNvPr id="22" name="Straight Connector 21">
            <a:extLst>
              <a:ext uri="{FF2B5EF4-FFF2-40B4-BE49-F238E27FC236}">
                <a16:creationId xmlns:a16="http://schemas.microsoft.com/office/drawing/2014/main" id="{86143C85-EB00-8FBB-8905-276F7B6E62E5}"/>
              </a:ext>
            </a:extLst>
          </p:cNvPr>
          <p:cNvCxnSpPr>
            <a:cxnSpLocks/>
          </p:cNvCxnSpPr>
          <p:nvPr/>
        </p:nvCxnSpPr>
        <p:spPr>
          <a:xfrm>
            <a:off x="6200066" y="4392544"/>
            <a:ext cx="0" cy="457200"/>
          </a:xfrm>
          <a:prstGeom prst="line">
            <a:avLst/>
          </a:prstGeom>
          <a:ln w="222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CBC7768F-A3E4-62D5-E3DE-B2B06446A598}"/>
              </a:ext>
            </a:extLst>
          </p:cNvPr>
          <p:cNvCxnSpPr>
            <a:cxnSpLocks/>
          </p:cNvCxnSpPr>
          <p:nvPr/>
        </p:nvCxnSpPr>
        <p:spPr>
          <a:xfrm>
            <a:off x="7587803" y="4392544"/>
            <a:ext cx="0" cy="457200"/>
          </a:xfrm>
          <a:prstGeom prst="line">
            <a:avLst/>
          </a:prstGeom>
          <a:ln w="222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349A0FD0-AB22-8D54-A13D-E60257AF64D9}"/>
              </a:ext>
            </a:extLst>
          </p:cNvPr>
          <p:cNvCxnSpPr>
            <a:cxnSpLocks/>
          </p:cNvCxnSpPr>
          <p:nvPr/>
        </p:nvCxnSpPr>
        <p:spPr>
          <a:xfrm>
            <a:off x="6200066" y="4621873"/>
            <a:ext cx="1387737" cy="0"/>
          </a:xfrm>
          <a:prstGeom prst="line">
            <a:avLst/>
          </a:prstGeom>
          <a:ln w="22225">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6" name="TextBox 25">
            <a:extLst>
              <a:ext uri="{FF2B5EF4-FFF2-40B4-BE49-F238E27FC236}">
                <a16:creationId xmlns:a16="http://schemas.microsoft.com/office/drawing/2014/main" id="{55CBA8F7-A260-70D5-1019-FB7DE29F44F4}"/>
              </a:ext>
            </a:extLst>
          </p:cNvPr>
          <p:cNvSpPr txBox="1"/>
          <p:nvPr/>
        </p:nvSpPr>
        <p:spPr>
          <a:xfrm>
            <a:off x="6492245" y="4482644"/>
            <a:ext cx="749734" cy="276999"/>
          </a:xfrm>
          <a:prstGeom prst="rect">
            <a:avLst/>
          </a:prstGeom>
          <a:solidFill>
            <a:schemeClr val="bg1"/>
          </a:solidFill>
          <a:ln>
            <a:solidFill>
              <a:schemeClr val="tx1"/>
            </a:solidFill>
          </a:ln>
          <a:effectLst/>
        </p:spPr>
        <p:txBody>
          <a:bodyPr wrap="square" rtlCol="0">
            <a:spAutoFit/>
          </a:bodyPr>
          <a:lstStyle/>
          <a:p>
            <a:pPr algn="ctr"/>
            <a:r>
              <a:rPr lang="en-US" sz="1200" dirty="0"/>
              <a:t>322 mm</a:t>
            </a:r>
          </a:p>
        </p:txBody>
      </p:sp>
      <p:pic>
        <p:nvPicPr>
          <p:cNvPr id="29" name="Picture 28" descr="A person working on a machine&#10;&#10;AI-generated content may be incorrect.">
            <a:extLst>
              <a:ext uri="{FF2B5EF4-FFF2-40B4-BE49-F238E27FC236}">
                <a16:creationId xmlns:a16="http://schemas.microsoft.com/office/drawing/2014/main" id="{59D5EC0C-197E-AE34-8A11-0A9C3FEA5374}"/>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8301019" y="1561608"/>
            <a:ext cx="1775460" cy="2415540"/>
          </a:xfrm>
          <a:prstGeom prst="rect">
            <a:avLst/>
          </a:prstGeom>
        </p:spPr>
      </p:pic>
      <p:pic>
        <p:nvPicPr>
          <p:cNvPr id="31" name="Picture 30" descr="A large silver cylinder with wires and a yellow sign&#10;&#10;AI-generated content may be incorrect.">
            <a:extLst>
              <a:ext uri="{FF2B5EF4-FFF2-40B4-BE49-F238E27FC236}">
                <a16:creationId xmlns:a16="http://schemas.microsoft.com/office/drawing/2014/main" id="{1975AF39-5B3A-095D-D89B-5FFCFE1E4ADF}"/>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10137747" y="1556731"/>
            <a:ext cx="1905000" cy="3848100"/>
          </a:xfrm>
          <a:prstGeom prst="rect">
            <a:avLst/>
          </a:prstGeom>
        </p:spPr>
      </p:pic>
    </p:spTree>
    <p:extLst>
      <p:ext uri="{BB962C8B-B14F-4D97-AF65-F5344CB8AC3E}">
        <p14:creationId xmlns:p14="http://schemas.microsoft.com/office/powerpoint/2010/main" val="100997610"/>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755122fe-b241-49e1-afdb-07c82d1e2775" xsi:nil="true"/>
    <lcf76f155ced4ddcb4097134ff3c332f xmlns="dadad298-2df9-4984-95e3-f6f23ee06f9a">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ABD7C9FF766FAE4A8FF2A00B6383AD9D" ma:contentTypeVersion="13" ma:contentTypeDescription="Create a new document." ma:contentTypeScope="" ma:versionID="d8536d62dac44a94c399dd2a1d985d4d">
  <xsd:schema xmlns:xsd="http://www.w3.org/2001/XMLSchema" xmlns:xs="http://www.w3.org/2001/XMLSchema" xmlns:p="http://schemas.microsoft.com/office/2006/metadata/properties" xmlns:ns2="dadad298-2df9-4984-95e3-f6f23ee06f9a" xmlns:ns3="755122fe-b241-49e1-afdb-07c82d1e2775" targetNamespace="http://schemas.microsoft.com/office/2006/metadata/properties" ma:root="true" ma:fieldsID="8e7a7671122c6aebce8815d99f963bdd" ns2:_="" ns3:_="">
    <xsd:import namespace="dadad298-2df9-4984-95e3-f6f23ee06f9a"/>
    <xsd:import namespace="755122fe-b241-49e1-afdb-07c82d1e2775"/>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adad298-2df9-4984-95e3-f6f23ee06f9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443b83bf-5a34-45d0-bf74-ccf9241540c7"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BillingMetadata" ma:index="20"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55122fe-b241-49e1-afdb-07c82d1e2775"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e993c2d3-ffbe-4835-8fdd-8300bd9f248c}" ma:internalName="TaxCatchAll" ma:showField="CatchAllData" ma:web="755122fe-b241-49e1-afdb-07c82d1e277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0970E66-06F7-4592-983E-68A1441A3784}">
  <ds:schemaRefs>
    <ds:schemaRef ds:uri="http://schemas.microsoft.com/sharepoint/v3/contenttype/forms"/>
  </ds:schemaRefs>
</ds:datastoreItem>
</file>

<file path=customXml/itemProps2.xml><?xml version="1.0" encoding="utf-8"?>
<ds:datastoreItem xmlns:ds="http://schemas.openxmlformats.org/officeDocument/2006/customXml" ds:itemID="{92B06607-F230-4BF8-96D2-9147FE891250}">
  <ds:schemaRefs>
    <ds:schemaRef ds:uri="http://purl.org/dc/elements/1.1/"/>
    <ds:schemaRef ds:uri="http://schemas.microsoft.com/office/2006/documentManagement/types"/>
    <ds:schemaRef ds:uri="http://schemas.openxmlformats.org/package/2006/metadata/core-properties"/>
    <ds:schemaRef ds:uri="http://purl.org/dc/dcmitype/"/>
    <ds:schemaRef ds:uri="http://schemas.microsoft.com/office/infopath/2007/PartnerControls"/>
    <ds:schemaRef ds:uri="http://purl.org/dc/terms/"/>
    <ds:schemaRef ds:uri="755122fe-b241-49e1-afdb-07c82d1e2775"/>
    <ds:schemaRef ds:uri="dadad298-2df9-4984-95e3-f6f23ee06f9a"/>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8D8B3E2A-B168-4240-82F5-501757D93888}"/>
</file>

<file path=docProps/app.xml><?xml version="1.0" encoding="utf-8"?>
<Properties xmlns="http://schemas.openxmlformats.org/officeDocument/2006/extended-properties" xmlns:vt="http://schemas.openxmlformats.org/officeDocument/2006/docPropsVTypes">
  <TotalTime>7898</TotalTime>
  <Words>972</Words>
  <Application>Microsoft Macintosh PowerPoint</Application>
  <PresentationFormat>Widescreen</PresentationFormat>
  <Paragraphs>48</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Symbol</vt:lpstr>
      <vt:lpstr>Default Design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Chris Li</dc:creator>
  <cp:lastModifiedBy>Kristin Roberts</cp:lastModifiedBy>
  <cp:revision>147</cp:revision>
  <cp:lastPrinted>2025-11-05T20:41:33Z</cp:lastPrinted>
  <dcterms:created xsi:type="dcterms:W3CDTF">2004-08-07T03:10:56Z</dcterms:created>
  <dcterms:modified xsi:type="dcterms:W3CDTF">2025-12-01T18:19:24Z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0x010100ABD7C9FF766FAE4A8FF2A00B6383AD9D</vt:lpwstr>
  </property>
  <property fmtid="{D5CDD505-2E9C-101B-9397-08002B2CF9AE}" pid="3" name="MediaServiceImageTags">
    <vt:lpwstr/>
  </property>
</Properties>
</file>