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7"/>
  </p:notesMasterIdLst>
  <p:handoutMasterIdLst>
    <p:handoutMasterId r:id="rId8"/>
  </p:handoutMasterIdLst>
  <p:sldIdLst>
    <p:sldId id="261" r:id="rId5"/>
    <p:sldId id="263" r:id="rId6"/>
  </p:sldIdLst>
  <p:sldSz cx="12192000" cy="6858000"/>
  <p:notesSz cx="7010400" cy="92964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99"/>
    <a:srgbClr val="4F4184"/>
    <a:srgbClr val="0033CC"/>
    <a:srgbClr val="008080"/>
    <a:srgbClr val="006600"/>
    <a:srgbClr val="000066"/>
    <a:srgbClr val="FFFF00"/>
    <a:srgbClr val="0066FF"/>
    <a:srgbClr val="00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D9A989B-5209-4B67-B56A-E2CBC24951BB}" v="3" dt="2025-11-16T23:01:49.17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223" autoAdjust="0"/>
    <p:restoredTop sz="95033" autoAdjust="0"/>
  </p:normalViewPr>
  <p:slideViewPr>
    <p:cSldViewPr snapToGrid="0">
      <p:cViewPr>
        <p:scale>
          <a:sx n="104" d="100"/>
          <a:sy n="104" d="100"/>
        </p:scale>
        <p:origin x="1272" y="488"/>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p:cViewPr varScale="1">
        <p:scale>
          <a:sx n="73" d="100"/>
          <a:sy n="73" d="100"/>
        </p:scale>
        <p:origin x="-1986" y="-10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atin typeface="Arial" charset="0"/>
                <a:cs typeface="+mn-cs"/>
              </a:defRPr>
            </a:lvl1pPr>
          </a:lstStyle>
          <a:p>
            <a:pPr>
              <a:defRPr/>
            </a:pPr>
            <a:endParaRPr lang="en-US"/>
          </a:p>
        </p:txBody>
      </p:sp>
      <p:sp>
        <p:nvSpPr>
          <p:cNvPr id="17411"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atin typeface="Arial" charset="0"/>
                <a:cs typeface="+mn-cs"/>
              </a:defRPr>
            </a:lvl1pPr>
          </a:lstStyle>
          <a:p>
            <a:pPr>
              <a:defRPr/>
            </a:pPr>
            <a:endParaRPr lang="en-US"/>
          </a:p>
        </p:txBody>
      </p:sp>
      <p:sp>
        <p:nvSpPr>
          <p:cNvPr id="17412"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a:defRPr sz="1200">
                <a:latin typeface="Arial" charset="0"/>
                <a:cs typeface="+mn-cs"/>
              </a:defRPr>
            </a:lvl1pPr>
          </a:lstStyle>
          <a:p>
            <a:pPr>
              <a:defRPr/>
            </a:pPr>
            <a:endParaRPr lang="en-US"/>
          </a:p>
        </p:txBody>
      </p:sp>
      <p:sp>
        <p:nvSpPr>
          <p:cNvPr id="17413"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atin typeface="Arial" charset="0"/>
                <a:cs typeface="+mn-cs"/>
              </a:defRPr>
            </a:lvl1pPr>
          </a:lstStyle>
          <a:p>
            <a:pPr>
              <a:defRPr/>
            </a:pPr>
            <a:fld id="{722FB8F7-A4EF-491B-8766-3F9B2991C918}" type="slidenum">
              <a:rPr lang="en-US"/>
              <a:pPr>
                <a:defRPr/>
              </a:pPr>
              <a:t>‹#›</a:t>
            </a:fld>
            <a:endParaRPr lang="en-US"/>
          </a:p>
        </p:txBody>
      </p:sp>
    </p:spTree>
    <p:extLst>
      <p:ext uri="{BB962C8B-B14F-4D97-AF65-F5344CB8AC3E}">
        <p14:creationId xmlns:p14="http://schemas.microsoft.com/office/powerpoint/2010/main" val="12016314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atin typeface="Arial" charset="0"/>
                <a:cs typeface="+mn-cs"/>
              </a:defRPr>
            </a:lvl1pPr>
          </a:lstStyle>
          <a:p>
            <a:pPr>
              <a:defRPr/>
            </a:pPr>
            <a:endParaRPr lang="en-US"/>
          </a:p>
        </p:txBody>
      </p:sp>
      <p:sp>
        <p:nvSpPr>
          <p:cNvPr id="9219" name="Rectangle 3"/>
          <p:cNvSpPr>
            <a:spLocks noGrp="1" noChangeArrowheads="1"/>
          </p:cNvSpPr>
          <p:nvPr>
            <p:ph type="dt" idx="1"/>
          </p:nvPr>
        </p:nvSpPr>
        <p:spPr bwMode="auto">
          <a:xfrm>
            <a:off x="3971925"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atin typeface="Arial" charset="0"/>
                <a:cs typeface="+mn-cs"/>
              </a:defRPr>
            </a:lvl1pPr>
          </a:lstStyle>
          <a:p>
            <a:pPr>
              <a:defRPr/>
            </a:pPr>
            <a:endParaRPr lang="en-US"/>
          </a:p>
        </p:txBody>
      </p:sp>
      <p:sp>
        <p:nvSpPr>
          <p:cNvPr id="3076" name="Rectangle 4"/>
          <p:cNvSpPr>
            <a:spLocks noGrp="1" noRot="1" noChangeAspect="1" noChangeArrowheads="1" noTextEdit="1"/>
          </p:cNvSpPr>
          <p:nvPr>
            <p:ph type="sldImg" idx="2"/>
          </p:nvPr>
        </p:nvSpPr>
        <p:spPr bwMode="auto">
          <a:xfrm>
            <a:off x="406400" y="696913"/>
            <a:ext cx="6197600" cy="3486150"/>
          </a:xfrm>
          <a:prstGeom prst="rect">
            <a:avLst/>
          </a:prstGeom>
          <a:noFill/>
          <a:ln w="9525">
            <a:solidFill>
              <a:srgbClr val="000000"/>
            </a:solidFill>
            <a:miter lim="800000"/>
            <a:headEnd/>
            <a:tailEnd/>
          </a:ln>
        </p:spPr>
      </p:sp>
      <p:sp>
        <p:nvSpPr>
          <p:cNvPr id="9221" name="Rectangle 5"/>
          <p:cNvSpPr>
            <a:spLocks noGrp="1" noChangeArrowheads="1"/>
          </p:cNvSpPr>
          <p:nvPr>
            <p:ph type="body" sz="quarter" idx="3"/>
          </p:nvPr>
        </p:nvSpPr>
        <p:spPr bwMode="auto">
          <a:xfrm>
            <a:off x="935038" y="4416425"/>
            <a:ext cx="5140325"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222" name="Rectangle 6"/>
          <p:cNvSpPr>
            <a:spLocks noGrp="1" noChangeArrowheads="1"/>
          </p:cNvSpPr>
          <p:nvPr>
            <p:ph type="ftr" sz="quarter" idx="4"/>
          </p:nvPr>
        </p:nvSpPr>
        <p:spPr bwMode="auto">
          <a:xfrm>
            <a:off x="0" y="8831263"/>
            <a:ext cx="3038475"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a:defRPr sz="1200">
                <a:latin typeface="Arial" charset="0"/>
                <a:cs typeface="+mn-cs"/>
              </a:defRPr>
            </a:lvl1pPr>
          </a:lstStyle>
          <a:p>
            <a:pPr>
              <a:defRPr/>
            </a:pPr>
            <a:endParaRPr lang="en-US"/>
          </a:p>
        </p:txBody>
      </p:sp>
      <p:sp>
        <p:nvSpPr>
          <p:cNvPr id="9223" name="Rectangle 7"/>
          <p:cNvSpPr>
            <a:spLocks noGrp="1" noChangeArrowheads="1"/>
          </p:cNvSpPr>
          <p:nvPr>
            <p:ph type="sldNum" sz="quarter" idx="5"/>
          </p:nvPr>
        </p:nvSpPr>
        <p:spPr bwMode="auto">
          <a:xfrm>
            <a:off x="3971925" y="8831263"/>
            <a:ext cx="3038475"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atin typeface="Arial" charset="0"/>
                <a:cs typeface="+mn-cs"/>
              </a:defRPr>
            </a:lvl1pPr>
          </a:lstStyle>
          <a:p>
            <a:pPr>
              <a:defRPr/>
            </a:pPr>
            <a:fld id="{5B9D219D-06B3-467B-AA93-169E2354984A}" type="slidenum">
              <a:rPr lang="en-US"/>
              <a:pPr>
                <a:defRPr/>
              </a:pPr>
              <a:t>‹#›</a:t>
            </a:fld>
            <a:endParaRPr lang="en-US"/>
          </a:p>
        </p:txBody>
      </p:sp>
    </p:spTree>
    <p:extLst>
      <p:ext uri="{BB962C8B-B14F-4D97-AF65-F5344CB8AC3E}">
        <p14:creationId xmlns:p14="http://schemas.microsoft.com/office/powerpoint/2010/main" val="371866801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p:txBody>
          <a:bodyPr/>
          <a:lstStyle/>
          <a:p>
            <a:pPr>
              <a:defRPr/>
            </a:pPr>
            <a:fld id="{D6AC04BA-D5B1-4AEE-92A8-018E0611CCA8}" type="slidenum">
              <a:rPr lang="en-US" smtClean="0"/>
              <a:pPr>
                <a:defRPr/>
              </a:pPr>
              <a:t>1</a:t>
            </a:fld>
            <a:endParaRPr lang="en-US"/>
          </a:p>
        </p:txBody>
      </p:sp>
      <p:sp>
        <p:nvSpPr>
          <p:cNvPr id="4099" name="Rectangle 2"/>
          <p:cNvSpPr>
            <a:spLocks noGrp="1" noRot="1" noChangeAspect="1" noChangeArrowheads="1" noTextEdit="1"/>
          </p:cNvSpPr>
          <p:nvPr>
            <p:ph type="sldImg"/>
          </p:nvPr>
        </p:nvSpPr>
        <p:spPr>
          <a:xfrm>
            <a:off x="406400" y="696913"/>
            <a:ext cx="6197600" cy="3486150"/>
          </a:xfrm>
          <a:ln/>
        </p:spPr>
      </p:sp>
      <p:sp>
        <p:nvSpPr>
          <p:cNvPr id="4100" name="Rectangle 3"/>
          <p:cNvSpPr>
            <a:spLocks noGrp="1" noChangeArrowheads="1"/>
          </p:cNvSpPr>
          <p:nvPr>
            <p:ph type="body" idx="1"/>
          </p:nvPr>
        </p:nvSpPr>
        <p:spPr>
          <a:noFill/>
          <a:ln/>
        </p:spPr>
        <p:txBody>
          <a:bodyPr/>
          <a:lstStyle/>
          <a:p>
            <a:endParaRPr lang="en-US" sz="1200" kern="1200" dirty="0">
              <a:solidFill>
                <a:schemeClr val="tx1"/>
              </a:solidFill>
              <a:effectLst/>
              <a:latin typeface="Arial" charset="0"/>
              <a:ea typeface="+mn-ea"/>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4C3A81-0EED-A4D1-1C9E-693AD3A07FBE}"/>
            </a:ext>
          </a:extLst>
        </p:cNvPr>
        <p:cNvGrpSpPr/>
        <p:nvPr/>
      </p:nvGrpSpPr>
      <p:grpSpPr>
        <a:xfrm>
          <a:off x="0" y="0"/>
          <a:ext cx="0" cy="0"/>
          <a:chOff x="0" y="0"/>
          <a:chExt cx="0" cy="0"/>
        </a:xfrm>
      </p:grpSpPr>
      <p:sp>
        <p:nvSpPr>
          <p:cNvPr id="4098" name="Rectangle 7">
            <a:extLst>
              <a:ext uri="{FF2B5EF4-FFF2-40B4-BE49-F238E27FC236}">
                <a16:creationId xmlns:a16="http://schemas.microsoft.com/office/drawing/2014/main" id="{8501D9D0-FD52-3F07-19A4-D98FF64C32AE}"/>
              </a:ext>
            </a:extLst>
          </p:cNvPr>
          <p:cNvSpPr>
            <a:spLocks noGrp="1" noChangeArrowheads="1"/>
          </p:cNvSpPr>
          <p:nvPr>
            <p:ph type="sldNum" sz="quarter" idx="5"/>
          </p:nvPr>
        </p:nvSpPr>
        <p:spPr/>
        <p:txBody>
          <a:bodyPr/>
          <a:lstStyle/>
          <a:p>
            <a:pPr>
              <a:defRPr/>
            </a:pPr>
            <a:fld id="{D6AC04BA-D5B1-4AEE-92A8-018E0611CCA8}" type="slidenum">
              <a:rPr lang="en-US" smtClean="0"/>
              <a:pPr>
                <a:defRPr/>
              </a:pPr>
              <a:t>2</a:t>
            </a:fld>
            <a:endParaRPr lang="en-US"/>
          </a:p>
        </p:txBody>
      </p:sp>
      <p:sp>
        <p:nvSpPr>
          <p:cNvPr id="4099" name="Rectangle 2">
            <a:extLst>
              <a:ext uri="{FF2B5EF4-FFF2-40B4-BE49-F238E27FC236}">
                <a16:creationId xmlns:a16="http://schemas.microsoft.com/office/drawing/2014/main" id="{06C2841A-858A-0F11-8EB0-86175B862093}"/>
              </a:ext>
            </a:extLst>
          </p:cNvPr>
          <p:cNvSpPr>
            <a:spLocks noGrp="1" noRot="1" noChangeAspect="1" noChangeArrowheads="1" noTextEdit="1"/>
          </p:cNvSpPr>
          <p:nvPr>
            <p:ph type="sldImg"/>
          </p:nvPr>
        </p:nvSpPr>
        <p:spPr>
          <a:xfrm>
            <a:off x="406400" y="696913"/>
            <a:ext cx="6197600" cy="3486150"/>
          </a:xfrm>
          <a:ln/>
        </p:spPr>
      </p:sp>
      <p:sp>
        <p:nvSpPr>
          <p:cNvPr id="4100" name="Rectangle 3">
            <a:extLst>
              <a:ext uri="{FF2B5EF4-FFF2-40B4-BE49-F238E27FC236}">
                <a16:creationId xmlns:a16="http://schemas.microsoft.com/office/drawing/2014/main" id="{49AD574A-7698-A374-5C44-99BD5ED628B2}"/>
              </a:ext>
            </a:extLst>
          </p:cNvPr>
          <p:cNvSpPr>
            <a:spLocks noGrp="1" noChangeArrowheads="1"/>
          </p:cNvSpPr>
          <p:nvPr>
            <p:ph type="body" idx="1"/>
          </p:nvPr>
        </p:nvSpPr>
        <p:spPr>
          <a:noFill/>
          <a:ln/>
        </p:spPr>
        <p:txBody>
          <a:bodyPr/>
          <a:lstStyle/>
          <a:p>
            <a:endParaRPr lang="en-US" sz="1200" kern="1200" dirty="0">
              <a:solidFill>
                <a:schemeClr val="tx1"/>
              </a:solidFill>
              <a:effectLst/>
              <a:latin typeface="Arial" charset="0"/>
              <a:ea typeface="+mn-ea"/>
              <a:cs typeface="+mn-cs"/>
            </a:endParaRPr>
          </a:p>
        </p:txBody>
      </p:sp>
    </p:spTree>
    <p:extLst>
      <p:ext uri="{BB962C8B-B14F-4D97-AF65-F5344CB8AC3E}">
        <p14:creationId xmlns:p14="http://schemas.microsoft.com/office/powerpoint/2010/main" val="269393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E3AA275-2248-4703-A6BD-2B2C7E466293}"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DCB457-3824-4C81-AF28-F5618F2A63D4}"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3992C00-8830-40B8-83C7-509852F4927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0F46750-D5FA-4671-B5BA-E95E7F67745E}"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C2780E7-AE4B-4A74-913C-69559A8F9A5C}"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BE93F4C-B641-44D5-88A7-D685C8539F6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7937C37-A518-4341-96B5-795628DF95D5}"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1634430-B1CB-4CC6-9592-621DF5AC2300}"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49ADFAB3-0539-4C14-B23B-7AC1C4980DD2}"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B0B7CBC-4F8F-4D89-AE90-5DB130C8D897}"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41E606A-5DAB-4153-87A7-04FF9161543A}"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cs typeface="+mn-cs"/>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cs typeface="+mn-cs"/>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cs typeface="+mn-cs"/>
              </a:defRPr>
            </a:lvl1pPr>
          </a:lstStyle>
          <a:p>
            <a:pPr>
              <a:defRPr/>
            </a:pPr>
            <a:fld id="{7728583B-E7C8-46C8-B594-1E9554A88C2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https://doi.org/10.1103/ms3x-pjsk" TargetMode="External"/><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jpeg"/><Relationship Id="rId10" Type="http://schemas.openxmlformats.org/officeDocument/2006/relationships/image" Target="../media/image7.emf"/><Relationship Id="rId4" Type="http://schemas.openxmlformats.org/officeDocument/2006/relationships/image" Target="../media/image1.jpeg"/><Relationship Id="rId9" Type="http://schemas.openxmlformats.org/officeDocument/2006/relationships/image" Target="../media/image6.emf"/></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hyperlink" Target="https://doi.org/10.1103/ms3x-pjsk" TargetMode="External"/><Relationship Id="rId5" Type="http://schemas.openxmlformats.org/officeDocument/2006/relationships/image" Target="../media/image3.png"/><Relationship Id="rId10" Type="http://schemas.microsoft.com/office/2007/relationships/hdphoto" Target="../media/hdphoto1.wdp"/><Relationship Id="rId4" Type="http://schemas.openxmlformats.org/officeDocument/2006/relationships/image" Target="../media/image2.jpeg"/><Relationship Id="rId9"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5"/>
          <p:cNvSpPr>
            <a:spLocks noChangeArrowheads="1"/>
          </p:cNvSpPr>
          <p:nvPr/>
        </p:nvSpPr>
        <p:spPr bwMode="auto">
          <a:xfrm>
            <a:off x="2308225" y="6281739"/>
            <a:ext cx="184150" cy="274637"/>
          </a:xfrm>
          <a:prstGeom prst="rect">
            <a:avLst/>
          </a:prstGeom>
          <a:noFill/>
          <a:ln w="9525">
            <a:noFill/>
            <a:miter lim="800000"/>
            <a:headEnd/>
            <a:tailEnd/>
          </a:ln>
        </p:spPr>
        <p:txBody>
          <a:bodyPr wrap="none">
            <a:spAutoFit/>
          </a:bodyPr>
          <a:lstStyle/>
          <a:p>
            <a:endParaRPr lang="en-US" sz="1200"/>
          </a:p>
        </p:txBody>
      </p:sp>
      <p:sp>
        <p:nvSpPr>
          <p:cNvPr id="1028" name="Text Box 28"/>
          <p:cNvSpPr txBox="1">
            <a:spLocks noChangeArrowheads="1"/>
          </p:cNvSpPr>
          <p:nvPr/>
        </p:nvSpPr>
        <p:spPr bwMode="auto">
          <a:xfrm>
            <a:off x="78510" y="1448843"/>
            <a:ext cx="5710916" cy="4154984"/>
          </a:xfrm>
          <a:prstGeom prst="rect">
            <a:avLst/>
          </a:prstGeom>
          <a:noFill/>
          <a:ln w="9525">
            <a:noFill/>
            <a:miter lim="800000"/>
            <a:headEnd/>
            <a:tailEnd/>
          </a:ln>
        </p:spPr>
        <p:txBody>
          <a:bodyPr wrap="square">
            <a:spAutoFit/>
          </a:bodyPr>
          <a:lstStyle/>
          <a:p>
            <a:r>
              <a:rPr lang="en-US" sz="1200" b="1" dirty="0"/>
              <a:t>Quantum oscillations</a:t>
            </a:r>
            <a:r>
              <a:rPr lang="en-US" sz="1200" dirty="0"/>
              <a:t>—regular variations in material properties with magnetic field—are typically found only in metals, where they serve as a direct fingerprint of the Fermi surface. Their unexpected appearance in electrical </a:t>
            </a:r>
            <a:r>
              <a:rPr lang="en-US" sz="1200" b="1" dirty="0"/>
              <a:t>insulators</a:t>
            </a:r>
            <a:r>
              <a:rPr lang="en-US" sz="1200" dirty="0"/>
              <a:t> raises fundamental questions about the nature of the charge carriers in these systems. The </a:t>
            </a:r>
            <a:r>
              <a:rPr lang="en-US" sz="1200" b="1" dirty="0"/>
              <a:t>Kondo insulator </a:t>
            </a:r>
            <a:r>
              <a:rPr lang="en-US" sz="1200" b="1" dirty="0" err="1"/>
              <a:t>YbB</a:t>
            </a:r>
            <a:r>
              <a:rPr lang="en-US" sz="1200" b="1" dirty="0"/>
              <a:t>₁₂</a:t>
            </a:r>
            <a:r>
              <a:rPr lang="en-US" sz="1200" dirty="0"/>
              <a:t> has emerged as a key platform for exploring these exotic, potentially charge-neutral quasiparticles.</a:t>
            </a:r>
          </a:p>
          <a:p>
            <a:endParaRPr lang="en-US" sz="1200" dirty="0"/>
          </a:p>
          <a:p>
            <a:r>
              <a:rPr lang="en-US" sz="1200" dirty="0"/>
              <a:t>Using </a:t>
            </a:r>
            <a:r>
              <a:rPr lang="en-US" sz="1200" b="1" dirty="0"/>
              <a:t>high-field heat-capacity measurements</a:t>
            </a:r>
            <a:r>
              <a:rPr lang="en-US" sz="1200" dirty="0"/>
              <a:t> in continuous fields up to </a:t>
            </a:r>
            <a:r>
              <a:rPr lang="en-US" sz="1200" b="1" dirty="0"/>
              <a:t>41.5 tesla</a:t>
            </a:r>
            <a:r>
              <a:rPr lang="en-US" sz="1200" dirty="0"/>
              <a:t> at the </a:t>
            </a:r>
            <a:r>
              <a:rPr lang="en-US" sz="1200" b="1" dirty="0" err="1"/>
              <a:t>MagLab’s</a:t>
            </a:r>
            <a:r>
              <a:rPr lang="en-US" sz="1200" b="1" dirty="0"/>
              <a:t> DC-Field Facility</a:t>
            </a:r>
            <a:r>
              <a:rPr lang="en-US" sz="1200" dirty="0"/>
              <a:t>, researchers directly detected large-amplitude quantum oscillations from bulk, charge-neutral excitations. These measurements are complemented by </a:t>
            </a:r>
            <a:r>
              <a:rPr lang="en-US" sz="1200" b="1" dirty="0"/>
              <a:t>magnetization, torque, and resistivity studies at the Pulsed-Field Facility (PFF)</a:t>
            </a:r>
            <a:r>
              <a:rPr lang="en-US" sz="1200" dirty="0"/>
              <a:t>, which track how these excitations evolve to even higher fields. Together, the DC and PFF results show that neutral-fermion quantum oscillations persist through the insulator–metal transition near 45–47 T and give way to a different high-field magnetic state above ~65 T, providing a consistent picture across independent techniques.</a:t>
            </a:r>
          </a:p>
          <a:p>
            <a:endParaRPr lang="en-US" sz="1200" dirty="0"/>
          </a:p>
          <a:p>
            <a:r>
              <a:rPr lang="en-US" sz="1200" dirty="0"/>
              <a:t>This combined approach offers strong evidence for a </a:t>
            </a:r>
            <a:r>
              <a:rPr lang="en-US" sz="1200" b="1" dirty="0"/>
              <a:t>neutral Fermi surface</a:t>
            </a:r>
            <a:r>
              <a:rPr lang="en-US" sz="1200" dirty="0"/>
              <a:t> in an insulating state and reveals how it transforms under </a:t>
            </a:r>
            <a:r>
              <a:rPr lang="en-US" sz="1200" b="1" dirty="0"/>
              <a:t>extreme magnetic fields</a:t>
            </a:r>
            <a:r>
              <a:rPr lang="en-US" sz="1200" dirty="0"/>
              <a:t>. The work highlights the power of complementary thermodynamic and magnetic-response measurements across </a:t>
            </a:r>
            <a:r>
              <a:rPr lang="en-US" sz="1200" dirty="0" err="1"/>
              <a:t>MagLab</a:t>
            </a:r>
            <a:r>
              <a:rPr lang="en-US" sz="1200" dirty="0"/>
              <a:t> facilities to uncover unexpected forms of quantum matter.</a:t>
            </a:r>
          </a:p>
        </p:txBody>
      </p:sp>
      <p:sp>
        <p:nvSpPr>
          <p:cNvPr id="1029" name="Line 42"/>
          <p:cNvSpPr>
            <a:spLocks noChangeShapeType="1"/>
          </p:cNvSpPr>
          <p:nvPr/>
        </p:nvSpPr>
        <p:spPr bwMode="auto">
          <a:xfrm>
            <a:off x="0" y="1369005"/>
            <a:ext cx="12192000" cy="28082"/>
          </a:xfrm>
          <a:prstGeom prst="line">
            <a:avLst/>
          </a:prstGeom>
          <a:noFill/>
          <a:ln w="44450" cmpd="sng">
            <a:solidFill>
              <a:srgbClr val="4F4184"/>
            </a:solidFill>
            <a:round/>
            <a:headEnd/>
            <a:tailEnd/>
          </a:ln>
        </p:spPr>
        <p:txBody>
          <a:bodyPr/>
          <a:lstStyle/>
          <a:p>
            <a:endParaRPr lang="en-US" dirty="0"/>
          </a:p>
        </p:txBody>
      </p:sp>
      <p:sp>
        <p:nvSpPr>
          <p:cNvPr id="1034" name="Rectangle 49"/>
          <p:cNvSpPr>
            <a:spLocks noChangeArrowheads="1"/>
          </p:cNvSpPr>
          <p:nvPr/>
        </p:nvSpPr>
        <p:spPr bwMode="auto">
          <a:xfrm>
            <a:off x="5934076" y="1443411"/>
            <a:ext cx="6169940" cy="4255415"/>
          </a:xfrm>
          <a:prstGeom prst="rect">
            <a:avLst/>
          </a:prstGeom>
          <a:noFill/>
          <a:ln w="19050">
            <a:solidFill>
              <a:srgbClr val="0033CC"/>
            </a:solidFill>
            <a:miter lim="800000"/>
            <a:headEnd/>
            <a:tailEnd/>
          </a:ln>
        </p:spPr>
        <p:txBody>
          <a:bodyPr wrap="none" anchor="ctr"/>
          <a:lstStyle/>
          <a:p>
            <a:endParaRPr lang="en-US"/>
          </a:p>
        </p:txBody>
      </p:sp>
      <p:sp>
        <p:nvSpPr>
          <p:cNvPr id="10" name="Text Box 28"/>
          <p:cNvSpPr txBox="1">
            <a:spLocks noChangeArrowheads="1"/>
          </p:cNvSpPr>
          <p:nvPr/>
        </p:nvSpPr>
        <p:spPr bwMode="auto">
          <a:xfrm>
            <a:off x="0" y="5663841"/>
            <a:ext cx="12199266" cy="769441"/>
          </a:xfrm>
          <a:prstGeom prst="rect">
            <a:avLst/>
          </a:prstGeom>
          <a:noFill/>
          <a:ln w="9525">
            <a:noFill/>
            <a:miter lim="800000"/>
            <a:headEnd/>
            <a:tailEnd/>
          </a:ln>
        </p:spPr>
        <p:txBody>
          <a:bodyPr wrap="square">
            <a:spAutoFit/>
          </a:bodyPr>
          <a:lstStyle/>
          <a:p>
            <a:r>
              <a:rPr lang="en-US" sz="1100" b="1" dirty="0">
                <a:solidFill>
                  <a:srgbClr val="333399"/>
                </a:solidFill>
              </a:rPr>
              <a:t>Facilities and instrumentation used:</a:t>
            </a:r>
            <a:r>
              <a:rPr lang="en-US" sz="1100" dirty="0">
                <a:solidFill>
                  <a:srgbClr val="333399"/>
                </a:solidFill>
              </a:rPr>
              <a:t>  DCFF Cell 12 (35 T) and Cell 6 (41.5 T) - high-resolution </a:t>
            </a:r>
            <a:r>
              <a:rPr lang="en-US" sz="1100" dirty="0" err="1">
                <a:solidFill>
                  <a:srgbClr val="333399"/>
                </a:solidFill>
              </a:rPr>
              <a:t>nanocalorimetry</a:t>
            </a:r>
            <a:r>
              <a:rPr lang="en-US" sz="1100" dirty="0">
                <a:solidFill>
                  <a:srgbClr val="333399"/>
                </a:solidFill>
              </a:rPr>
              <a:t>. Magnetization measurements performed at PFF. </a:t>
            </a:r>
          </a:p>
          <a:p>
            <a:r>
              <a:rPr lang="en-US" sz="1100" b="1" dirty="0">
                <a:solidFill>
                  <a:srgbClr val="333399"/>
                </a:solidFill>
              </a:rPr>
              <a:t>Citation: </a:t>
            </a:r>
            <a:r>
              <a:rPr lang="en-US" sz="1100" dirty="0">
                <a:solidFill>
                  <a:srgbClr val="333399"/>
                </a:solidFill>
              </a:rPr>
              <a:t>Chen, K.; Zhu, Y.; </a:t>
            </a:r>
            <a:r>
              <a:rPr lang="en-US" sz="1100" dirty="0" err="1">
                <a:solidFill>
                  <a:srgbClr val="333399"/>
                </a:solidFill>
              </a:rPr>
              <a:t>Ratkovski</a:t>
            </a:r>
            <a:r>
              <a:rPr lang="en-US" sz="1100" dirty="0">
                <a:solidFill>
                  <a:srgbClr val="333399"/>
                </a:solidFill>
              </a:rPr>
              <a:t>, D.R.; Zheng, G.; Zhang, D.; Chan, A.; Jenkins, K.; Blawat, J.; Asaba, T.; Iga, F.; Varma, C.M.; Matsuda, Y.; Singleton, J.; Bangura, A.; Li, L., </a:t>
            </a:r>
            <a:r>
              <a:rPr lang="en-US" sz="1100" i="1" dirty="0">
                <a:solidFill>
                  <a:srgbClr val="333399"/>
                </a:solidFill>
              </a:rPr>
              <a:t>Quantum Oscillations in the Heat Capacity of Kondo Insulator YbB</a:t>
            </a:r>
            <a:r>
              <a:rPr lang="en-US" sz="1100" i="1" baseline="-25000" dirty="0">
                <a:solidFill>
                  <a:srgbClr val="333399"/>
                </a:solidFill>
              </a:rPr>
              <a:t>12</a:t>
            </a:r>
            <a:r>
              <a:rPr lang="en-US" sz="1100" i="1" dirty="0">
                <a:solidFill>
                  <a:srgbClr val="333399"/>
                </a:solidFill>
              </a:rPr>
              <a:t>,</a:t>
            </a:r>
            <a:r>
              <a:rPr lang="en-US" sz="1100" dirty="0">
                <a:solidFill>
                  <a:srgbClr val="333399"/>
                </a:solidFill>
              </a:rPr>
              <a:t> </a:t>
            </a:r>
            <a:r>
              <a:rPr lang="en-US" sz="1100" b="1" dirty="0">
                <a:solidFill>
                  <a:srgbClr val="333399"/>
                </a:solidFill>
              </a:rPr>
              <a:t>Physical Review Letters</a:t>
            </a:r>
            <a:r>
              <a:rPr lang="en-US" sz="1100" dirty="0">
                <a:solidFill>
                  <a:srgbClr val="333399"/>
                </a:solidFill>
              </a:rPr>
              <a:t>, </a:t>
            </a:r>
            <a:r>
              <a:rPr lang="en-US" sz="1100" b="1" dirty="0">
                <a:solidFill>
                  <a:srgbClr val="333399"/>
                </a:solidFill>
              </a:rPr>
              <a:t>135</a:t>
            </a:r>
            <a:r>
              <a:rPr lang="en-US" sz="1100" dirty="0">
                <a:solidFill>
                  <a:srgbClr val="333399"/>
                </a:solidFill>
              </a:rPr>
              <a:t>, 156501 (2025) </a:t>
            </a:r>
            <a:r>
              <a:rPr lang="en-US" sz="1100" b="1" dirty="0">
                <a:solidFill>
                  <a:srgbClr val="333399"/>
                </a:solidFill>
                <a:hlinkClick r:id="rId3">
                  <a:extLst>
                    <a:ext uri="{A12FA001-AC4F-418D-AE19-62706E023703}">
                      <ahyp:hlinkClr xmlns:ahyp="http://schemas.microsoft.com/office/drawing/2018/hyperlinkcolor" val="tx"/>
                    </a:ext>
                  </a:extLst>
                </a:hlinkClick>
              </a:rPr>
              <a:t>doi.org/10.1103/ms3x-pjsk</a:t>
            </a:r>
            <a:r>
              <a:rPr lang="en-US" sz="1100" dirty="0">
                <a:solidFill>
                  <a:srgbClr val="333399"/>
                </a:solidFill>
              </a:rPr>
              <a:t>. Implementation of the </a:t>
            </a:r>
            <a:r>
              <a:rPr lang="en-US" sz="1100" dirty="0" err="1">
                <a:solidFill>
                  <a:srgbClr val="333399"/>
                </a:solidFill>
              </a:rPr>
              <a:t>nanocalorimetry</a:t>
            </a:r>
            <a:r>
              <a:rPr lang="en-US" sz="1100" dirty="0">
                <a:solidFill>
                  <a:srgbClr val="333399"/>
                </a:solidFill>
              </a:rPr>
              <a:t> capability at the DC-Field Facility was supported by an NHMFL UCGP grant awarded to A.F. Bangura</a:t>
            </a:r>
            <a:endParaRPr lang="en-US" sz="1200" dirty="0">
              <a:solidFill>
                <a:srgbClr val="333399"/>
              </a:solidFill>
            </a:endParaRPr>
          </a:p>
        </p:txBody>
      </p:sp>
      <p:pic>
        <p:nvPicPr>
          <p:cNvPr id="12" name="Picture 11" descr="NSF logo.jpg"/>
          <p:cNvPicPr>
            <a:picLocks noChangeAspect="1"/>
          </p:cNvPicPr>
          <p:nvPr/>
        </p:nvPicPr>
        <p:blipFill>
          <a:blip r:embed="rId4" cstate="print"/>
          <a:stretch>
            <a:fillRect/>
          </a:stretch>
        </p:blipFill>
        <p:spPr>
          <a:xfrm>
            <a:off x="10099268" y="78134"/>
            <a:ext cx="1017188" cy="1023315"/>
          </a:xfrm>
          <a:prstGeom prst="rect">
            <a:avLst/>
          </a:prstGeom>
        </p:spPr>
      </p:pic>
      <p:sp>
        <p:nvSpPr>
          <p:cNvPr id="13" name="Text Box 62"/>
          <p:cNvSpPr txBox="1">
            <a:spLocks noChangeArrowheads="1"/>
          </p:cNvSpPr>
          <p:nvPr/>
        </p:nvSpPr>
        <p:spPr bwMode="auto">
          <a:xfrm>
            <a:off x="0" y="-68275"/>
            <a:ext cx="12104016" cy="1477328"/>
          </a:xfrm>
          <a:prstGeom prst="rect">
            <a:avLst/>
          </a:prstGeom>
          <a:noFill/>
          <a:ln w="9525">
            <a:noFill/>
            <a:miter lim="800000"/>
            <a:headEnd/>
            <a:tailEnd/>
          </a:ln>
        </p:spPr>
        <p:txBody>
          <a:bodyPr wrap="square">
            <a:spAutoFit/>
          </a:bodyPr>
          <a:lstStyle/>
          <a:p>
            <a:pPr>
              <a:spcBef>
                <a:spcPts val="0"/>
              </a:spcBef>
            </a:pPr>
            <a:r>
              <a:rPr lang="en-US" sz="2000" b="1" dirty="0"/>
              <a:t>Neutral Fermions Revealed by High-Field Heat Capacity in a Kondo Insulator</a:t>
            </a:r>
          </a:p>
          <a:p>
            <a:pPr>
              <a:spcBef>
                <a:spcPts val="0"/>
              </a:spcBef>
            </a:pPr>
            <a:endParaRPr lang="en-US" sz="600" b="1" dirty="0"/>
          </a:p>
          <a:p>
            <a:pPr>
              <a:spcBef>
                <a:spcPts val="0"/>
              </a:spcBef>
            </a:pPr>
            <a:r>
              <a:rPr lang="en-US" sz="1100" dirty="0"/>
              <a:t>Kuan-Wen Chen¹,; Yuan Zhu¹,; Danilo Ratkovski²; </a:t>
            </a:r>
            <a:r>
              <a:rPr lang="en-US" sz="1100" dirty="0" err="1"/>
              <a:t>Guoxin</a:t>
            </a:r>
            <a:r>
              <a:rPr lang="en-US" sz="1100" dirty="0"/>
              <a:t> Zheng¹; Dechen Zhang¹; Aaron Chan¹; Kaila Jenkins¹; Joanna Blawat³; Tomoya Asaba⁴; </a:t>
            </a:r>
          </a:p>
          <a:p>
            <a:pPr>
              <a:spcBef>
                <a:spcPts val="0"/>
              </a:spcBef>
            </a:pPr>
            <a:r>
              <a:rPr lang="en-US" sz="1100" dirty="0" err="1"/>
              <a:t>Fumitoshi</a:t>
            </a:r>
            <a:r>
              <a:rPr lang="en-US" sz="1100" dirty="0"/>
              <a:t> Iga⁵; Chandra M. Varma⁶; Yuji Matsuda⁴,⁷; John Singleton³; Alimamy F. Bangura²; Lu Li¹, </a:t>
            </a:r>
          </a:p>
          <a:p>
            <a:pPr>
              <a:spcBef>
                <a:spcPts val="0"/>
              </a:spcBef>
            </a:pPr>
            <a:r>
              <a:rPr lang="en-US" sz="1050" b="1" baseline="30000" dirty="0">
                <a:solidFill>
                  <a:srgbClr val="0033CC"/>
                </a:solidFill>
              </a:rPr>
              <a:t>1</a:t>
            </a:r>
            <a:r>
              <a:rPr lang="en-US" sz="1050" b="1" dirty="0">
                <a:solidFill>
                  <a:srgbClr val="0033CC"/>
                </a:solidFill>
              </a:rPr>
              <a:t>University of Michigan, ²National High Magnetic Field Laboratory, FSU. ³National High Magnetic Field Laboratory, LANL, ⁴Kyoto University, </a:t>
            </a:r>
          </a:p>
          <a:p>
            <a:pPr>
              <a:spcBef>
                <a:spcPts val="0"/>
              </a:spcBef>
            </a:pPr>
            <a:r>
              <a:rPr lang="en-US" sz="1050" b="1" dirty="0">
                <a:solidFill>
                  <a:srgbClr val="0033CC"/>
                </a:solidFill>
              </a:rPr>
              <a:t>⁵Ibaraki University, ⁶University of California, Riverside, ⁷Los Alamos National Laboratory</a:t>
            </a:r>
            <a:r>
              <a:rPr lang="en-US" sz="600" b="1" dirty="0">
                <a:solidFill>
                  <a:srgbClr val="0033CC"/>
                </a:solidFill>
              </a:rPr>
              <a:t> </a:t>
            </a:r>
          </a:p>
          <a:p>
            <a:pPr>
              <a:spcBef>
                <a:spcPts val="0"/>
              </a:spcBef>
            </a:pPr>
            <a:r>
              <a:rPr lang="en-US" sz="1050" b="1" dirty="0"/>
              <a:t>Funding Grants:</a:t>
            </a:r>
            <a:r>
              <a:rPr lang="en-US" sz="1050" dirty="0"/>
              <a:t> K. M. </a:t>
            </a:r>
            <a:r>
              <a:rPr lang="en-US" sz="1050" dirty="0">
                <a:latin typeface="+mn-lt"/>
              </a:rPr>
              <a:t>Amm (NSF DMR-2128556</a:t>
            </a:r>
            <a:r>
              <a:rPr lang="en-US" sz="1050" dirty="0"/>
              <a:t>);  (NSF DMR-2317618; DOE DE-SC0020184; DOE BES “Science at 100 T”; Gordon and Betty Moore Foundation </a:t>
            </a:r>
          </a:p>
          <a:p>
            <a:pPr>
              <a:spcBef>
                <a:spcPts val="0"/>
              </a:spcBef>
            </a:pPr>
            <a:r>
              <a:rPr lang="en-US" sz="1050" dirty="0"/>
              <a:t>GBMF5305; JSPS KAKENHI 23H00089; JST CREST JPMJCR19T5)</a:t>
            </a:r>
            <a:endParaRPr lang="en-US" sz="1050" b="1" dirty="0">
              <a:solidFill>
                <a:srgbClr val="0033CC"/>
              </a:solidFill>
            </a:endParaRPr>
          </a:p>
        </p:txBody>
      </p:sp>
      <p:pic>
        <p:nvPicPr>
          <p:cNvPr id="14" name="Picture 13" descr="JustM_purple.jp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1340821" y="199813"/>
            <a:ext cx="672842" cy="801911"/>
          </a:xfrm>
          <a:prstGeom prst="rect">
            <a:avLst/>
          </a:prstGeom>
        </p:spPr>
      </p:pic>
      <p:sp>
        <p:nvSpPr>
          <p:cNvPr id="2" name="AutoShape 2">
            <a:extLst>
              <a:ext uri="{FF2B5EF4-FFF2-40B4-BE49-F238E27FC236}">
                <a16:creationId xmlns:a16="http://schemas.microsoft.com/office/drawing/2014/main" id="{E4D5DAA7-ACA5-4300-AB3C-9A2A1C32E8E2}"/>
              </a:ext>
            </a:extLst>
          </p:cNvPr>
          <p:cNvSpPr>
            <a:spLocks noChangeAspect="1" noChangeArrowheads="1"/>
          </p:cNvSpPr>
          <p:nvPr/>
        </p:nvSpPr>
        <p:spPr bwMode="auto">
          <a:xfrm>
            <a:off x="5743575" y="33388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Rectangle 6">
            <a:extLst>
              <a:ext uri="{FF2B5EF4-FFF2-40B4-BE49-F238E27FC236}">
                <a16:creationId xmlns:a16="http://schemas.microsoft.com/office/drawing/2014/main" id="{BF2C8B72-8144-FA46-C0E5-687D2397FF7F}"/>
              </a:ext>
            </a:extLst>
          </p:cNvPr>
          <p:cNvSpPr/>
          <p:nvPr/>
        </p:nvSpPr>
        <p:spPr>
          <a:xfrm>
            <a:off x="1" y="6390355"/>
            <a:ext cx="12192000" cy="467646"/>
          </a:xfrm>
          <a:prstGeom prst="rect">
            <a:avLst/>
          </a:prstGeom>
          <a:solidFill>
            <a:srgbClr val="4F418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6A88BDDE-A2E8-0BC7-D1F0-19B0C1F78C07}"/>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5695496" y="6498355"/>
            <a:ext cx="1374323" cy="246673"/>
          </a:xfrm>
          <a:prstGeom prst="rect">
            <a:avLst/>
          </a:prstGeom>
        </p:spPr>
      </p:pic>
      <p:pic>
        <p:nvPicPr>
          <p:cNvPr id="4" name="Picture 3">
            <a:extLst>
              <a:ext uri="{FF2B5EF4-FFF2-40B4-BE49-F238E27FC236}">
                <a16:creationId xmlns:a16="http://schemas.microsoft.com/office/drawing/2014/main" id="{0452B22E-6CD8-5864-C868-7CADE22E1AF4}"/>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7500522" y="6501998"/>
            <a:ext cx="1410540" cy="275839"/>
          </a:xfrm>
          <a:prstGeom prst="rect">
            <a:avLst/>
          </a:prstGeom>
        </p:spPr>
      </p:pic>
      <p:pic>
        <p:nvPicPr>
          <p:cNvPr id="6" name="Picture 5">
            <a:extLst>
              <a:ext uri="{FF2B5EF4-FFF2-40B4-BE49-F238E27FC236}">
                <a16:creationId xmlns:a16="http://schemas.microsoft.com/office/drawing/2014/main" id="{68C13120-7F50-DE28-2EF5-35AA50FA99B7}"/>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3316170" y="6393075"/>
            <a:ext cx="2073230" cy="467646"/>
          </a:xfrm>
          <a:prstGeom prst="rect">
            <a:avLst/>
          </a:prstGeom>
        </p:spPr>
      </p:pic>
      <p:pic>
        <p:nvPicPr>
          <p:cNvPr id="5" name="Picture 4">
            <a:extLst>
              <a:ext uri="{FF2B5EF4-FFF2-40B4-BE49-F238E27FC236}">
                <a16:creationId xmlns:a16="http://schemas.microsoft.com/office/drawing/2014/main" id="{1C7065EA-2BB5-AE7F-6D48-EEEAA5A957D8}"/>
              </a:ext>
            </a:extLst>
          </p:cNvPr>
          <p:cNvPicPr>
            <a:picLocks noChangeAspect="1"/>
          </p:cNvPicPr>
          <p:nvPr/>
        </p:nvPicPr>
        <p:blipFill>
          <a:blip r:embed="rId9"/>
          <a:stretch>
            <a:fillRect/>
          </a:stretch>
        </p:blipFill>
        <p:spPr>
          <a:xfrm>
            <a:off x="5944586" y="1453968"/>
            <a:ext cx="4410182" cy="2274000"/>
          </a:xfrm>
          <a:prstGeom prst="rect">
            <a:avLst/>
          </a:prstGeom>
        </p:spPr>
      </p:pic>
      <p:pic>
        <p:nvPicPr>
          <p:cNvPr id="8" name="Picture 7">
            <a:extLst>
              <a:ext uri="{FF2B5EF4-FFF2-40B4-BE49-F238E27FC236}">
                <a16:creationId xmlns:a16="http://schemas.microsoft.com/office/drawing/2014/main" id="{26855E27-E105-4347-7D56-D35537030F2A}"/>
              </a:ext>
            </a:extLst>
          </p:cNvPr>
          <p:cNvPicPr>
            <a:picLocks noChangeAspect="1"/>
          </p:cNvPicPr>
          <p:nvPr/>
        </p:nvPicPr>
        <p:blipFill>
          <a:blip r:embed="rId10"/>
          <a:stretch>
            <a:fillRect/>
          </a:stretch>
        </p:blipFill>
        <p:spPr>
          <a:xfrm>
            <a:off x="6030151" y="3571004"/>
            <a:ext cx="2947823" cy="2102232"/>
          </a:xfrm>
          <a:prstGeom prst="rect">
            <a:avLst/>
          </a:prstGeom>
        </p:spPr>
      </p:pic>
      <p:sp>
        <p:nvSpPr>
          <p:cNvPr id="19" name="TextBox 18">
            <a:extLst>
              <a:ext uri="{FF2B5EF4-FFF2-40B4-BE49-F238E27FC236}">
                <a16:creationId xmlns:a16="http://schemas.microsoft.com/office/drawing/2014/main" id="{BB52EA9C-DB32-25E0-5960-25560F350E62}"/>
              </a:ext>
            </a:extLst>
          </p:cNvPr>
          <p:cNvSpPr txBox="1"/>
          <p:nvPr/>
        </p:nvSpPr>
        <p:spPr>
          <a:xfrm>
            <a:off x="10350477" y="1497600"/>
            <a:ext cx="1848789" cy="2246769"/>
          </a:xfrm>
          <a:prstGeom prst="rect">
            <a:avLst/>
          </a:prstGeom>
          <a:noFill/>
        </p:spPr>
        <p:txBody>
          <a:bodyPr wrap="square">
            <a:spAutoFit/>
          </a:bodyPr>
          <a:lstStyle/>
          <a:p>
            <a:pPr>
              <a:buNone/>
            </a:pPr>
            <a:r>
              <a:rPr lang="en-US" sz="1000" b="1" dirty="0"/>
              <a:t>Figure 1. </a:t>
            </a:r>
            <a:r>
              <a:rPr lang="en-US" sz="1000" dirty="0"/>
              <a:t>High-field heat capacity of </a:t>
            </a:r>
            <a:r>
              <a:rPr lang="en-US" sz="1000" dirty="0" err="1"/>
              <a:t>YbB</a:t>
            </a:r>
            <a:r>
              <a:rPr lang="en-US" sz="1000" dirty="0"/>
              <a:t>₁₂ shows a clear double-peak feature near 20 T and well-defined quantum oscillations above 35 T. The left panels display heat capacity versus magnetic field, while the right panel shows the raw C/T data as a function of temperature used to identify these features.</a:t>
            </a:r>
          </a:p>
          <a:p>
            <a:pPr>
              <a:buNone/>
            </a:pPr>
            <a:br>
              <a:rPr lang="en-US" sz="1000" dirty="0"/>
            </a:br>
            <a:endParaRPr lang="en-US" sz="1000" dirty="0"/>
          </a:p>
        </p:txBody>
      </p:sp>
      <p:sp>
        <p:nvSpPr>
          <p:cNvPr id="21" name="TextBox 20">
            <a:extLst>
              <a:ext uri="{FF2B5EF4-FFF2-40B4-BE49-F238E27FC236}">
                <a16:creationId xmlns:a16="http://schemas.microsoft.com/office/drawing/2014/main" id="{F6691D8D-9D4F-854E-FD49-7422154E61B5}"/>
              </a:ext>
            </a:extLst>
          </p:cNvPr>
          <p:cNvSpPr txBox="1"/>
          <p:nvPr/>
        </p:nvSpPr>
        <p:spPr>
          <a:xfrm>
            <a:off x="9218699" y="3595009"/>
            <a:ext cx="2688580" cy="1631216"/>
          </a:xfrm>
          <a:prstGeom prst="rect">
            <a:avLst/>
          </a:prstGeom>
          <a:noFill/>
        </p:spPr>
        <p:txBody>
          <a:bodyPr wrap="square">
            <a:spAutoFit/>
          </a:bodyPr>
          <a:lstStyle/>
          <a:p>
            <a:pPr>
              <a:buNone/>
            </a:pPr>
            <a:r>
              <a:rPr lang="en-US" sz="1000" b="1" dirty="0"/>
              <a:t>Figure 2. </a:t>
            </a:r>
            <a:r>
              <a:rPr lang="en-US" sz="1000" dirty="0"/>
              <a:t>Oscillatory component of the heat capacity at several temperatures, obtained after subtracting a smooth background. The field positions of the peaks shift systematically with temperature, enabling determination of the quantum-oscillation frequency and effective masses. These thermodynamic oscillations are consistent with high-field transport and torque measurements.</a:t>
            </a:r>
          </a:p>
        </p:txBody>
      </p:sp>
    </p:spTree>
    <p:extLst>
      <p:ext uri="{BB962C8B-B14F-4D97-AF65-F5344CB8AC3E}">
        <p14:creationId xmlns:p14="http://schemas.microsoft.com/office/powerpoint/2010/main" val="33458449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E0423B-F67C-7FA4-40B1-D9AC9C49A1D5}"/>
            </a:ext>
          </a:extLst>
        </p:cNvPr>
        <p:cNvGrpSpPr/>
        <p:nvPr/>
      </p:nvGrpSpPr>
      <p:grpSpPr>
        <a:xfrm>
          <a:off x="0" y="0"/>
          <a:ext cx="0" cy="0"/>
          <a:chOff x="0" y="0"/>
          <a:chExt cx="0" cy="0"/>
        </a:xfrm>
      </p:grpSpPr>
      <p:sp>
        <p:nvSpPr>
          <p:cNvPr id="1027" name="Rectangle 5">
            <a:extLst>
              <a:ext uri="{FF2B5EF4-FFF2-40B4-BE49-F238E27FC236}">
                <a16:creationId xmlns:a16="http://schemas.microsoft.com/office/drawing/2014/main" id="{953CB7AB-4566-9F13-880C-16A2C14C9BA2}"/>
              </a:ext>
            </a:extLst>
          </p:cNvPr>
          <p:cNvSpPr>
            <a:spLocks noChangeArrowheads="1"/>
          </p:cNvSpPr>
          <p:nvPr/>
        </p:nvSpPr>
        <p:spPr bwMode="auto">
          <a:xfrm>
            <a:off x="2308225" y="6281739"/>
            <a:ext cx="184150" cy="274637"/>
          </a:xfrm>
          <a:prstGeom prst="rect">
            <a:avLst/>
          </a:prstGeom>
          <a:noFill/>
          <a:ln w="9525">
            <a:noFill/>
            <a:miter lim="800000"/>
            <a:headEnd/>
            <a:tailEnd/>
          </a:ln>
        </p:spPr>
        <p:txBody>
          <a:bodyPr wrap="none">
            <a:spAutoFit/>
          </a:bodyPr>
          <a:lstStyle/>
          <a:p>
            <a:endParaRPr lang="en-US" sz="1200"/>
          </a:p>
        </p:txBody>
      </p:sp>
      <p:sp>
        <p:nvSpPr>
          <p:cNvPr id="1028" name="Text Box 28">
            <a:extLst>
              <a:ext uri="{FF2B5EF4-FFF2-40B4-BE49-F238E27FC236}">
                <a16:creationId xmlns:a16="http://schemas.microsoft.com/office/drawing/2014/main" id="{A6E0E044-1E7C-82DE-5205-DFF203002068}"/>
              </a:ext>
            </a:extLst>
          </p:cNvPr>
          <p:cNvSpPr txBox="1">
            <a:spLocks noChangeArrowheads="1"/>
          </p:cNvSpPr>
          <p:nvPr/>
        </p:nvSpPr>
        <p:spPr bwMode="auto">
          <a:xfrm>
            <a:off x="38100" y="1584678"/>
            <a:ext cx="5895976" cy="3970318"/>
          </a:xfrm>
          <a:prstGeom prst="rect">
            <a:avLst/>
          </a:prstGeom>
          <a:noFill/>
          <a:ln w="9525">
            <a:noFill/>
            <a:miter lim="800000"/>
            <a:headEnd/>
            <a:tailEnd/>
          </a:ln>
        </p:spPr>
        <p:txBody>
          <a:bodyPr wrap="square">
            <a:spAutoFit/>
          </a:bodyPr>
          <a:lstStyle/>
          <a:p>
            <a:r>
              <a:rPr lang="en-US" sz="1200" b="1" dirty="0">
                <a:solidFill>
                  <a:srgbClr val="000000"/>
                </a:solidFill>
              </a:rPr>
              <a:t>What is the finding? </a:t>
            </a:r>
            <a:r>
              <a:rPr lang="en-US" sz="1200" dirty="0">
                <a:solidFill>
                  <a:srgbClr val="000000"/>
                </a:solidFill>
              </a:rPr>
              <a:t>Scientists discovered that an electrical insulator, </a:t>
            </a:r>
            <a:r>
              <a:rPr lang="en-US" sz="1200" dirty="0" err="1">
                <a:solidFill>
                  <a:srgbClr val="000000"/>
                </a:solidFill>
              </a:rPr>
              <a:t>YbB</a:t>
            </a:r>
            <a:r>
              <a:rPr lang="en-US" sz="1200" dirty="0">
                <a:solidFill>
                  <a:srgbClr val="000000"/>
                </a:solidFill>
              </a:rPr>
              <a:t>₁₂, contains hidden particles that respond to magnetic fields even though they carry no electric charge. These “neutral fermions” revealed themselves through tiny ripples in the heat capacity when the material was placed in very strong magnetic fields.</a:t>
            </a:r>
          </a:p>
          <a:p>
            <a:endParaRPr lang="en-US" sz="1200" b="1" dirty="0">
              <a:solidFill>
                <a:srgbClr val="000000"/>
              </a:solidFill>
            </a:endParaRPr>
          </a:p>
          <a:p>
            <a:r>
              <a:rPr lang="en-US" sz="1200" b="1" dirty="0">
                <a:solidFill>
                  <a:srgbClr val="000000"/>
                </a:solidFill>
              </a:rPr>
              <a:t>Why is this important? </a:t>
            </a:r>
            <a:r>
              <a:rPr lang="en-US" sz="1200" dirty="0">
                <a:solidFill>
                  <a:srgbClr val="000000"/>
                </a:solidFill>
              </a:rPr>
              <a:t>An insulator behaving </a:t>
            </a:r>
            <a:r>
              <a:rPr lang="en-US" sz="1200" dirty="0"/>
              <a:t>like a metal is not</a:t>
            </a:r>
            <a:r>
              <a:rPr lang="en-US" sz="1200" dirty="0">
                <a:solidFill>
                  <a:srgbClr val="000000"/>
                </a:solidFill>
              </a:rPr>
              <a:t> expected, challenging long-standing ideas about how electrons behave in solids. Understanding these unusual particles may help scientists develop new theories for quantum materials. In the long term, insights from these systems could contribute to new technologies in electronics, sensing, and quantum information.</a:t>
            </a:r>
          </a:p>
          <a:p>
            <a:endParaRPr lang="en-US" sz="1200" b="1" dirty="0">
              <a:solidFill>
                <a:srgbClr val="000000"/>
              </a:solidFill>
            </a:endParaRPr>
          </a:p>
          <a:p>
            <a:r>
              <a:rPr lang="en-US" sz="1200" b="1" dirty="0">
                <a:solidFill>
                  <a:srgbClr val="000000"/>
                </a:solidFill>
              </a:rPr>
              <a:t>Why did this research need the </a:t>
            </a:r>
            <a:r>
              <a:rPr lang="en-US" sz="1200" b="1" dirty="0" err="1">
                <a:solidFill>
                  <a:srgbClr val="000000"/>
                </a:solidFill>
              </a:rPr>
              <a:t>MagLab</a:t>
            </a:r>
            <a:r>
              <a:rPr lang="en-US" sz="1200" b="1" dirty="0">
                <a:solidFill>
                  <a:srgbClr val="000000"/>
                </a:solidFill>
              </a:rPr>
              <a:t>? </a:t>
            </a:r>
            <a:r>
              <a:rPr lang="en-US" sz="1200" dirty="0">
                <a:solidFill>
                  <a:srgbClr val="000000"/>
                </a:solidFill>
              </a:rPr>
              <a:t>Detecting these extremely small heat-capacity signals requires both very strong, stable magnetic fields and highly sensitive calorimetry. The </a:t>
            </a:r>
            <a:r>
              <a:rPr lang="en-US" sz="1200" dirty="0" err="1">
                <a:solidFill>
                  <a:srgbClr val="000000"/>
                </a:solidFill>
              </a:rPr>
              <a:t>MagLab’s</a:t>
            </a:r>
            <a:r>
              <a:rPr lang="en-US" sz="1200" dirty="0">
                <a:solidFill>
                  <a:srgbClr val="000000"/>
                </a:solidFill>
              </a:rPr>
              <a:t> DC-Field Facility is the only place where continuous magnetic fields above 35 tesla can be combined with precision </a:t>
            </a:r>
            <a:r>
              <a:rPr lang="en-US" sz="1200" dirty="0" err="1">
                <a:solidFill>
                  <a:srgbClr val="000000"/>
                </a:solidFill>
              </a:rPr>
              <a:t>nanocalorimetry</a:t>
            </a:r>
            <a:r>
              <a:rPr lang="en-US" sz="1200" dirty="0">
                <a:solidFill>
                  <a:srgbClr val="000000"/>
                </a:solidFill>
              </a:rPr>
              <a:t>—making this discovery possible. </a:t>
            </a:r>
            <a:r>
              <a:rPr lang="en-US" sz="1200" dirty="0"/>
              <a:t>The </a:t>
            </a:r>
            <a:r>
              <a:rPr lang="en-US" sz="1200" dirty="0" err="1"/>
              <a:t>MagLab’s</a:t>
            </a:r>
            <a:r>
              <a:rPr lang="en-US" sz="1200" dirty="0"/>
              <a:t> unique environments allow scientists to uncover hidden states of matter that cannot be seen anywhere else.</a:t>
            </a:r>
          </a:p>
          <a:p>
            <a:endParaRPr lang="en-US" sz="1200" b="1" dirty="0">
              <a:solidFill>
                <a:srgbClr val="000000"/>
              </a:solidFill>
            </a:endParaRPr>
          </a:p>
          <a:p>
            <a:r>
              <a:rPr lang="en-US" sz="1200" b="1" dirty="0">
                <a:solidFill>
                  <a:srgbClr val="000000"/>
                </a:solidFill>
              </a:rPr>
              <a:t>Did you use any other national/user facilities to complete this work?</a:t>
            </a:r>
          </a:p>
          <a:p>
            <a:r>
              <a:rPr lang="en-US" sz="1200" dirty="0">
                <a:solidFill>
                  <a:srgbClr val="000000"/>
                </a:solidFill>
              </a:rPr>
              <a:t>Additional magnetization measurements were performed at NHMFL’s Pulsed Field Facility at the Los Alamos National Laboratory.</a:t>
            </a:r>
          </a:p>
        </p:txBody>
      </p:sp>
      <p:sp>
        <p:nvSpPr>
          <p:cNvPr id="1034" name="Rectangle 49">
            <a:extLst>
              <a:ext uri="{FF2B5EF4-FFF2-40B4-BE49-F238E27FC236}">
                <a16:creationId xmlns:a16="http://schemas.microsoft.com/office/drawing/2014/main" id="{64299ABB-342D-7C50-2363-B7CFDD833316}"/>
              </a:ext>
            </a:extLst>
          </p:cNvPr>
          <p:cNvSpPr>
            <a:spLocks noChangeArrowheads="1"/>
          </p:cNvSpPr>
          <p:nvPr/>
        </p:nvSpPr>
        <p:spPr bwMode="auto">
          <a:xfrm>
            <a:off x="5934076" y="1560204"/>
            <a:ext cx="6169940" cy="4118152"/>
          </a:xfrm>
          <a:prstGeom prst="rect">
            <a:avLst/>
          </a:prstGeom>
          <a:noFill/>
          <a:ln w="19050">
            <a:solidFill>
              <a:srgbClr val="0033CC"/>
            </a:solidFill>
            <a:miter lim="800000"/>
            <a:headEnd/>
            <a:tailEnd/>
          </a:ln>
        </p:spPr>
        <p:txBody>
          <a:bodyPr wrap="none" anchor="ctr"/>
          <a:lstStyle/>
          <a:p>
            <a:endParaRPr lang="en-US"/>
          </a:p>
        </p:txBody>
      </p:sp>
      <p:sp>
        <p:nvSpPr>
          <p:cNvPr id="2" name="AutoShape 2">
            <a:extLst>
              <a:ext uri="{FF2B5EF4-FFF2-40B4-BE49-F238E27FC236}">
                <a16:creationId xmlns:a16="http://schemas.microsoft.com/office/drawing/2014/main" id="{098E6E5B-92B4-FDC1-56E4-CB732D06E053}"/>
              </a:ext>
            </a:extLst>
          </p:cNvPr>
          <p:cNvSpPr>
            <a:spLocks noChangeAspect="1" noChangeArrowheads="1"/>
          </p:cNvSpPr>
          <p:nvPr/>
        </p:nvSpPr>
        <p:spPr bwMode="auto">
          <a:xfrm>
            <a:off x="5743575" y="3278317"/>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Line 42">
            <a:extLst>
              <a:ext uri="{FF2B5EF4-FFF2-40B4-BE49-F238E27FC236}">
                <a16:creationId xmlns:a16="http://schemas.microsoft.com/office/drawing/2014/main" id="{3837D1CC-55F7-560F-9C2D-845743A78FED}"/>
              </a:ext>
            </a:extLst>
          </p:cNvPr>
          <p:cNvSpPr>
            <a:spLocks noChangeShapeType="1"/>
          </p:cNvSpPr>
          <p:nvPr/>
        </p:nvSpPr>
        <p:spPr bwMode="auto">
          <a:xfrm>
            <a:off x="0" y="1468238"/>
            <a:ext cx="12192000" cy="28082"/>
          </a:xfrm>
          <a:prstGeom prst="line">
            <a:avLst/>
          </a:prstGeom>
          <a:noFill/>
          <a:ln w="44450" cmpd="sng">
            <a:solidFill>
              <a:srgbClr val="4F4184"/>
            </a:solidFill>
            <a:round/>
            <a:headEnd/>
            <a:tailEnd/>
          </a:ln>
        </p:spPr>
        <p:txBody>
          <a:bodyPr/>
          <a:lstStyle/>
          <a:p>
            <a:endParaRPr lang="en-US" dirty="0"/>
          </a:p>
        </p:txBody>
      </p:sp>
      <p:pic>
        <p:nvPicPr>
          <p:cNvPr id="4" name="Picture 3" descr="NSF logo.jpg">
            <a:extLst>
              <a:ext uri="{FF2B5EF4-FFF2-40B4-BE49-F238E27FC236}">
                <a16:creationId xmlns:a16="http://schemas.microsoft.com/office/drawing/2014/main" id="{EE13FD27-57FA-7E91-57B2-180717D465E9}"/>
              </a:ext>
            </a:extLst>
          </p:cNvPr>
          <p:cNvPicPr>
            <a:picLocks noChangeAspect="1"/>
          </p:cNvPicPr>
          <p:nvPr/>
        </p:nvPicPr>
        <p:blipFill>
          <a:blip r:embed="rId3" cstate="print"/>
          <a:stretch>
            <a:fillRect/>
          </a:stretch>
        </p:blipFill>
        <p:spPr>
          <a:xfrm>
            <a:off x="10187757" y="300557"/>
            <a:ext cx="1017188" cy="1023315"/>
          </a:xfrm>
          <a:prstGeom prst="rect">
            <a:avLst/>
          </a:prstGeom>
        </p:spPr>
      </p:pic>
      <p:pic>
        <p:nvPicPr>
          <p:cNvPr id="6" name="Picture 5" descr="JustM_purple.jpg">
            <a:extLst>
              <a:ext uri="{FF2B5EF4-FFF2-40B4-BE49-F238E27FC236}">
                <a16:creationId xmlns:a16="http://schemas.microsoft.com/office/drawing/2014/main" id="{C2584DE1-4B64-B9CF-1878-62801CF1951D}"/>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1340821" y="422236"/>
            <a:ext cx="672842" cy="801911"/>
          </a:xfrm>
          <a:prstGeom prst="rect">
            <a:avLst/>
          </a:prstGeom>
        </p:spPr>
      </p:pic>
      <p:sp>
        <p:nvSpPr>
          <p:cNvPr id="7" name="Rectangle 6">
            <a:extLst>
              <a:ext uri="{FF2B5EF4-FFF2-40B4-BE49-F238E27FC236}">
                <a16:creationId xmlns:a16="http://schemas.microsoft.com/office/drawing/2014/main" id="{0771869F-6DC1-59A1-EA16-AFE8EF1CB273}"/>
              </a:ext>
            </a:extLst>
          </p:cNvPr>
          <p:cNvSpPr/>
          <p:nvPr/>
        </p:nvSpPr>
        <p:spPr>
          <a:xfrm>
            <a:off x="1" y="6390355"/>
            <a:ext cx="12192000" cy="467646"/>
          </a:xfrm>
          <a:prstGeom prst="rect">
            <a:avLst/>
          </a:prstGeom>
          <a:solidFill>
            <a:srgbClr val="4F418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7AD2832F-A5CE-1302-9906-E3E462665A47}"/>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5695496" y="6498355"/>
            <a:ext cx="1374323" cy="246673"/>
          </a:xfrm>
          <a:prstGeom prst="rect">
            <a:avLst/>
          </a:prstGeom>
        </p:spPr>
      </p:pic>
      <p:pic>
        <p:nvPicPr>
          <p:cNvPr id="9" name="Picture 8">
            <a:extLst>
              <a:ext uri="{FF2B5EF4-FFF2-40B4-BE49-F238E27FC236}">
                <a16:creationId xmlns:a16="http://schemas.microsoft.com/office/drawing/2014/main" id="{29DD1F26-DDAC-3BAA-3668-BCF47B200B8B}"/>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7500522" y="6501998"/>
            <a:ext cx="1410540" cy="275839"/>
          </a:xfrm>
          <a:prstGeom prst="rect">
            <a:avLst/>
          </a:prstGeom>
        </p:spPr>
      </p:pic>
      <p:pic>
        <p:nvPicPr>
          <p:cNvPr id="15" name="Picture 14">
            <a:extLst>
              <a:ext uri="{FF2B5EF4-FFF2-40B4-BE49-F238E27FC236}">
                <a16:creationId xmlns:a16="http://schemas.microsoft.com/office/drawing/2014/main" id="{FC998249-35FD-D84F-FF4B-7354CA527B37}"/>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3316170" y="6393075"/>
            <a:ext cx="2073230" cy="467646"/>
          </a:xfrm>
          <a:prstGeom prst="rect">
            <a:avLst/>
          </a:prstGeom>
        </p:spPr>
      </p:pic>
      <p:pic>
        <p:nvPicPr>
          <p:cNvPr id="13" name="Picture 12">
            <a:extLst>
              <a:ext uri="{FF2B5EF4-FFF2-40B4-BE49-F238E27FC236}">
                <a16:creationId xmlns:a16="http://schemas.microsoft.com/office/drawing/2014/main" id="{5F845E31-ABEE-6291-4179-F086D81E9A0A}"/>
              </a:ext>
            </a:extLst>
          </p:cNvPr>
          <p:cNvPicPr>
            <a:picLocks noChangeAspect="1"/>
          </p:cNvPicPr>
          <p:nvPr/>
        </p:nvPicPr>
        <p:blipFill>
          <a:blip r:embed="rId8"/>
          <a:stretch>
            <a:fillRect/>
          </a:stretch>
        </p:blipFill>
        <p:spPr>
          <a:xfrm>
            <a:off x="5986436" y="1628968"/>
            <a:ext cx="2797342" cy="3754087"/>
          </a:xfrm>
          <a:prstGeom prst="rect">
            <a:avLst/>
          </a:prstGeom>
        </p:spPr>
      </p:pic>
      <p:sp>
        <p:nvSpPr>
          <p:cNvPr id="20" name="TextBox 19">
            <a:extLst>
              <a:ext uri="{FF2B5EF4-FFF2-40B4-BE49-F238E27FC236}">
                <a16:creationId xmlns:a16="http://schemas.microsoft.com/office/drawing/2014/main" id="{84464916-E3BB-BC81-1C15-EFC9524F27A6}"/>
              </a:ext>
            </a:extLst>
          </p:cNvPr>
          <p:cNvSpPr txBox="1"/>
          <p:nvPr/>
        </p:nvSpPr>
        <p:spPr>
          <a:xfrm>
            <a:off x="8715528" y="3743893"/>
            <a:ext cx="3404362" cy="2123658"/>
          </a:xfrm>
          <a:prstGeom prst="rect">
            <a:avLst/>
          </a:prstGeom>
          <a:noFill/>
        </p:spPr>
        <p:txBody>
          <a:bodyPr wrap="square">
            <a:spAutoFit/>
          </a:bodyPr>
          <a:lstStyle/>
          <a:p>
            <a:r>
              <a:rPr lang="en-US" sz="1200" b="1" dirty="0"/>
              <a:t>Figure: </a:t>
            </a:r>
            <a:r>
              <a:rPr lang="en-US" sz="1200" dirty="0"/>
              <a:t>Vacuum cell containing the custom-built </a:t>
            </a:r>
            <a:r>
              <a:rPr lang="en-US" sz="1200" dirty="0" err="1"/>
              <a:t>nanocalorimeter</a:t>
            </a:r>
            <a:r>
              <a:rPr lang="en-US" sz="1200" dirty="0"/>
              <a:t> (left) and a magnified view of the lithographically patterned sensor (right). The dashed outline marks the ~100-micron wide active area—about the width of a human hair—that detects power changes as small as 10</a:t>
            </a:r>
            <a:r>
              <a:rPr lang="en-US" sz="1200" baseline="30000" dirty="0"/>
              <a:t>-14 </a:t>
            </a:r>
            <a:r>
              <a:rPr lang="en-US" sz="1200" dirty="0"/>
              <a:t>W, comparable to the faint light from a tiny LED indicator across a room and producing a temperature rise of only ~0.1 </a:t>
            </a:r>
            <a:r>
              <a:rPr lang="en-US" sz="1200" dirty="0" err="1"/>
              <a:t>mK</a:t>
            </a:r>
            <a:r>
              <a:rPr lang="en-US" sz="1200" dirty="0"/>
              <a:t>, which the calorimeter can still resolve.</a:t>
            </a:r>
          </a:p>
          <a:p>
            <a:pPr>
              <a:buNone/>
            </a:pPr>
            <a:endParaRPr lang="en-US" sz="1200" dirty="0"/>
          </a:p>
        </p:txBody>
      </p:sp>
      <p:grpSp>
        <p:nvGrpSpPr>
          <p:cNvPr id="24" name="Group 23">
            <a:extLst>
              <a:ext uri="{FF2B5EF4-FFF2-40B4-BE49-F238E27FC236}">
                <a16:creationId xmlns:a16="http://schemas.microsoft.com/office/drawing/2014/main" id="{86FE3631-28CB-56C8-B105-5A58434F8BA5}"/>
              </a:ext>
            </a:extLst>
          </p:cNvPr>
          <p:cNvGrpSpPr/>
          <p:nvPr/>
        </p:nvGrpSpPr>
        <p:grpSpPr>
          <a:xfrm>
            <a:off x="9504294" y="1884040"/>
            <a:ext cx="1761628" cy="1761600"/>
            <a:chOff x="9400384" y="1697002"/>
            <a:chExt cx="1761628" cy="1761600"/>
          </a:xfrm>
        </p:grpSpPr>
        <p:pic>
          <p:nvPicPr>
            <p:cNvPr id="18" name="Picture 17">
              <a:extLst>
                <a:ext uri="{FF2B5EF4-FFF2-40B4-BE49-F238E27FC236}">
                  <a16:creationId xmlns:a16="http://schemas.microsoft.com/office/drawing/2014/main" id="{04AEF819-FD20-7074-4F80-CE72CFA8DBA6}"/>
                </a:ext>
              </a:extLst>
            </p:cNvPr>
            <p:cNvPicPr>
              <a:picLocks noChangeAspect="1"/>
            </p:cNvPicPr>
            <p:nvPr/>
          </p:nvPicPr>
          <p:blipFill rotWithShape="1">
            <a:blip r:embed="rId9">
              <a:extLst>
                <a:ext uri="{BEBA8EAE-BF5A-486C-A8C5-ECC9F3942E4B}">
                  <a14:imgProps xmlns:a14="http://schemas.microsoft.com/office/drawing/2010/main">
                    <a14:imgLayer r:embed="rId10">
                      <a14:imgEffect>
                        <a14:saturation sat="85000"/>
                      </a14:imgEffect>
                    </a14:imgLayer>
                  </a14:imgProps>
                </a:ext>
              </a:extLst>
            </a:blip>
            <a:srcRect l="28261" t="15233" r="21445" b="22454"/>
            <a:stretch>
              <a:fillRect/>
            </a:stretch>
          </p:blipFill>
          <p:spPr>
            <a:xfrm>
              <a:off x="9400384" y="1697002"/>
              <a:ext cx="1761628" cy="1761600"/>
            </a:xfrm>
            <a:prstGeom prst="rect">
              <a:avLst/>
            </a:prstGeom>
            <a:ln w="25400">
              <a:solidFill>
                <a:schemeClr val="tx1">
                  <a:lumMod val="75000"/>
                  <a:lumOff val="25000"/>
                </a:schemeClr>
              </a:solidFill>
            </a:ln>
          </p:spPr>
        </p:pic>
        <p:sp>
          <p:nvSpPr>
            <p:cNvPr id="21" name="Rounded Rectangle 20">
              <a:extLst>
                <a:ext uri="{FF2B5EF4-FFF2-40B4-BE49-F238E27FC236}">
                  <a16:creationId xmlns:a16="http://schemas.microsoft.com/office/drawing/2014/main" id="{5DBDB289-840E-AC2F-C41F-9691AB229133}"/>
                </a:ext>
              </a:extLst>
            </p:cNvPr>
            <p:cNvSpPr/>
            <p:nvPr/>
          </p:nvSpPr>
          <p:spPr>
            <a:xfrm>
              <a:off x="9872420" y="2283418"/>
              <a:ext cx="790414" cy="640596"/>
            </a:xfrm>
            <a:prstGeom prst="roundRect">
              <a:avLst>
                <a:gd name="adj" fmla="val 29432"/>
              </a:avLst>
            </a:prstGeom>
            <a:noFill/>
            <a:ln>
              <a:solidFill>
                <a:schemeClr val="bg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 Box 62">
            <a:extLst>
              <a:ext uri="{FF2B5EF4-FFF2-40B4-BE49-F238E27FC236}">
                <a16:creationId xmlns:a16="http://schemas.microsoft.com/office/drawing/2014/main" id="{C8180AAC-C870-537E-61A7-87B0CCFAAC0A}"/>
              </a:ext>
            </a:extLst>
          </p:cNvPr>
          <p:cNvSpPr txBox="1">
            <a:spLocks noChangeArrowheads="1"/>
          </p:cNvSpPr>
          <p:nvPr/>
        </p:nvSpPr>
        <p:spPr bwMode="auto">
          <a:xfrm>
            <a:off x="0" y="-9090"/>
            <a:ext cx="12104016" cy="1454244"/>
          </a:xfrm>
          <a:prstGeom prst="rect">
            <a:avLst/>
          </a:prstGeom>
          <a:noFill/>
          <a:ln w="9525">
            <a:noFill/>
            <a:miter lim="800000"/>
            <a:headEnd/>
            <a:tailEnd/>
          </a:ln>
        </p:spPr>
        <p:txBody>
          <a:bodyPr wrap="square">
            <a:spAutoFit/>
          </a:bodyPr>
          <a:lstStyle/>
          <a:p>
            <a:r>
              <a:rPr lang="en-US" sz="1850" b="1" dirty="0"/>
              <a:t>Neutral Particles Behaving Like Metals: </a:t>
            </a:r>
            <a:r>
              <a:rPr lang="en-US" sz="1850" b="1" dirty="0" err="1"/>
              <a:t>MagLab</a:t>
            </a:r>
            <a:r>
              <a:rPr lang="en-US" sz="1850" b="1" dirty="0"/>
              <a:t> Reveals Hidden Quantum Structure in Electrical Insulator</a:t>
            </a:r>
            <a:endParaRPr lang="en-US" sz="1850" dirty="0"/>
          </a:p>
          <a:p>
            <a:pPr>
              <a:spcBef>
                <a:spcPts val="0"/>
              </a:spcBef>
            </a:pPr>
            <a:endParaRPr lang="en-US" sz="600" b="1" dirty="0"/>
          </a:p>
          <a:p>
            <a:pPr>
              <a:spcBef>
                <a:spcPts val="0"/>
              </a:spcBef>
            </a:pPr>
            <a:r>
              <a:rPr lang="en-US" sz="1100" dirty="0"/>
              <a:t>Kuan-Wen Chen¹,; Yuan Zhu¹,; Danilo Ratkovski²; </a:t>
            </a:r>
            <a:r>
              <a:rPr lang="en-US" sz="1100" dirty="0" err="1"/>
              <a:t>Guoxin</a:t>
            </a:r>
            <a:r>
              <a:rPr lang="en-US" sz="1100" dirty="0"/>
              <a:t> Zheng¹; Dechen Zhang¹; Aaron Chan¹; Kaila Jenkins¹; Joanna Blawat³; Tomoya Asaba⁴; </a:t>
            </a:r>
          </a:p>
          <a:p>
            <a:pPr>
              <a:spcBef>
                <a:spcPts val="0"/>
              </a:spcBef>
            </a:pPr>
            <a:r>
              <a:rPr lang="en-US" sz="1100" dirty="0" err="1"/>
              <a:t>Fumitoshi</a:t>
            </a:r>
            <a:r>
              <a:rPr lang="en-US" sz="1100" dirty="0"/>
              <a:t> Iga⁵; Chandra M. Varma⁶; Yuji Matsuda⁴,⁷; John Singleton³; Alimamy F. Bangura²; Lu Li¹, </a:t>
            </a:r>
          </a:p>
          <a:p>
            <a:pPr>
              <a:spcBef>
                <a:spcPts val="0"/>
              </a:spcBef>
            </a:pPr>
            <a:r>
              <a:rPr lang="en-US" sz="1050" b="1" baseline="30000" dirty="0">
                <a:solidFill>
                  <a:srgbClr val="0033CC"/>
                </a:solidFill>
              </a:rPr>
              <a:t>1</a:t>
            </a:r>
            <a:r>
              <a:rPr lang="en-US" sz="1050" b="1" dirty="0">
                <a:solidFill>
                  <a:srgbClr val="0033CC"/>
                </a:solidFill>
              </a:rPr>
              <a:t>University of Michigan, ²National High Magnetic Field Laboratory, FSU. ³National High Magnetic Field Laboratory, LANL, ⁴Kyoto University, </a:t>
            </a:r>
          </a:p>
          <a:p>
            <a:pPr>
              <a:spcBef>
                <a:spcPts val="0"/>
              </a:spcBef>
            </a:pPr>
            <a:r>
              <a:rPr lang="en-US" sz="1050" b="1" dirty="0">
                <a:solidFill>
                  <a:srgbClr val="0033CC"/>
                </a:solidFill>
              </a:rPr>
              <a:t>⁵Ibaraki University, ⁶University of California, Riverside, ⁷Los Alamos National Laboratory</a:t>
            </a:r>
            <a:r>
              <a:rPr lang="en-US" sz="600" b="1" dirty="0">
                <a:solidFill>
                  <a:srgbClr val="0033CC"/>
                </a:solidFill>
              </a:rPr>
              <a:t> </a:t>
            </a:r>
          </a:p>
          <a:p>
            <a:pPr>
              <a:spcBef>
                <a:spcPts val="0"/>
              </a:spcBef>
            </a:pPr>
            <a:r>
              <a:rPr lang="en-US" sz="1050" b="1" dirty="0"/>
              <a:t>Funding Grants:</a:t>
            </a:r>
            <a:r>
              <a:rPr lang="en-US" sz="1050" dirty="0"/>
              <a:t> K. M. </a:t>
            </a:r>
            <a:r>
              <a:rPr lang="en-US" sz="1050" dirty="0">
                <a:latin typeface="+mn-lt"/>
              </a:rPr>
              <a:t>Amm (NSF DMR-2128556</a:t>
            </a:r>
            <a:r>
              <a:rPr lang="en-US" sz="1050" dirty="0"/>
              <a:t>);  (NSF DMR-2317618; DOE DE-SC0020184; DOE BES “Science at 100 T”; Gordon and Betty Moore Foundation </a:t>
            </a:r>
          </a:p>
          <a:p>
            <a:pPr>
              <a:spcBef>
                <a:spcPts val="0"/>
              </a:spcBef>
            </a:pPr>
            <a:r>
              <a:rPr lang="en-US" sz="1050" dirty="0"/>
              <a:t>GBMF5305; JSPS KAKENHI 23H00089; JST CREST JPMJCR19T5)</a:t>
            </a:r>
            <a:endParaRPr lang="en-US" sz="1050" b="1" dirty="0">
              <a:solidFill>
                <a:srgbClr val="0033CC"/>
              </a:solidFill>
            </a:endParaRPr>
          </a:p>
        </p:txBody>
      </p:sp>
      <p:sp>
        <p:nvSpPr>
          <p:cNvPr id="11" name="Text Box 28">
            <a:extLst>
              <a:ext uri="{FF2B5EF4-FFF2-40B4-BE49-F238E27FC236}">
                <a16:creationId xmlns:a16="http://schemas.microsoft.com/office/drawing/2014/main" id="{2340A284-86C8-9B69-0A89-B957C50EA036}"/>
              </a:ext>
            </a:extLst>
          </p:cNvPr>
          <p:cNvSpPr txBox="1">
            <a:spLocks noChangeArrowheads="1"/>
          </p:cNvSpPr>
          <p:nvPr/>
        </p:nvSpPr>
        <p:spPr bwMode="auto">
          <a:xfrm>
            <a:off x="0" y="5663841"/>
            <a:ext cx="12199266" cy="769441"/>
          </a:xfrm>
          <a:prstGeom prst="rect">
            <a:avLst/>
          </a:prstGeom>
          <a:noFill/>
          <a:ln w="9525">
            <a:noFill/>
            <a:miter lim="800000"/>
            <a:headEnd/>
            <a:tailEnd/>
          </a:ln>
        </p:spPr>
        <p:txBody>
          <a:bodyPr wrap="square">
            <a:spAutoFit/>
          </a:bodyPr>
          <a:lstStyle/>
          <a:p>
            <a:r>
              <a:rPr lang="en-US" sz="1100" b="1" dirty="0">
                <a:solidFill>
                  <a:srgbClr val="333399"/>
                </a:solidFill>
              </a:rPr>
              <a:t>Facilities and instrumentation used:</a:t>
            </a:r>
            <a:r>
              <a:rPr lang="en-US" sz="1100" dirty="0">
                <a:solidFill>
                  <a:srgbClr val="333399"/>
                </a:solidFill>
              </a:rPr>
              <a:t>  DCFF Cell 12 (35 T) and Cell 6 (41.5 T) - high-resolution </a:t>
            </a:r>
            <a:r>
              <a:rPr lang="en-US" sz="1100" dirty="0" err="1">
                <a:solidFill>
                  <a:srgbClr val="333399"/>
                </a:solidFill>
              </a:rPr>
              <a:t>nanocalorimetry</a:t>
            </a:r>
            <a:r>
              <a:rPr lang="en-US" sz="1100" dirty="0">
                <a:solidFill>
                  <a:srgbClr val="333399"/>
                </a:solidFill>
              </a:rPr>
              <a:t>. Magnetization measurements performed at PFF. </a:t>
            </a:r>
          </a:p>
          <a:p>
            <a:r>
              <a:rPr lang="en-US" sz="1100" b="1" dirty="0">
                <a:solidFill>
                  <a:srgbClr val="333399"/>
                </a:solidFill>
              </a:rPr>
              <a:t>Citation: </a:t>
            </a:r>
            <a:r>
              <a:rPr lang="en-US" sz="1100" dirty="0">
                <a:solidFill>
                  <a:srgbClr val="333399"/>
                </a:solidFill>
              </a:rPr>
              <a:t>Chen, K.; Zhu, Y.; </a:t>
            </a:r>
            <a:r>
              <a:rPr lang="en-US" sz="1100" dirty="0" err="1">
                <a:solidFill>
                  <a:srgbClr val="333399"/>
                </a:solidFill>
              </a:rPr>
              <a:t>Ratkovski</a:t>
            </a:r>
            <a:r>
              <a:rPr lang="en-US" sz="1100" dirty="0">
                <a:solidFill>
                  <a:srgbClr val="333399"/>
                </a:solidFill>
              </a:rPr>
              <a:t>, D.R.; Zheng, G.; Zhang, D.; Chan, A.; Jenkins, K.; Blawat, J.; Asaba, T.; Iga, F.; Varma, C.M.; Matsuda, Y.; Singleton, J.; Bangura, A.; Li, L., </a:t>
            </a:r>
            <a:r>
              <a:rPr lang="en-US" sz="1100" i="1" dirty="0">
                <a:solidFill>
                  <a:srgbClr val="333399"/>
                </a:solidFill>
              </a:rPr>
              <a:t>Quantum Oscillations in the Heat Capacity of Kondo Insulator YbB</a:t>
            </a:r>
            <a:r>
              <a:rPr lang="en-US" sz="1100" i="1" baseline="-25000" dirty="0">
                <a:solidFill>
                  <a:srgbClr val="333399"/>
                </a:solidFill>
              </a:rPr>
              <a:t>12</a:t>
            </a:r>
            <a:r>
              <a:rPr lang="en-US" sz="1100" i="1" dirty="0">
                <a:solidFill>
                  <a:srgbClr val="333399"/>
                </a:solidFill>
              </a:rPr>
              <a:t>,</a:t>
            </a:r>
            <a:r>
              <a:rPr lang="en-US" sz="1100" dirty="0">
                <a:solidFill>
                  <a:srgbClr val="333399"/>
                </a:solidFill>
              </a:rPr>
              <a:t> </a:t>
            </a:r>
            <a:r>
              <a:rPr lang="en-US" sz="1100" b="1" dirty="0">
                <a:solidFill>
                  <a:srgbClr val="333399"/>
                </a:solidFill>
              </a:rPr>
              <a:t>Physical Review Letters</a:t>
            </a:r>
            <a:r>
              <a:rPr lang="en-US" sz="1100" dirty="0">
                <a:solidFill>
                  <a:srgbClr val="333399"/>
                </a:solidFill>
              </a:rPr>
              <a:t>, </a:t>
            </a:r>
            <a:r>
              <a:rPr lang="en-US" sz="1100" b="1" dirty="0">
                <a:solidFill>
                  <a:srgbClr val="333399"/>
                </a:solidFill>
              </a:rPr>
              <a:t>135</a:t>
            </a:r>
            <a:r>
              <a:rPr lang="en-US" sz="1100" dirty="0">
                <a:solidFill>
                  <a:srgbClr val="333399"/>
                </a:solidFill>
              </a:rPr>
              <a:t>, 156501 (2025) </a:t>
            </a:r>
            <a:r>
              <a:rPr lang="en-US" sz="1100" b="1" dirty="0">
                <a:solidFill>
                  <a:srgbClr val="333399"/>
                </a:solidFill>
                <a:hlinkClick r:id="rId11">
                  <a:extLst>
                    <a:ext uri="{A12FA001-AC4F-418D-AE19-62706E023703}">
                      <ahyp:hlinkClr xmlns:ahyp="http://schemas.microsoft.com/office/drawing/2018/hyperlinkcolor" val="tx"/>
                    </a:ext>
                  </a:extLst>
                </a:hlinkClick>
              </a:rPr>
              <a:t>doi.org/10.1103/ms3x-pjsk</a:t>
            </a:r>
            <a:r>
              <a:rPr lang="en-US" sz="1100" dirty="0">
                <a:solidFill>
                  <a:srgbClr val="333399"/>
                </a:solidFill>
              </a:rPr>
              <a:t>. Implementation of the </a:t>
            </a:r>
            <a:r>
              <a:rPr lang="en-US" sz="1100" dirty="0" err="1">
                <a:solidFill>
                  <a:srgbClr val="333399"/>
                </a:solidFill>
              </a:rPr>
              <a:t>nanocalorimetry</a:t>
            </a:r>
            <a:r>
              <a:rPr lang="en-US" sz="1100" dirty="0">
                <a:solidFill>
                  <a:srgbClr val="333399"/>
                </a:solidFill>
              </a:rPr>
              <a:t> capability at the DC-Field Facility was supported by an NHMFL UCGP grant awarded to A.F. Bangura</a:t>
            </a:r>
            <a:endParaRPr lang="en-US" sz="1200" dirty="0">
              <a:solidFill>
                <a:srgbClr val="333399"/>
              </a:solidFill>
            </a:endParaRPr>
          </a:p>
        </p:txBody>
      </p:sp>
    </p:spTree>
    <p:extLst>
      <p:ext uri="{BB962C8B-B14F-4D97-AF65-F5344CB8AC3E}">
        <p14:creationId xmlns:p14="http://schemas.microsoft.com/office/powerpoint/2010/main" val="2273541435"/>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BD7C9FF766FAE4A8FF2A00B6383AD9D" ma:contentTypeVersion="13" ma:contentTypeDescription="Create a new document." ma:contentTypeScope="" ma:versionID="d8536d62dac44a94c399dd2a1d985d4d">
  <xsd:schema xmlns:xsd="http://www.w3.org/2001/XMLSchema" xmlns:xs="http://www.w3.org/2001/XMLSchema" xmlns:p="http://schemas.microsoft.com/office/2006/metadata/properties" xmlns:ns2="dadad298-2df9-4984-95e3-f6f23ee06f9a" xmlns:ns3="755122fe-b241-49e1-afdb-07c82d1e2775" targetNamespace="http://schemas.microsoft.com/office/2006/metadata/properties" ma:root="true" ma:fieldsID="8e7a7671122c6aebce8815d99f963bdd" ns2:_="" ns3:_="">
    <xsd:import namespace="dadad298-2df9-4984-95e3-f6f23ee06f9a"/>
    <xsd:import namespace="755122fe-b241-49e1-afdb-07c82d1e2775"/>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adad298-2df9-4984-95e3-f6f23ee06f9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443b83bf-5a34-45d0-bf74-ccf9241540c7"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BillingMetadata" ma:index="20"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55122fe-b241-49e1-afdb-07c82d1e2775"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e993c2d3-ffbe-4835-8fdd-8300bd9f248c}" ma:internalName="TaxCatchAll" ma:showField="CatchAllData" ma:web="755122fe-b241-49e1-afdb-07c82d1e277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755122fe-b241-49e1-afdb-07c82d1e2775" xsi:nil="true"/>
    <lcf76f155ced4ddcb4097134ff3c332f xmlns="dadad298-2df9-4984-95e3-f6f23ee06f9a">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00970E66-06F7-4592-983E-68A1441A3784}">
  <ds:schemaRefs>
    <ds:schemaRef ds:uri="http://schemas.microsoft.com/sharepoint/v3/contenttype/forms"/>
  </ds:schemaRefs>
</ds:datastoreItem>
</file>

<file path=customXml/itemProps2.xml><?xml version="1.0" encoding="utf-8"?>
<ds:datastoreItem xmlns:ds="http://schemas.openxmlformats.org/officeDocument/2006/customXml" ds:itemID="{B984C966-3B3C-4C3D-936C-9C557BC4AB5A}"/>
</file>

<file path=customXml/itemProps3.xml><?xml version="1.0" encoding="utf-8"?>
<ds:datastoreItem xmlns:ds="http://schemas.openxmlformats.org/officeDocument/2006/customXml" ds:itemID="{92B06607-F230-4BF8-96D2-9147FE891250}">
  <ds:schemaRefs>
    <ds:schemaRef ds:uri="755122fe-b241-49e1-afdb-07c82d1e2775"/>
    <ds:schemaRef ds:uri="http://purl.org/dc/dcmitype/"/>
    <ds:schemaRef ds:uri="dadad298-2df9-4984-95e3-f6f23ee06f9a"/>
    <ds:schemaRef ds:uri="http://schemas.microsoft.com/office/2006/documentManagement/types"/>
    <ds:schemaRef ds:uri="http://purl.org/dc/elements/1.1/"/>
    <ds:schemaRef ds:uri="http://purl.org/dc/terms/"/>
    <ds:schemaRef ds:uri="http://www.w3.org/XML/1998/namespace"/>
    <ds:schemaRef ds:uri="http://schemas.microsoft.com/office/infopath/2007/PartnerControls"/>
    <ds:schemaRef ds:uri="http://schemas.openxmlformats.org/package/2006/metadata/core-propertie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26478</TotalTime>
  <Words>1232</Words>
  <Application>Microsoft Macintosh PowerPoint</Application>
  <PresentationFormat>Widescreen</PresentationFormat>
  <Paragraphs>39</Paragraphs>
  <Slides>2</Slides>
  <Notes>2</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2</vt:i4>
      </vt:variant>
    </vt:vector>
  </HeadingPairs>
  <TitlesOfParts>
    <vt:vector size="4" baseType="lpstr">
      <vt:lpstr>Arial</vt:lpstr>
      <vt:lpstr>Default Design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Chris Li</dc:creator>
  <cp:lastModifiedBy>Kristin Roberts</cp:lastModifiedBy>
  <cp:revision>154</cp:revision>
  <cp:lastPrinted>2019-07-16T13:07:28Z</cp:lastPrinted>
  <dcterms:created xsi:type="dcterms:W3CDTF">2004-08-07T03:10:56Z</dcterms:created>
  <dcterms:modified xsi:type="dcterms:W3CDTF">2025-12-01T18:31:02Z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0x010100ABD7C9FF766FAE4A8FF2A00B6383AD9D</vt:lpwstr>
  </property>
  <property fmtid="{D5CDD505-2E9C-101B-9397-08002B2CF9AE}" pid="3" name="MediaServiceImageTags">
    <vt:lpwstr/>
  </property>
</Properties>
</file>