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4" r:id="rId5"/>
    <p:sldId id="265"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80FFFF"/>
    <a:srgbClr val="4F4184"/>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972" autoAdjust="0"/>
  </p:normalViewPr>
  <p:slideViewPr>
    <p:cSldViewPr snapToGrid="0">
      <p:cViewPr>
        <p:scale>
          <a:sx n="130" d="100"/>
          <a:sy n="130" d="100"/>
        </p:scale>
        <p:origin x="560" y="-5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D76CD-E797-46E5-CEF1-70BBB6717E0E}"/>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768A591B-AF52-4228-3539-A87FDAA354D0}"/>
              </a:ext>
            </a:extLst>
          </p:cNvPr>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a:extLst>
              <a:ext uri="{FF2B5EF4-FFF2-40B4-BE49-F238E27FC236}">
                <a16:creationId xmlns:a16="http://schemas.microsoft.com/office/drawing/2014/main" id="{DF3E1F02-3576-71FF-86F0-C92AA0E508A3}"/>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C99003D2-9D54-C721-8209-E71A8230917F}"/>
              </a:ext>
            </a:extLst>
          </p:cNvPr>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0420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B381-C50C-0307-C2BC-EA8B7D3788D5}"/>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13C6AF70-C808-9E1A-1C1E-FF9D29D87C87}"/>
              </a:ext>
            </a:extLst>
          </p:cNvPr>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a:extLst>
              <a:ext uri="{FF2B5EF4-FFF2-40B4-BE49-F238E27FC236}">
                <a16:creationId xmlns:a16="http://schemas.microsoft.com/office/drawing/2014/main" id="{A4258680-4C23-9432-DAD4-349C46B0478D}"/>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CB8CA7B3-FB03-465E-7556-455BB26D593F}"/>
              </a:ext>
            </a:extLst>
          </p:cNvPr>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78769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emf"/><Relationship Id="rId18" Type="http://schemas.openxmlformats.org/officeDocument/2006/relationships/image" Target="../media/image13.png"/><Relationship Id="rId3" Type="http://schemas.openxmlformats.org/officeDocument/2006/relationships/hyperlink" Target="https://orcid.org/0000-0002-4703-6516" TargetMode="External"/><Relationship Id="rId7" Type="http://schemas.openxmlformats.org/officeDocument/2006/relationships/image" Target="../media/image2.jpeg"/><Relationship Id="rId12" Type="http://schemas.openxmlformats.org/officeDocument/2006/relationships/image" Target="../media/image7.jpeg"/><Relationship Id="rId17"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hyperlink" Target="https://orcid.org/0000-0002-5961-0300"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s://orcid.org/0000-0001-8033-8041" TargetMode="External"/><Relationship Id="rId9" Type="http://schemas.openxmlformats.org/officeDocument/2006/relationships/image" Target="../media/image4.png"/><Relationship Id="rId1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18" Type="http://schemas.openxmlformats.org/officeDocument/2006/relationships/image" Target="../media/image7.jpeg"/><Relationship Id="rId3"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17.png"/><Relationship Id="rId17" Type="http://schemas.openxmlformats.org/officeDocument/2006/relationships/image" Target="../media/image2.jpeg"/><Relationship Id="rId2" Type="http://schemas.openxmlformats.org/officeDocument/2006/relationships/notesSlide" Target="../notesSlides/notesSlide2.xml"/><Relationship Id="rId16"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orcid.org/0000-0002-5961-0300" TargetMode="External"/><Relationship Id="rId11" Type="http://schemas.openxmlformats.org/officeDocument/2006/relationships/image" Target="../media/image16.png"/><Relationship Id="rId5" Type="http://schemas.openxmlformats.org/officeDocument/2006/relationships/hyperlink" Target="https://orcid.org/0000-0001-8033-8041" TargetMode="External"/><Relationship Id="rId15" Type="http://schemas.openxmlformats.org/officeDocument/2006/relationships/image" Target="../media/image6.png"/><Relationship Id="rId10" Type="http://schemas.openxmlformats.org/officeDocument/2006/relationships/image" Target="../media/image15.png"/><Relationship Id="rId19" Type="http://schemas.openxmlformats.org/officeDocument/2006/relationships/image" Target="../media/image13.png"/><Relationship Id="rId4" Type="http://schemas.openxmlformats.org/officeDocument/2006/relationships/hyperlink" Target="https://orcid.org/0000-0002-4703-6516" TargetMode="External"/><Relationship Id="rId9" Type="http://schemas.openxmlformats.org/officeDocument/2006/relationships/image" Target="../media/image5.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50A9-5808-9F2C-E0BE-B372E254EFD6}"/>
            </a:ext>
          </a:extLst>
        </p:cNvPr>
        <p:cNvGrpSpPr/>
        <p:nvPr/>
      </p:nvGrpSpPr>
      <p:grpSpPr>
        <a:xfrm>
          <a:off x="0" y="0"/>
          <a:ext cx="0" cy="0"/>
          <a:chOff x="0" y="0"/>
          <a:chExt cx="0" cy="0"/>
        </a:xfrm>
      </p:grpSpPr>
      <p:sp>
        <p:nvSpPr>
          <p:cNvPr id="13" name="Text Box 62">
            <a:extLst>
              <a:ext uri="{FF2B5EF4-FFF2-40B4-BE49-F238E27FC236}">
                <a16:creationId xmlns:a16="http://schemas.microsoft.com/office/drawing/2014/main" id="{13CEE039-3A05-8938-D1CF-454CA7C64574}"/>
              </a:ext>
            </a:extLst>
          </p:cNvPr>
          <p:cNvSpPr txBox="1">
            <a:spLocks noChangeArrowheads="1"/>
          </p:cNvSpPr>
          <p:nvPr/>
        </p:nvSpPr>
        <p:spPr bwMode="auto">
          <a:xfrm>
            <a:off x="-1" y="82518"/>
            <a:ext cx="8713080" cy="1215717"/>
          </a:xfrm>
          <a:prstGeom prst="rect">
            <a:avLst/>
          </a:prstGeom>
          <a:noFill/>
          <a:ln w="9525">
            <a:noFill/>
            <a:miter lim="800000"/>
            <a:headEnd/>
            <a:tailEnd/>
          </a:ln>
        </p:spPr>
        <p:txBody>
          <a:bodyPr wrap="square">
            <a:spAutoFit/>
          </a:bodyPr>
          <a:lstStyle/>
          <a:p>
            <a:pPr>
              <a:spcBef>
                <a:spcPts val="0"/>
              </a:spcBef>
            </a:pPr>
            <a:r>
              <a:rPr lang="en-US" sz="1900" b="1" dirty="0"/>
              <a:t>Reliable &amp; Uniform High-Pressure Furnaces for Superconducting Magnets </a:t>
            </a:r>
          </a:p>
          <a:p>
            <a:pPr>
              <a:spcBef>
                <a:spcPts val="0"/>
              </a:spcBef>
            </a:pPr>
            <a:endParaRPr lang="en-US" sz="600" dirty="0"/>
          </a:p>
          <a:p>
            <a:pPr>
              <a:spcBef>
                <a:spcPts val="0"/>
              </a:spcBef>
            </a:pPr>
            <a:r>
              <a:rPr lang="en-US" sz="1050" dirty="0">
                <a:hlinkClick r:id="rId3"/>
              </a:rPr>
              <a:t>Daniel S. Davis</a:t>
            </a:r>
            <a:r>
              <a:rPr lang="en-US" sz="1050" baseline="30000" dirty="0"/>
              <a:t>1</a:t>
            </a:r>
            <a:r>
              <a:rPr lang="en-US" sz="1050" dirty="0"/>
              <a:t>, </a:t>
            </a:r>
            <a:r>
              <a:rPr lang="en-US" sz="1050" dirty="0">
                <a:hlinkClick r:id="rId4"/>
              </a:rPr>
              <a:t>Ulf P. Trociewitz</a:t>
            </a:r>
            <a:r>
              <a:rPr lang="en-US" sz="1050" baseline="30000" dirty="0"/>
              <a:t>1</a:t>
            </a:r>
            <a:r>
              <a:rPr lang="en-US" sz="1050" dirty="0"/>
              <a:t>, </a:t>
            </a:r>
            <a:r>
              <a:rPr lang="en-US" sz="1050" dirty="0">
                <a:hlinkClick r:id="rId5"/>
              </a:rPr>
              <a:t>Youngjae Kim</a:t>
            </a:r>
            <a:r>
              <a:rPr lang="en-US" sz="1050" baseline="30000" dirty="0"/>
              <a:t>1</a:t>
            </a:r>
            <a:r>
              <a:rPr lang="en-US" sz="1050" dirty="0"/>
              <a:t>, </a:t>
            </a:r>
            <a:r>
              <a:rPr lang="en-US" sz="1050" dirty="0">
                <a:hlinkClick r:id="rId5"/>
              </a:rPr>
              <a:t>George Miller</a:t>
            </a:r>
            <a:r>
              <a:rPr lang="en-US" sz="1050" baseline="30000" dirty="0"/>
              <a:t>1</a:t>
            </a:r>
            <a:r>
              <a:rPr lang="en-US" sz="1050" dirty="0"/>
              <a:t>, </a:t>
            </a:r>
            <a:r>
              <a:rPr lang="en-US" sz="1050" dirty="0">
                <a:hlinkClick r:id="rId5"/>
              </a:rPr>
              <a:t>Cindonia T. Brady</a:t>
            </a:r>
            <a:r>
              <a:rPr lang="en-US" sz="1050" baseline="30000" dirty="0"/>
              <a:t>1</a:t>
            </a:r>
            <a:r>
              <a:rPr lang="en-US" sz="1050" dirty="0"/>
              <a:t>, </a:t>
            </a:r>
            <a:r>
              <a:rPr lang="en-US" sz="1050" dirty="0">
                <a:hlinkClick r:id="rId5"/>
              </a:rPr>
              <a:t>Eric Hellstrom</a:t>
            </a:r>
            <a:r>
              <a:rPr lang="en-US" sz="1050" baseline="30000" dirty="0"/>
              <a:t>1</a:t>
            </a:r>
            <a:r>
              <a:rPr lang="en-US" sz="1050" dirty="0"/>
              <a:t>, </a:t>
            </a:r>
            <a:r>
              <a:rPr lang="en-US" sz="1050" dirty="0">
                <a:hlinkClick r:id="rId5"/>
              </a:rPr>
              <a:t>David C. Larbalestier</a:t>
            </a:r>
            <a:r>
              <a:rPr lang="en-US" sz="1050" baseline="30000" dirty="0"/>
              <a:t>1</a:t>
            </a:r>
            <a:r>
              <a:rPr lang="en-US" sz="1050" dirty="0"/>
              <a:t>, Tengming Shen</a:t>
            </a:r>
            <a:r>
              <a:rPr lang="en-US" sz="1050" baseline="30000" dirty="0"/>
              <a:t>2</a:t>
            </a:r>
            <a:r>
              <a:rPr lang="en-US" sz="1050" dirty="0"/>
              <a:t> </a:t>
            </a:r>
          </a:p>
          <a:p>
            <a:pPr marL="228600" indent="-228600">
              <a:spcBef>
                <a:spcPts val="0"/>
              </a:spcBef>
              <a:buAutoNum type="arabicPeriod"/>
            </a:pPr>
            <a:r>
              <a:rPr lang="en-US" sz="1050" b="1" dirty="0">
                <a:solidFill>
                  <a:srgbClr val="0033CC"/>
                </a:solidFill>
              </a:rPr>
              <a:t>ASC-NHMFL-FSU; 2.   Lawrence Berkeley National Lab;</a:t>
            </a:r>
          </a:p>
          <a:p>
            <a:pPr>
              <a:spcBef>
                <a:spcPts val="0"/>
              </a:spcBef>
            </a:pPr>
            <a:r>
              <a:rPr lang="en-US" sz="600" b="1" dirty="0">
                <a:solidFill>
                  <a:srgbClr val="0033CC"/>
                </a:solidFill>
              </a:rPr>
              <a:t> </a:t>
            </a:r>
          </a:p>
          <a:p>
            <a:pPr>
              <a:spcBef>
                <a:spcPts val="0"/>
              </a:spcBef>
            </a:pPr>
            <a:r>
              <a:rPr lang="en-US" sz="1050" b="1" dirty="0"/>
              <a:t>Funding Grants:</a:t>
            </a:r>
            <a:r>
              <a:rPr lang="en-US" sz="1050" dirty="0"/>
              <a:t> K. M. Amm (NSF DMR-2128556); E. Hellstrom (DOE DE-SC0010421); U.P. Trociewitz (DOE DE-SC0018683, NIH-RO1 1RO1GM154600); D.S. Davis (DOE-ARDAP DE-AC02-05CH11231/AWD00007176); State of Florida; US DOE-MDP</a:t>
            </a:r>
            <a:endParaRPr lang="en-US" sz="1050" b="1" dirty="0">
              <a:solidFill>
                <a:srgbClr val="0033CC"/>
              </a:solidFill>
            </a:endParaRPr>
          </a:p>
        </p:txBody>
      </p:sp>
      <p:sp>
        <p:nvSpPr>
          <p:cNvPr id="1027" name="Rectangle 5">
            <a:extLst>
              <a:ext uri="{FF2B5EF4-FFF2-40B4-BE49-F238E27FC236}">
                <a16:creationId xmlns:a16="http://schemas.microsoft.com/office/drawing/2014/main" id="{22164BAF-52E9-1B37-DECE-4F4FA9516C0D}"/>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dirty="0"/>
          </a:p>
        </p:txBody>
      </p:sp>
      <p:sp>
        <p:nvSpPr>
          <p:cNvPr id="1028" name="Text Box 28">
            <a:extLst>
              <a:ext uri="{FF2B5EF4-FFF2-40B4-BE49-F238E27FC236}">
                <a16:creationId xmlns:a16="http://schemas.microsoft.com/office/drawing/2014/main" id="{FE028234-EFA1-9F51-A8D8-026D893F7C92}"/>
              </a:ext>
            </a:extLst>
          </p:cNvPr>
          <p:cNvSpPr txBox="1">
            <a:spLocks noChangeArrowheads="1"/>
          </p:cNvSpPr>
          <p:nvPr/>
        </p:nvSpPr>
        <p:spPr bwMode="auto">
          <a:xfrm>
            <a:off x="-22985" y="1342298"/>
            <a:ext cx="5931436" cy="4154984"/>
          </a:xfrm>
          <a:prstGeom prst="rect">
            <a:avLst/>
          </a:prstGeom>
          <a:noFill/>
          <a:ln w="9525">
            <a:noFill/>
            <a:miter lim="800000"/>
            <a:headEnd/>
            <a:tailEnd/>
          </a:ln>
        </p:spPr>
        <p:txBody>
          <a:bodyPr wrap="square">
            <a:spAutoFit/>
          </a:bodyPr>
          <a:lstStyle/>
          <a:p>
            <a:r>
              <a:rPr lang="en-US" sz="1200" dirty="0"/>
              <a:t>Most high field (&gt; 8T) superconducting magnets are made with a wind-and-react conductor, including low-temperature-superconductor Nb</a:t>
            </a:r>
            <a:r>
              <a:rPr lang="en-US" sz="1200" baseline="-25000" dirty="0"/>
              <a:t>3</a:t>
            </a:r>
            <a:r>
              <a:rPr lang="en-US" sz="1200" dirty="0"/>
              <a:t>Sn and high-temperature-superconductor (HTS) Bi-2212, that must undergo a heat treatment in final form due to strain limitations. Additionally Bi-2212, produced by powder-in-tube technology is reacted under high pressure to achieve dense filaments carrying high currents [1]. HTS Bi-2212 magnet technology is being developed for compact research magnets, accelerator magnets [2], nuclear magnetic resonance (NIH-R01-Trociewitz), and possibly fusion ohmic heating applications.</a:t>
            </a:r>
          </a:p>
          <a:p>
            <a:pPr defTabSz="457200"/>
            <a:r>
              <a:rPr lang="en-US" sz="1200" dirty="0"/>
              <a:t>	Scaling up high-pressure furnaces to meet the needs of these applications is critical but challenging due to the tight temperature tolerance (±2</a:t>
            </a:r>
            <a:r>
              <a:rPr lang="en-US" sz="1200" dirty="0">
                <a:latin typeface="Cambria Math" panose="02040503050406030204" pitchFamily="18" charset="0"/>
                <a:ea typeface="Cambria Math" panose="02040503050406030204" pitchFamily="18" charset="0"/>
              </a:rPr>
              <a:t>°</a:t>
            </a:r>
            <a:r>
              <a:rPr lang="en-US" sz="1200" dirty="0">
                <a:ea typeface="Cambria Math" panose="02040503050406030204" pitchFamily="18" charset="0"/>
              </a:rPr>
              <a:t>C</a:t>
            </a:r>
            <a:r>
              <a:rPr lang="en-US" sz="1200" dirty="0"/>
              <a:t> up to 900</a:t>
            </a:r>
            <a:r>
              <a:rPr lang="en-US" sz="1200" dirty="0">
                <a:latin typeface="Cambria Math" panose="02040503050406030204" pitchFamily="18" charset="0"/>
                <a:ea typeface="Cambria Math" panose="02040503050406030204" pitchFamily="18" charset="0"/>
              </a:rPr>
              <a:t>°</a:t>
            </a:r>
            <a:r>
              <a:rPr lang="en-US" sz="1200" dirty="0">
                <a:latin typeface="+mj-lt"/>
                <a:ea typeface="Cambria Math" panose="02040503050406030204" pitchFamily="18" charset="0"/>
              </a:rPr>
              <a:t>C) and the need to maintain flowing oxygen to maintain 100kPa pO</a:t>
            </a:r>
            <a:r>
              <a:rPr lang="en-US" sz="1200" baseline="-25000" dirty="0">
                <a:latin typeface="+mj-lt"/>
                <a:ea typeface="Cambria Math" panose="02040503050406030204" pitchFamily="18" charset="0"/>
              </a:rPr>
              <a:t>2</a:t>
            </a:r>
            <a:r>
              <a:rPr lang="en-US" sz="1200" dirty="0">
                <a:latin typeface="+mj-lt"/>
                <a:ea typeface="Cambria Math" panose="02040503050406030204" pitchFamily="18" charset="0"/>
              </a:rPr>
              <a:t> within 5-10MPa Argon. We have recently completed the commissioning of two magnet scale furnaces designing and implementing a more robust heater technology to reduce maintenance down-time. These furnaces enable progress on multiple domestic and international collaborations developing Bi-2212 magnet technology. </a:t>
            </a:r>
            <a:r>
              <a:rPr lang="en-US" sz="1200" b="1" dirty="0">
                <a:latin typeface="+mj-lt"/>
                <a:ea typeface="Cambria Math" panose="02040503050406030204" pitchFamily="18" charset="0"/>
              </a:rPr>
              <a:t>This is the only facility in the world capable of Over-Pressure Heat-Treatment of Bi-2212 magnets.</a:t>
            </a:r>
            <a:endParaRPr lang="en-US" sz="1200" b="1" dirty="0">
              <a:latin typeface="+mj-lt"/>
            </a:endParaRPr>
          </a:p>
          <a:p>
            <a:pPr defTabSz="457200"/>
            <a:r>
              <a:rPr lang="en-US" sz="1200" dirty="0"/>
              <a:t>	A significant advance is the demonstration of a 0.5m long uniform hot-zone in our larger furnace by optimizing the heating schedule. Additionally, a path to increasing this up to 1m at lower pressures that still achieve the benefits of over-pressure has been achieved. This is critical for our high energy physics partners, where sub-scale magnets begin at 1m lengths. This is motivating our continued efforts to partner with industry to produce a commercial large-volume furnace.</a:t>
            </a:r>
          </a:p>
        </p:txBody>
      </p:sp>
      <p:sp>
        <p:nvSpPr>
          <p:cNvPr id="1029" name="Line 42">
            <a:extLst>
              <a:ext uri="{FF2B5EF4-FFF2-40B4-BE49-F238E27FC236}">
                <a16:creationId xmlns:a16="http://schemas.microsoft.com/office/drawing/2014/main" id="{95503EC1-9DC4-AA66-29A1-64E57EA51279}"/>
              </a:ext>
            </a:extLst>
          </p:cNvPr>
          <p:cNvSpPr>
            <a:spLocks noChangeShapeType="1"/>
          </p:cNvSpPr>
          <p:nvPr/>
        </p:nvSpPr>
        <p:spPr bwMode="auto">
          <a:xfrm>
            <a:off x="0" y="1269065"/>
            <a:ext cx="12192000" cy="28082"/>
          </a:xfrm>
          <a:prstGeom prst="line">
            <a:avLst/>
          </a:prstGeom>
          <a:noFill/>
          <a:ln w="44450" cmpd="sng">
            <a:solidFill>
              <a:srgbClr val="4F4184"/>
            </a:solidFill>
            <a:round/>
            <a:headEnd/>
            <a:tailEnd/>
          </a:ln>
        </p:spPr>
        <p:txBody>
          <a:bodyPr/>
          <a:lstStyle/>
          <a:p>
            <a:endParaRPr lang="en-US" dirty="0"/>
          </a:p>
        </p:txBody>
      </p:sp>
      <p:sp>
        <p:nvSpPr>
          <p:cNvPr id="1034" name="Rectangle 49">
            <a:extLst>
              <a:ext uri="{FF2B5EF4-FFF2-40B4-BE49-F238E27FC236}">
                <a16:creationId xmlns:a16="http://schemas.microsoft.com/office/drawing/2014/main" id="{36CFF484-09B7-AF38-11A4-0CD66096A02B}"/>
              </a:ext>
            </a:extLst>
          </p:cNvPr>
          <p:cNvSpPr>
            <a:spLocks noChangeArrowheads="1"/>
          </p:cNvSpPr>
          <p:nvPr/>
        </p:nvSpPr>
        <p:spPr bwMode="auto">
          <a:xfrm>
            <a:off x="5934076" y="1427179"/>
            <a:ext cx="6169940" cy="4404089"/>
          </a:xfrm>
          <a:prstGeom prst="rect">
            <a:avLst/>
          </a:prstGeom>
          <a:noFill/>
          <a:ln w="19050">
            <a:solidFill>
              <a:srgbClr val="0033CC"/>
            </a:solidFill>
            <a:miter lim="800000"/>
            <a:headEnd/>
            <a:tailEnd/>
          </a:ln>
        </p:spPr>
        <p:txBody>
          <a:bodyPr wrap="none" anchor="ctr"/>
          <a:lstStyle/>
          <a:p>
            <a:endParaRPr lang="en-US" dirty="0"/>
          </a:p>
        </p:txBody>
      </p:sp>
      <p:sp>
        <p:nvSpPr>
          <p:cNvPr id="10" name="Text Box 28">
            <a:extLst>
              <a:ext uri="{FF2B5EF4-FFF2-40B4-BE49-F238E27FC236}">
                <a16:creationId xmlns:a16="http://schemas.microsoft.com/office/drawing/2014/main" id="{9FBBCBB4-07CF-6811-BE41-5BEB5A470155}"/>
              </a:ext>
            </a:extLst>
          </p:cNvPr>
          <p:cNvSpPr txBox="1">
            <a:spLocks noChangeArrowheads="1"/>
          </p:cNvSpPr>
          <p:nvPr/>
        </p:nvSpPr>
        <p:spPr bwMode="auto">
          <a:xfrm>
            <a:off x="44524" y="5450471"/>
            <a:ext cx="12016031" cy="938719"/>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Applied Superconductivity Center </a:t>
            </a:r>
          </a:p>
          <a:p>
            <a:pPr algn="just"/>
            <a:r>
              <a:rPr lang="en-US" sz="1100" dirty="0">
                <a:solidFill>
                  <a:srgbClr val="333399"/>
                </a:solidFill>
              </a:rPr>
              <a:t>over-pressure-heat-treatment furnaces.</a:t>
            </a:r>
          </a:p>
          <a:p>
            <a:pPr algn="just"/>
            <a:r>
              <a:rPr lang="en-US" sz="1100" b="1" dirty="0">
                <a:solidFill>
                  <a:srgbClr val="333399"/>
                </a:solidFill>
              </a:rPr>
              <a:t>Citation: [1] </a:t>
            </a:r>
            <a:r>
              <a:rPr lang="en-US" sz="1100" dirty="0">
                <a:solidFill>
                  <a:srgbClr val="333399"/>
                </a:solidFill>
              </a:rPr>
              <a:t>Larbalestier, D., Jiang, J., Trociewitz, U. </a:t>
            </a:r>
            <a:r>
              <a:rPr lang="en-US" sz="1100" i="1" dirty="0">
                <a:solidFill>
                  <a:srgbClr val="333399"/>
                </a:solidFill>
              </a:rPr>
              <a:t>et al.</a:t>
            </a:r>
            <a:r>
              <a:rPr lang="en-US" sz="1100" dirty="0">
                <a:solidFill>
                  <a:srgbClr val="333399"/>
                </a:solidFill>
              </a:rPr>
              <a:t> Isotropic round-wire multifilament </a:t>
            </a:r>
            <a:r>
              <a:rPr lang="en-US" sz="1100" dirty="0" err="1">
                <a:solidFill>
                  <a:srgbClr val="333399"/>
                </a:solidFill>
              </a:rPr>
              <a:t>cuprate</a:t>
            </a:r>
            <a:r>
              <a:rPr lang="en-US" sz="1100" dirty="0">
                <a:solidFill>
                  <a:srgbClr val="333399"/>
                </a:solidFill>
              </a:rPr>
              <a:t> superconductor for generation of magnetic fields above 30 T. </a:t>
            </a:r>
            <a:r>
              <a:rPr lang="en-US" sz="1100" i="1" dirty="0">
                <a:solidFill>
                  <a:srgbClr val="333399"/>
                </a:solidFill>
              </a:rPr>
              <a:t>Nature Mater</a:t>
            </a:r>
            <a:r>
              <a:rPr lang="en-US" sz="1100" dirty="0">
                <a:solidFill>
                  <a:srgbClr val="333399"/>
                </a:solidFill>
              </a:rPr>
              <a:t> </a:t>
            </a:r>
            <a:r>
              <a:rPr lang="en-US" sz="1100" b="1" dirty="0">
                <a:solidFill>
                  <a:srgbClr val="333399"/>
                </a:solidFill>
              </a:rPr>
              <a:t>13</a:t>
            </a:r>
            <a:r>
              <a:rPr lang="en-US" sz="1100" dirty="0">
                <a:solidFill>
                  <a:srgbClr val="333399"/>
                </a:solidFill>
              </a:rPr>
              <a:t>, 375–381 (2014). https://doi.org/10.1038/nmat3887. </a:t>
            </a:r>
            <a:r>
              <a:rPr lang="en-US" sz="1100" b="1" dirty="0">
                <a:solidFill>
                  <a:srgbClr val="333399"/>
                </a:solidFill>
              </a:rPr>
              <a:t>[2] </a:t>
            </a:r>
            <a:r>
              <a:rPr lang="en-US" sz="1100" dirty="0">
                <a:solidFill>
                  <a:srgbClr val="333399"/>
                </a:solidFill>
              </a:rPr>
              <a:t>Shen, T.; Garcia Fajardo, L. Superconducting Accelerator Magnets Based on High-Temperature Superconducting Bi-2212 Round Wires. </a:t>
            </a:r>
            <a:r>
              <a:rPr lang="en-US" sz="1100" i="1" dirty="0">
                <a:solidFill>
                  <a:srgbClr val="333399"/>
                </a:solidFill>
              </a:rPr>
              <a:t>Instruments</a:t>
            </a:r>
            <a:r>
              <a:rPr lang="en-US" sz="1100" dirty="0">
                <a:solidFill>
                  <a:srgbClr val="333399"/>
                </a:solidFill>
              </a:rPr>
              <a:t>, </a:t>
            </a:r>
            <a:r>
              <a:rPr lang="en-US" sz="1100" i="1" dirty="0">
                <a:solidFill>
                  <a:srgbClr val="333399"/>
                </a:solidFill>
              </a:rPr>
              <a:t>4</a:t>
            </a:r>
            <a:r>
              <a:rPr lang="en-US" sz="1100" dirty="0">
                <a:solidFill>
                  <a:srgbClr val="333399"/>
                </a:solidFill>
              </a:rPr>
              <a:t>, 17 (2020). https://doi.org/10.3390/instruments4020017.</a:t>
            </a:r>
          </a:p>
        </p:txBody>
      </p:sp>
      <p:pic>
        <p:nvPicPr>
          <p:cNvPr id="12" name="Picture 11" descr="NSF logo.jpg">
            <a:extLst>
              <a:ext uri="{FF2B5EF4-FFF2-40B4-BE49-F238E27FC236}">
                <a16:creationId xmlns:a16="http://schemas.microsoft.com/office/drawing/2014/main" id="{B62E68C1-B5BF-3D07-5C0D-A755516296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8744" y="248699"/>
            <a:ext cx="832775" cy="837791"/>
          </a:xfrm>
          <a:prstGeom prst="rect">
            <a:avLst/>
          </a:prstGeom>
        </p:spPr>
      </p:pic>
      <p:pic>
        <p:nvPicPr>
          <p:cNvPr id="14" name="Picture 13" descr="JustM_purple.jpg">
            <a:extLst>
              <a:ext uri="{FF2B5EF4-FFF2-40B4-BE49-F238E27FC236}">
                <a16:creationId xmlns:a16="http://schemas.microsoft.com/office/drawing/2014/main" id="{0484E805-01FE-C29C-961E-8A426CF5C2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64965" y="312674"/>
            <a:ext cx="595590" cy="709840"/>
          </a:xfrm>
          <a:prstGeom prst="rect">
            <a:avLst/>
          </a:prstGeom>
        </p:spPr>
      </p:pic>
      <p:sp>
        <p:nvSpPr>
          <p:cNvPr id="2" name="AutoShape 2">
            <a:extLst>
              <a:ext uri="{FF2B5EF4-FFF2-40B4-BE49-F238E27FC236}">
                <a16:creationId xmlns:a16="http://schemas.microsoft.com/office/drawing/2014/main" id="{27F2F249-0031-8979-5F3C-80320178DA16}"/>
              </a:ext>
            </a:extLst>
          </p:cNvPr>
          <p:cNvSpPr>
            <a:spLocks noChangeAspect="1" noChangeArrowheads="1"/>
          </p:cNvSpPr>
          <p:nvPr/>
        </p:nvSpPr>
        <p:spPr bwMode="auto">
          <a:xfrm>
            <a:off x="5743575" y="34031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E3D297C4-91E1-9538-343F-E2E32153FFA7}"/>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B95A24C-A599-3F00-414D-8C78DA544D7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68EE6BD8-EDBD-BA70-701E-2641EA69D5F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687DB6C-4A69-4DAB-91C0-0FB2E94F595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22" name="Picture 21">
            <a:extLst>
              <a:ext uri="{FF2B5EF4-FFF2-40B4-BE49-F238E27FC236}">
                <a16:creationId xmlns:a16="http://schemas.microsoft.com/office/drawing/2014/main" id="{D0B8873B-5378-AF0C-C268-C2C969A82F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99524" y="3759508"/>
            <a:ext cx="2404491" cy="1842290"/>
          </a:xfrm>
          <a:prstGeom prst="rect">
            <a:avLst/>
          </a:prstGeom>
        </p:spPr>
      </p:pic>
      <p:sp>
        <p:nvSpPr>
          <p:cNvPr id="28" name="Arrow: Right 27">
            <a:extLst>
              <a:ext uri="{FF2B5EF4-FFF2-40B4-BE49-F238E27FC236}">
                <a16:creationId xmlns:a16="http://schemas.microsoft.com/office/drawing/2014/main" id="{2F382D17-FBEB-C1AD-B32A-0BEEDF000E1C}"/>
              </a:ext>
            </a:extLst>
          </p:cNvPr>
          <p:cNvSpPr/>
          <p:nvPr/>
        </p:nvSpPr>
        <p:spPr>
          <a:xfrm>
            <a:off x="6816015" y="2168657"/>
            <a:ext cx="565909" cy="410749"/>
          </a:xfrm>
          <a:prstGeom prst="rightArrow">
            <a:avLst/>
          </a:prstGeom>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United States Department of Energy - Wikipedia">
            <a:extLst>
              <a:ext uri="{FF2B5EF4-FFF2-40B4-BE49-F238E27FC236}">
                <a16:creationId xmlns:a16="http://schemas.microsoft.com/office/drawing/2014/main" id="{32825526-57C1-B76A-6716-A9993B5B654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17895" y="265258"/>
            <a:ext cx="804672" cy="8046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3BDFFB9-CA5E-D35E-2862-4D9E3287767B}"/>
              </a:ext>
            </a:extLst>
          </p:cNvPr>
          <p:cNvPicPr>
            <a:picLocks noChangeAspect="1"/>
          </p:cNvPicPr>
          <p:nvPr/>
        </p:nvPicPr>
        <p:blipFill>
          <a:blip r:embed="rId13"/>
          <a:srcRect r="29952"/>
          <a:stretch>
            <a:fillRect/>
          </a:stretch>
        </p:blipFill>
        <p:spPr>
          <a:xfrm>
            <a:off x="9305925" y="1516937"/>
            <a:ext cx="2707738" cy="2002072"/>
          </a:xfrm>
          <a:prstGeom prst="rect">
            <a:avLst/>
          </a:prstGeom>
        </p:spPr>
      </p:pic>
      <p:pic>
        <p:nvPicPr>
          <p:cNvPr id="18" name="Picture 17" descr="A group of objects on a table&#10;&#10;Description automatically generated">
            <a:extLst>
              <a:ext uri="{FF2B5EF4-FFF2-40B4-BE49-F238E27FC236}">
                <a16:creationId xmlns:a16="http://schemas.microsoft.com/office/drawing/2014/main" id="{FE2ED1EB-C0D1-2C43-7555-7FFE02FBAAE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a:off x="6007502" y="1597881"/>
            <a:ext cx="745681" cy="1687781"/>
          </a:xfrm>
          <a:prstGeom prst="rect">
            <a:avLst/>
          </a:prstGeom>
          <a:ln w="19050">
            <a:solidFill>
              <a:schemeClr val="accent6"/>
            </a:solidFill>
          </a:ln>
        </p:spPr>
      </p:pic>
      <p:pic>
        <p:nvPicPr>
          <p:cNvPr id="33" name="Picture 32">
            <a:extLst>
              <a:ext uri="{FF2B5EF4-FFF2-40B4-BE49-F238E27FC236}">
                <a16:creationId xmlns:a16="http://schemas.microsoft.com/office/drawing/2014/main" id="{474F7925-B9BC-CBC8-DCFC-7052C2DBB470}"/>
              </a:ext>
            </a:extLst>
          </p:cNvPr>
          <p:cNvPicPr>
            <a:picLocks noChangeAspect="1"/>
          </p:cNvPicPr>
          <p:nvPr/>
        </p:nvPicPr>
        <p:blipFill>
          <a:blip r:embed="rId15" cstate="print">
            <a:extLst>
              <a:ext uri="{28A0092B-C50C-407E-A947-70E740481C1C}">
                <a14:useLocalDpi xmlns:a14="http://schemas.microsoft.com/office/drawing/2010/main" val="0"/>
              </a:ext>
            </a:extLst>
          </a:blip>
          <a:srcRect b="-1"/>
          <a:stretch>
            <a:fillRect/>
          </a:stretch>
        </p:blipFill>
        <p:spPr>
          <a:xfrm>
            <a:off x="7470100" y="1516937"/>
            <a:ext cx="1242978" cy="1159804"/>
          </a:xfrm>
          <a:prstGeom prst="rect">
            <a:avLst/>
          </a:prstGeom>
          <a:ln w="19050">
            <a:solidFill>
              <a:schemeClr val="accent6"/>
            </a:solidFill>
          </a:ln>
        </p:spPr>
      </p:pic>
      <p:sp>
        <p:nvSpPr>
          <p:cNvPr id="34" name="TextBox 33">
            <a:extLst>
              <a:ext uri="{FF2B5EF4-FFF2-40B4-BE49-F238E27FC236}">
                <a16:creationId xmlns:a16="http://schemas.microsoft.com/office/drawing/2014/main" id="{E253B0F2-B294-5C17-0778-85A05CD1EFAF}"/>
              </a:ext>
            </a:extLst>
          </p:cNvPr>
          <p:cNvSpPr txBox="1"/>
          <p:nvPr/>
        </p:nvSpPr>
        <p:spPr>
          <a:xfrm>
            <a:off x="5935948" y="3267945"/>
            <a:ext cx="1698883" cy="338554"/>
          </a:xfrm>
          <a:prstGeom prst="rect">
            <a:avLst/>
          </a:prstGeom>
          <a:noFill/>
        </p:spPr>
        <p:txBody>
          <a:bodyPr wrap="square" rtlCol="0">
            <a:spAutoFit/>
          </a:bodyPr>
          <a:lstStyle/>
          <a:p>
            <a:r>
              <a:rPr lang="en-US" sz="800" b="1" dirty="0"/>
              <a:t>Very complex heaters made with brittle silicon carbide </a:t>
            </a:r>
          </a:p>
        </p:txBody>
      </p:sp>
      <p:cxnSp>
        <p:nvCxnSpPr>
          <p:cNvPr id="36" name="Straight Arrow Connector 35">
            <a:extLst>
              <a:ext uri="{FF2B5EF4-FFF2-40B4-BE49-F238E27FC236}">
                <a16:creationId xmlns:a16="http://schemas.microsoft.com/office/drawing/2014/main" id="{F815D5DF-83AA-6573-C3A1-A68389CF913C}"/>
              </a:ext>
            </a:extLst>
          </p:cNvPr>
          <p:cNvCxnSpPr>
            <a:cxnSpLocks/>
            <a:stCxn id="34" idx="0"/>
          </p:cNvCxnSpPr>
          <p:nvPr/>
        </p:nvCxnSpPr>
        <p:spPr>
          <a:xfrm flipH="1" flipV="1">
            <a:off x="6482606" y="3101793"/>
            <a:ext cx="302784" cy="166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0E9A107-D107-C528-4008-8B1A0C7E6E1F}"/>
              </a:ext>
            </a:extLst>
          </p:cNvPr>
          <p:cNvCxnSpPr>
            <a:cxnSpLocks/>
            <a:stCxn id="34" idx="0"/>
          </p:cNvCxnSpPr>
          <p:nvPr/>
        </p:nvCxnSpPr>
        <p:spPr>
          <a:xfrm flipH="1" flipV="1">
            <a:off x="6284300" y="2882663"/>
            <a:ext cx="501090" cy="3852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9DB768D-BCB7-9D30-5543-C86893B994DF}"/>
              </a:ext>
            </a:extLst>
          </p:cNvPr>
          <p:cNvCxnSpPr>
            <a:cxnSpLocks/>
            <a:stCxn id="34" idx="0"/>
          </p:cNvCxnSpPr>
          <p:nvPr/>
        </p:nvCxnSpPr>
        <p:spPr>
          <a:xfrm flipH="1" flipV="1">
            <a:off x="6387693" y="2560337"/>
            <a:ext cx="397697" cy="7076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F435518-93A6-5CD7-0863-02930C87722B}"/>
              </a:ext>
            </a:extLst>
          </p:cNvPr>
          <p:cNvSpPr txBox="1"/>
          <p:nvPr/>
        </p:nvSpPr>
        <p:spPr>
          <a:xfrm>
            <a:off x="5952728" y="1409215"/>
            <a:ext cx="1122423" cy="215444"/>
          </a:xfrm>
          <a:prstGeom prst="rect">
            <a:avLst/>
          </a:prstGeom>
          <a:noFill/>
        </p:spPr>
        <p:txBody>
          <a:bodyPr wrap="none" rtlCol="0">
            <a:spAutoFit/>
          </a:bodyPr>
          <a:lstStyle/>
          <a:p>
            <a:r>
              <a:rPr lang="en-US" sz="800" b="1" dirty="0"/>
              <a:t>Many Terminations</a:t>
            </a:r>
          </a:p>
        </p:txBody>
      </p:sp>
      <p:cxnSp>
        <p:nvCxnSpPr>
          <p:cNvPr id="53" name="Straight Arrow Connector 52">
            <a:extLst>
              <a:ext uri="{FF2B5EF4-FFF2-40B4-BE49-F238E27FC236}">
                <a16:creationId xmlns:a16="http://schemas.microsoft.com/office/drawing/2014/main" id="{51878F1A-5EDC-EF25-602D-65AF61D2A1C7}"/>
              </a:ext>
            </a:extLst>
          </p:cNvPr>
          <p:cNvCxnSpPr>
            <a:cxnSpLocks/>
          </p:cNvCxnSpPr>
          <p:nvPr/>
        </p:nvCxnSpPr>
        <p:spPr>
          <a:xfrm flipH="1">
            <a:off x="6150813" y="1597881"/>
            <a:ext cx="88491" cy="2412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24" name="Group 1023">
            <a:extLst>
              <a:ext uri="{FF2B5EF4-FFF2-40B4-BE49-F238E27FC236}">
                <a16:creationId xmlns:a16="http://schemas.microsoft.com/office/drawing/2014/main" id="{8E1A5C90-77BD-8CE1-7D56-F5D633D536D5}"/>
              </a:ext>
            </a:extLst>
          </p:cNvPr>
          <p:cNvGrpSpPr/>
          <p:nvPr/>
        </p:nvGrpSpPr>
        <p:grpSpPr>
          <a:xfrm>
            <a:off x="7508578" y="2732948"/>
            <a:ext cx="800107" cy="767522"/>
            <a:chOff x="7467888" y="2497732"/>
            <a:chExt cx="800107" cy="767522"/>
          </a:xfrm>
        </p:grpSpPr>
        <p:pic>
          <p:nvPicPr>
            <p:cNvPr id="58" name="Picture 57" descr="A circular object with many small metal objects&#10;&#10;AI-generated content may be incorrect.">
              <a:extLst>
                <a:ext uri="{FF2B5EF4-FFF2-40B4-BE49-F238E27FC236}">
                  <a16:creationId xmlns:a16="http://schemas.microsoft.com/office/drawing/2014/main" id="{642ECB99-2302-E144-71B8-E6A65A5B9F06}"/>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a:off x="7467888" y="2497732"/>
              <a:ext cx="772610" cy="767522"/>
            </a:xfrm>
            <a:prstGeom prst="rect">
              <a:avLst/>
            </a:prstGeom>
            <a:ln w="19050">
              <a:solidFill>
                <a:schemeClr val="accent6"/>
              </a:solidFill>
            </a:ln>
          </p:spPr>
        </p:pic>
        <p:cxnSp>
          <p:nvCxnSpPr>
            <p:cNvPr id="60" name="Straight Arrow Connector 59">
              <a:extLst>
                <a:ext uri="{FF2B5EF4-FFF2-40B4-BE49-F238E27FC236}">
                  <a16:creationId xmlns:a16="http://schemas.microsoft.com/office/drawing/2014/main" id="{627E9C98-CBAC-DB74-9C77-7739E4F030F1}"/>
                </a:ext>
              </a:extLst>
            </p:cNvPr>
            <p:cNvCxnSpPr>
              <a:cxnSpLocks/>
            </p:cNvCxnSpPr>
            <p:nvPr/>
          </p:nvCxnSpPr>
          <p:spPr>
            <a:xfrm flipH="1">
              <a:off x="7981559" y="2741101"/>
              <a:ext cx="286436" cy="303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25" name="TextBox 1024">
            <a:extLst>
              <a:ext uri="{FF2B5EF4-FFF2-40B4-BE49-F238E27FC236}">
                <a16:creationId xmlns:a16="http://schemas.microsoft.com/office/drawing/2014/main" id="{FE3DD012-162D-5B29-E992-A77FDB777F46}"/>
              </a:ext>
            </a:extLst>
          </p:cNvPr>
          <p:cNvSpPr txBox="1"/>
          <p:nvPr/>
        </p:nvSpPr>
        <p:spPr>
          <a:xfrm>
            <a:off x="9533417" y="5441626"/>
            <a:ext cx="2658582" cy="415498"/>
          </a:xfrm>
          <a:prstGeom prst="rect">
            <a:avLst/>
          </a:prstGeom>
          <a:noFill/>
        </p:spPr>
        <p:txBody>
          <a:bodyPr wrap="square" rtlCol="0">
            <a:spAutoFit/>
          </a:bodyPr>
          <a:lstStyle/>
          <a:p>
            <a:r>
              <a:rPr lang="en-US" sz="1000" dirty="0">
                <a:latin typeface="+mj-lt"/>
              </a:rPr>
              <a:t>Longer uniform heating-zone (</a:t>
            </a:r>
            <a:r>
              <a:rPr lang="en-US" sz="1000" dirty="0"/>
              <a:t>± 2</a:t>
            </a:r>
            <a:r>
              <a:rPr lang="en-US" sz="1000" dirty="0">
                <a:latin typeface="Cambria Math" panose="02040503050406030204" pitchFamily="18" charset="0"/>
                <a:ea typeface="Cambria Math" panose="02040503050406030204" pitchFamily="18" charset="0"/>
              </a:rPr>
              <a:t>°</a:t>
            </a:r>
            <a:r>
              <a:rPr lang="en-US" sz="1000" dirty="0">
                <a:ea typeface="Cambria Math" panose="02040503050406030204" pitchFamily="18" charset="0"/>
              </a:rPr>
              <a:t>C</a:t>
            </a:r>
            <a:r>
              <a:rPr lang="en-US" sz="1000" dirty="0"/>
              <a:t>)</a:t>
            </a:r>
            <a:r>
              <a:rPr lang="en-US" sz="1000" dirty="0">
                <a:latin typeface="+mj-lt"/>
              </a:rPr>
              <a:t> with optimized heating and reduced pressure</a:t>
            </a:r>
          </a:p>
        </p:txBody>
      </p:sp>
      <p:sp>
        <p:nvSpPr>
          <p:cNvPr id="1030" name="TextBox 1029">
            <a:extLst>
              <a:ext uri="{FF2B5EF4-FFF2-40B4-BE49-F238E27FC236}">
                <a16:creationId xmlns:a16="http://schemas.microsoft.com/office/drawing/2014/main" id="{9918409C-CF35-8DCE-6B47-BF93C1536F4F}"/>
              </a:ext>
            </a:extLst>
          </p:cNvPr>
          <p:cNvSpPr txBox="1"/>
          <p:nvPr/>
        </p:nvSpPr>
        <p:spPr>
          <a:xfrm>
            <a:off x="9317422" y="3449400"/>
            <a:ext cx="2766749" cy="577081"/>
          </a:xfrm>
          <a:prstGeom prst="rect">
            <a:avLst/>
          </a:prstGeom>
          <a:noFill/>
        </p:spPr>
        <p:txBody>
          <a:bodyPr wrap="square" rtlCol="0">
            <a:spAutoFit/>
          </a:bodyPr>
          <a:lstStyle/>
          <a:p>
            <a:r>
              <a:rPr lang="en-US" sz="1050" dirty="0">
                <a:latin typeface="+mj-lt"/>
              </a:rPr>
              <a:t>More furnace heating zones (25cm each) reaching peak temperature as pressure is reduced</a:t>
            </a:r>
            <a:endParaRPr lang="en-US" sz="500" dirty="0">
              <a:latin typeface="+mj-lt"/>
            </a:endParaRPr>
          </a:p>
        </p:txBody>
      </p:sp>
      <p:sp>
        <p:nvSpPr>
          <p:cNvPr id="1031" name="Arrow: Curved Right 1030">
            <a:extLst>
              <a:ext uri="{FF2B5EF4-FFF2-40B4-BE49-F238E27FC236}">
                <a16:creationId xmlns:a16="http://schemas.microsoft.com/office/drawing/2014/main" id="{2BEF38F7-9E8C-563E-CCEA-1ADB6F92B503}"/>
              </a:ext>
            </a:extLst>
          </p:cNvPr>
          <p:cNvSpPr/>
          <p:nvPr/>
        </p:nvSpPr>
        <p:spPr>
          <a:xfrm rot="21279470">
            <a:off x="9062338" y="3253160"/>
            <a:ext cx="569839" cy="1593778"/>
          </a:xfrm>
          <a:prstGeom prst="curvedRightArrow">
            <a:avLst>
              <a:gd name="adj1" fmla="val 25000"/>
              <a:gd name="adj2" fmla="val 52813"/>
              <a:gd name="adj3" fmla="val 2500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032" name="TextBox 1031">
            <a:extLst>
              <a:ext uri="{FF2B5EF4-FFF2-40B4-BE49-F238E27FC236}">
                <a16:creationId xmlns:a16="http://schemas.microsoft.com/office/drawing/2014/main" id="{2E753353-56B9-339E-8AAD-F5539F7E922D}"/>
              </a:ext>
            </a:extLst>
          </p:cNvPr>
          <p:cNvSpPr txBox="1"/>
          <p:nvPr/>
        </p:nvSpPr>
        <p:spPr>
          <a:xfrm>
            <a:off x="6753183" y="2580828"/>
            <a:ext cx="830676" cy="461665"/>
          </a:xfrm>
          <a:prstGeom prst="rect">
            <a:avLst/>
          </a:prstGeom>
          <a:noFill/>
        </p:spPr>
        <p:txBody>
          <a:bodyPr wrap="square" rtlCol="0">
            <a:spAutoFit/>
          </a:bodyPr>
          <a:lstStyle/>
          <a:p>
            <a:r>
              <a:rPr lang="en-US" sz="800" b="1" dirty="0"/>
              <a:t>Heater Technology Upgrade</a:t>
            </a:r>
          </a:p>
        </p:txBody>
      </p:sp>
      <p:grpSp>
        <p:nvGrpSpPr>
          <p:cNvPr id="15" name="Group 14">
            <a:extLst>
              <a:ext uri="{FF2B5EF4-FFF2-40B4-BE49-F238E27FC236}">
                <a16:creationId xmlns:a16="http://schemas.microsoft.com/office/drawing/2014/main" id="{9A5EF0D3-B076-9F5B-A3DD-16671D1B48A9}"/>
              </a:ext>
            </a:extLst>
          </p:cNvPr>
          <p:cNvGrpSpPr/>
          <p:nvPr/>
        </p:nvGrpSpPr>
        <p:grpSpPr>
          <a:xfrm>
            <a:off x="5934075" y="3578001"/>
            <a:ext cx="3639295" cy="2252975"/>
            <a:chOff x="5934075" y="3497837"/>
            <a:chExt cx="3639295" cy="2252975"/>
          </a:xfrm>
        </p:grpSpPr>
        <p:grpSp>
          <p:nvGrpSpPr>
            <p:cNvPr id="19" name="Group 18">
              <a:extLst>
                <a:ext uri="{FF2B5EF4-FFF2-40B4-BE49-F238E27FC236}">
                  <a16:creationId xmlns:a16="http://schemas.microsoft.com/office/drawing/2014/main" id="{228AF5B9-1F2C-23E8-1879-5549C5B1C182}"/>
                </a:ext>
              </a:extLst>
            </p:cNvPr>
            <p:cNvGrpSpPr/>
            <p:nvPr/>
          </p:nvGrpSpPr>
          <p:grpSpPr>
            <a:xfrm>
              <a:off x="5934075" y="3497837"/>
              <a:ext cx="3639295" cy="2252975"/>
              <a:chOff x="8353858" y="3681529"/>
              <a:chExt cx="3639295" cy="2252975"/>
            </a:xfrm>
          </p:grpSpPr>
          <p:pic>
            <p:nvPicPr>
              <p:cNvPr id="20" name="Picture 19" descr="A person standing next to a ladder in a factory&#10;&#10;Description automatically generated">
                <a:extLst>
                  <a:ext uri="{FF2B5EF4-FFF2-40B4-BE49-F238E27FC236}">
                    <a16:creationId xmlns:a16="http://schemas.microsoft.com/office/drawing/2014/main" id="{84988952-43E8-A4C2-3620-C994419E9ECE}"/>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8465218" y="3681529"/>
                <a:ext cx="2386812" cy="1998994"/>
              </a:xfrm>
              <a:prstGeom prst="rect">
                <a:avLst/>
              </a:prstGeom>
              <a:ln w="19050">
                <a:solidFill>
                  <a:schemeClr val="accent6"/>
                </a:solidFill>
              </a:ln>
            </p:spPr>
          </p:pic>
          <p:sp>
            <p:nvSpPr>
              <p:cNvPr id="21" name="TextBox 20">
                <a:extLst>
                  <a:ext uri="{FF2B5EF4-FFF2-40B4-BE49-F238E27FC236}">
                    <a16:creationId xmlns:a16="http://schemas.microsoft.com/office/drawing/2014/main" id="{FFCDE51A-D348-700E-EE9C-6DCEC81410BF}"/>
                  </a:ext>
                </a:extLst>
              </p:cNvPr>
              <p:cNvSpPr txBox="1"/>
              <p:nvPr/>
            </p:nvSpPr>
            <p:spPr>
              <a:xfrm>
                <a:off x="8353858" y="5688283"/>
                <a:ext cx="3639295" cy="246221"/>
              </a:xfrm>
              <a:prstGeom prst="rect">
                <a:avLst/>
              </a:prstGeom>
              <a:noFill/>
            </p:spPr>
            <p:txBody>
              <a:bodyPr wrap="square" rtlCol="0">
                <a:spAutoFit/>
              </a:bodyPr>
              <a:lstStyle/>
              <a:p>
                <a:r>
                  <a:rPr lang="en-US" sz="1000" dirty="0">
                    <a:latin typeface="+mj-lt"/>
                  </a:rPr>
                  <a:t>Upgraded Over-Pressure Furnaces for HTS Bi-2212 Magnets</a:t>
                </a:r>
              </a:p>
            </p:txBody>
          </p:sp>
        </p:grpSp>
        <p:sp>
          <p:nvSpPr>
            <p:cNvPr id="5" name="TextBox 4">
              <a:extLst>
                <a:ext uri="{FF2B5EF4-FFF2-40B4-BE49-F238E27FC236}">
                  <a16:creationId xmlns:a16="http://schemas.microsoft.com/office/drawing/2014/main" id="{56B92EDD-0FA3-6B50-2EC2-D19D203146E7}"/>
                </a:ext>
              </a:extLst>
            </p:cNvPr>
            <p:cNvSpPr txBox="1"/>
            <p:nvPr/>
          </p:nvSpPr>
          <p:spPr>
            <a:xfrm>
              <a:off x="7959636" y="4668971"/>
              <a:ext cx="441789" cy="529376"/>
            </a:xfrm>
            <a:prstGeom prst="rect">
              <a:avLst/>
            </a:prstGeom>
            <a:solidFill>
              <a:schemeClr val="bg1">
                <a:alpha val="65000"/>
              </a:schemeClr>
            </a:solidFill>
          </p:spPr>
          <p:txBody>
            <a:bodyPr wrap="none" lIns="45720" tIns="18288" rIns="45720" bIns="18288" rtlCol="0">
              <a:spAutoFit/>
            </a:bodyPr>
            <a:lstStyle/>
            <a:p>
              <a:pPr algn="ctr"/>
              <a:r>
                <a:rPr lang="en-US" sz="800" b="1" dirty="0"/>
                <a:t>Gas </a:t>
              </a:r>
            </a:p>
            <a:p>
              <a:pPr algn="ctr"/>
              <a:r>
                <a:rPr lang="en-US" sz="800" b="1" dirty="0"/>
                <a:t>Bottles</a:t>
              </a:r>
            </a:p>
            <a:p>
              <a:pPr algn="ctr"/>
              <a:r>
                <a:rPr lang="en-US" sz="800" b="1" dirty="0"/>
                <a:t>2% O</a:t>
              </a:r>
              <a:r>
                <a:rPr lang="en-US" sz="800" b="1" baseline="-25000" dirty="0"/>
                <a:t>2</a:t>
              </a:r>
              <a:r>
                <a:rPr lang="en-US" sz="800" b="1" dirty="0"/>
                <a:t> </a:t>
              </a:r>
            </a:p>
            <a:p>
              <a:pPr algn="ctr"/>
              <a:r>
                <a:rPr lang="en-US" sz="800" b="1" dirty="0"/>
                <a:t>98% </a:t>
              </a:r>
              <a:r>
                <a:rPr lang="en-US" sz="800" b="1" dirty="0" err="1"/>
                <a:t>Ar</a:t>
              </a:r>
              <a:endParaRPr lang="en-US" sz="800" b="1" dirty="0"/>
            </a:p>
          </p:txBody>
        </p:sp>
        <p:sp>
          <p:nvSpPr>
            <p:cNvPr id="8" name="TextBox 7">
              <a:extLst>
                <a:ext uri="{FF2B5EF4-FFF2-40B4-BE49-F238E27FC236}">
                  <a16:creationId xmlns:a16="http://schemas.microsoft.com/office/drawing/2014/main" id="{2DB9424A-2422-5F8C-1754-1ABD6856A77C}"/>
                </a:ext>
              </a:extLst>
            </p:cNvPr>
            <p:cNvSpPr txBox="1"/>
            <p:nvPr/>
          </p:nvSpPr>
          <p:spPr>
            <a:xfrm>
              <a:off x="6153181" y="5055651"/>
              <a:ext cx="906658" cy="283154"/>
            </a:xfrm>
            <a:prstGeom prst="rect">
              <a:avLst/>
            </a:prstGeom>
            <a:solidFill>
              <a:schemeClr val="bg1">
                <a:alpha val="65000"/>
              </a:schemeClr>
            </a:solidFill>
          </p:spPr>
          <p:txBody>
            <a:bodyPr wrap="none" lIns="45720" tIns="18288" rIns="45720" bIns="18288" rtlCol="0">
              <a:spAutoFit/>
            </a:bodyPr>
            <a:lstStyle/>
            <a:p>
              <a:pPr algn="ctr"/>
              <a:r>
                <a:rPr lang="en-US" sz="800" dirty="0">
                  <a:latin typeface="Times New Roman" panose="02020603050405020304" pitchFamily="18" charset="0"/>
                  <a:cs typeface="Times New Roman" panose="02020603050405020304" pitchFamily="18" charset="0"/>
                </a:rPr>
                <a:t>“</a:t>
              </a:r>
              <a:r>
                <a:rPr lang="el-GR" sz="800" dirty="0">
                  <a:latin typeface="Times New Roman" panose="02020603050405020304" pitchFamily="18" charset="0"/>
                  <a:cs typeface="Times New Roman" panose="02020603050405020304" pitchFamily="18" charset="0"/>
                </a:rPr>
                <a:t>Δ</a:t>
              </a:r>
              <a:r>
                <a:rPr lang="en-US" sz="800" dirty="0">
                  <a:latin typeface="Times New Roman" panose="02020603050405020304" pitchFamily="18" charset="0"/>
                  <a:cs typeface="Times New Roman" panose="02020603050405020304" pitchFamily="18" charset="0"/>
                </a:rPr>
                <a:t>-</a:t>
              </a:r>
              <a:r>
                <a:rPr lang="en-US" sz="800" dirty="0"/>
                <a:t>Tech” Furnace</a:t>
              </a:r>
            </a:p>
            <a:p>
              <a:pPr algn="ctr"/>
              <a:r>
                <a:rPr lang="el-GR" sz="800" dirty="0"/>
                <a:t>Φ</a:t>
              </a:r>
              <a:r>
                <a:rPr lang="en-US" sz="800" dirty="0"/>
                <a:t>13 cm x 38 cm</a:t>
              </a:r>
              <a:endParaRPr lang="en-US" sz="800" b="1" dirty="0"/>
            </a:p>
          </p:txBody>
        </p:sp>
        <p:sp>
          <p:nvSpPr>
            <p:cNvPr id="9" name="TextBox 8">
              <a:extLst>
                <a:ext uri="{FF2B5EF4-FFF2-40B4-BE49-F238E27FC236}">
                  <a16:creationId xmlns:a16="http://schemas.microsoft.com/office/drawing/2014/main" id="{86BCC4B7-5079-1196-1D23-DFAD4462DE5B}"/>
                </a:ext>
              </a:extLst>
            </p:cNvPr>
            <p:cNvSpPr txBox="1"/>
            <p:nvPr/>
          </p:nvSpPr>
          <p:spPr>
            <a:xfrm>
              <a:off x="6946939" y="3629069"/>
              <a:ext cx="1050930" cy="283154"/>
            </a:xfrm>
            <a:prstGeom prst="rect">
              <a:avLst/>
            </a:prstGeom>
            <a:solidFill>
              <a:schemeClr val="bg1">
                <a:alpha val="65000"/>
              </a:schemeClr>
            </a:solidFill>
          </p:spPr>
          <p:txBody>
            <a:bodyPr wrap="none" lIns="45720" tIns="18288" rIns="45720" bIns="18288" rtlCol="0">
              <a:spAutoFit/>
            </a:bodyPr>
            <a:lstStyle/>
            <a:p>
              <a:pPr algn="ctr"/>
              <a:r>
                <a:rPr lang="en-US" sz="800" dirty="0"/>
                <a:t>“Renegade” Furnace</a:t>
              </a:r>
            </a:p>
            <a:p>
              <a:pPr algn="ctr"/>
              <a:r>
                <a:rPr lang="el-GR" sz="800" dirty="0"/>
                <a:t>Φ</a:t>
              </a:r>
              <a:r>
                <a:rPr lang="en-US" sz="800" dirty="0"/>
                <a:t>15 cm x 50-100 cm</a:t>
              </a:r>
              <a:endParaRPr lang="en-US" sz="800" b="1" dirty="0"/>
            </a:p>
          </p:txBody>
        </p:sp>
      </p:grpSp>
      <p:sp>
        <p:nvSpPr>
          <p:cNvPr id="16" name="TextBox 15">
            <a:extLst>
              <a:ext uri="{FF2B5EF4-FFF2-40B4-BE49-F238E27FC236}">
                <a16:creationId xmlns:a16="http://schemas.microsoft.com/office/drawing/2014/main" id="{DD1DD4A2-D019-AC2D-5A81-3913564BFAAF}"/>
              </a:ext>
            </a:extLst>
          </p:cNvPr>
          <p:cNvSpPr txBox="1"/>
          <p:nvPr/>
        </p:nvSpPr>
        <p:spPr>
          <a:xfrm>
            <a:off x="8244955" y="2765709"/>
            <a:ext cx="1129573" cy="461665"/>
          </a:xfrm>
          <a:prstGeom prst="rect">
            <a:avLst/>
          </a:prstGeom>
          <a:noFill/>
        </p:spPr>
        <p:txBody>
          <a:bodyPr wrap="square" rtlCol="0">
            <a:spAutoFit/>
          </a:bodyPr>
          <a:lstStyle/>
          <a:p>
            <a:r>
              <a:rPr lang="en-US" sz="800" b="1" dirty="0"/>
              <a:t>Reduced number of terminations made from Ni</a:t>
            </a:r>
          </a:p>
        </p:txBody>
      </p:sp>
      <p:pic>
        <p:nvPicPr>
          <p:cNvPr id="40" name="Picture 39">
            <a:extLst>
              <a:ext uri="{FF2B5EF4-FFF2-40B4-BE49-F238E27FC236}">
                <a16:creationId xmlns:a16="http://schemas.microsoft.com/office/drawing/2014/main" id="{50554419-988E-6EDD-CA85-09717F600FEB}"/>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a:xfrm>
            <a:off x="9556863" y="343707"/>
            <a:ext cx="1037751" cy="647774"/>
          </a:xfrm>
          <a:prstGeom prst="rect">
            <a:avLst/>
          </a:prstGeom>
        </p:spPr>
      </p:pic>
    </p:spTree>
    <p:extLst>
      <p:ext uri="{BB962C8B-B14F-4D97-AF65-F5344CB8AC3E}">
        <p14:creationId xmlns:p14="http://schemas.microsoft.com/office/powerpoint/2010/main" val="419666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756DA-FDEA-0E9D-D2D6-859AAB4BC5AA}"/>
            </a:ext>
          </a:extLst>
        </p:cNvPr>
        <p:cNvGrpSpPr/>
        <p:nvPr/>
      </p:nvGrpSpPr>
      <p:grpSpPr>
        <a:xfrm>
          <a:off x="0" y="0"/>
          <a:ext cx="0" cy="0"/>
          <a:chOff x="0" y="0"/>
          <a:chExt cx="0" cy="0"/>
        </a:xfrm>
      </p:grpSpPr>
      <p:pic>
        <p:nvPicPr>
          <p:cNvPr id="54" name="Picture 53">
            <a:extLst>
              <a:ext uri="{FF2B5EF4-FFF2-40B4-BE49-F238E27FC236}">
                <a16:creationId xmlns:a16="http://schemas.microsoft.com/office/drawing/2014/main" id="{03ABDEFC-6A79-FF0F-E22D-6334187F3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5704" y="3401706"/>
            <a:ext cx="1539046" cy="2057592"/>
          </a:xfrm>
          <a:prstGeom prst="rect">
            <a:avLst/>
          </a:prstGeom>
        </p:spPr>
      </p:pic>
      <p:sp>
        <p:nvSpPr>
          <p:cNvPr id="16" name="Text Box 62">
            <a:extLst>
              <a:ext uri="{FF2B5EF4-FFF2-40B4-BE49-F238E27FC236}">
                <a16:creationId xmlns:a16="http://schemas.microsoft.com/office/drawing/2014/main" id="{DAC34AAD-2141-7D71-4F52-84065AF97309}"/>
              </a:ext>
            </a:extLst>
          </p:cNvPr>
          <p:cNvSpPr txBox="1">
            <a:spLocks noChangeArrowheads="1"/>
          </p:cNvSpPr>
          <p:nvPr/>
        </p:nvSpPr>
        <p:spPr bwMode="auto">
          <a:xfrm>
            <a:off x="38098" y="29042"/>
            <a:ext cx="8911063" cy="1138773"/>
          </a:xfrm>
          <a:prstGeom prst="rect">
            <a:avLst/>
          </a:prstGeom>
          <a:noFill/>
          <a:ln w="9525">
            <a:noFill/>
            <a:miter lim="800000"/>
            <a:headEnd/>
            <a:tailEnd/>
          </a:ln>
        </p:spPr>
        <p:txBody>
          <a:bodyPr wrap="square">
            <a:spAutoFit/>
          </a:bodyPr>
          <a:lstStyle/>
          <a:p>
            <a:pPr>
              <a:spcBef>
                <a:spcPts val="0"/>
              </a:spcBef>
            </a:pPr>
            <a:r>
              <a:rPr lang="en-US" sz="2000" b="1" dirty="0"/>
              <a:t>Furnace Upgrade Supercharges Future Magnet Technology</a:t>
            </a:r>
          </a:p>
          <a:p>
            <a:pPr>
              <a:spcBef>
                <a:spcPts val="0"/>
              </a:spcBef>
            </a:pPr>
            <a:endParaRPr lang="en-US" sz="300" dirty="0"/>
          </a:p>
          <a:p>
            <a:pPr>
              <a:spcBef>
                <a:spcPts val="0"/>
              </a:spcBef>
            </a:pPr>
            <a:r>
              <a:rPr lang="en-US" sz="1050" dirty="0">
                <a:hlinkClick r:id="rId4"/>
              </a:rPr>
              <a:t>Daniel S. Davis</a:t>
            </a:r>
            <a:r>
              <a:rPr lang="en-US" sz="1050" baseline="30000" dirty="0"/>
              <a:t>1</a:t>
            </a:r>
            <a:r>
              <a:rPr lang="en-US" sz="1050" dirty="0"/>
              <a:t>, </a:t>
            </a:r>
            <a:r>
              <a:rPr lang="en-US" sz="1050" dirty="0">
                <a:hlinkClick r:id="rId5"/>
              </a:rPr>
              <a:t>Ulf P. Trociewitz</a:t>
            </a:r>
            <a:r>
              <a:rPr lang="en-US" sz="1050" baseline="30000" dirty="0"/>
              <a:t>1</a:t>
            </a:r>
            <a:r>
              <a:rPr lang="en-US" sz="1050" dirty="0"/>
              <a:t>, </a:t>
            </a:r>
            <a:r>
              <a:rPr lang="en-US" sz="1050" dirty="0">
                <a:hlinkClick r:id="rId6"/>
              </a:rPr>
              <a:t>Youngjae Kim</a:t>
            </a:r>
            <a:r>
              <a:rPr lang="en-US" sz="1050" baseline="30000" dirty="0"/>
              <a:t>1</a:t>
            </a:r>
            <a:r>
              <a:rPr lang="en-US" sz="1050" dirty="0"/>
              <a:t>, </a:t>
            </a:r>
            <a:r>
              <a:rPr lang="en-US" sz="1050" dirty="0">
                <a:hlinkClick r:id="rId6"/>
              </a:rPr>
              <a:t>George Miller</a:t>
            </a:r>
            <a:r>
              <a:rPr lang="en-US" sz="1050" baseline="30000" dirty="0"/>
              <a:t>1</a:t>
            </a:r>
            <a:r>
              <a:rPr lang="en-US" sz="1050" dirty="0"/>
              <a:t>, </a:t>
            </a:r>
            <a:r>
              <a:rPr lang="en-US" sz="1050" dirty="0">
                <a:hlinkClick r:id="rId6"/>
              </a:rPr>
              <a:t>Cindonia T. Brady</a:t>
            </a:r>
            <a:r>
              <a:rPr lang="en-US" sz="1050" baseline="30000" dirty="0"/>
              <a:t>1</a:t>
            </a:r>
            <a:r>
              <a:rPr lang="en-US" sz="1050" dirty="0"/>
              <a:t>, </a:t>
            </a:r>
            <a:r>
              <a:rPr lang="en-US" sz="1050" dirty="0">
                <a:hlinkClick r:id="rId6"/>
              </a:rPr>
              <a:t>Eric Hellstrom</a:t>
            </a:r>
            <a:r>
              <a:rPr lang="en-US" sz="1050" baseline="30000" dirty="0"/>
              <a:t>1</a:t>
            </a:r>
            <a:r>
              <a:rPr lang="en-US" sz="1050" dirty="0"/>
              <a:t>, </a:t>
            </a:r>
            <a:r>
              <a:rPr lang="en-US" sz="1050" dirty="0">
                <a:hlinkClick r:id="rId6"/>
              </a:rPr>
              <a:t>David C. Larbalestier</a:t>
            </a:r>
            <a:r>
              <a:rPr lang="en-US" sz="1050" baseline="30000" dirty="0"/>
              <a:t>1</a:t>
            </a:r>
            <a:r>
              <a:rPr lang="en-US" sz="1050" dirty="0"/>
              <a:t>, Tengming Shen</a:t>
            </a:r>
            <a:r>
              <a:rPr lang="en-US" sz="1050" baseline="30000" dirty="0"/>
              <a:t>2</a:t>
            </a:r>
            <a:r>
              <a:rPr lang="en-US" sz="1050" dirty="0"/>
              <a:t> </a:t>
            </a:r>
          </a:p>
          <a:p>
            <a:pPr marL="228600" indent="-228600">
              <a:spcBef>
                <a:spcPts val="0"/>
              </a:spcBef>
              <a:buAutoNum type="arabicPeriod"/>
            </a:pPr>
            <a:r>
              <a:rPr lang="en-US" sz="1050" b="1" dirty="0">
                <a:solidFill>
                  <a:srgbClr val="0033CC"/>
                </a:solidFill>
              </a:rPr>
              <a:t>ASC-NHMFL-FSU; 2.   Lawrence Berkeley National Lab;</a:t>
            </a:r>
          </a:p>
          <a:p>
            <a:pPr>
              <a:spcBef>
                <a:spcPts val="0"/>
              </a:spcBef>
            </a:pPr>
            <a:r>
              <a:rPr lang="en-US" sz="300" b="1" dirty="0">
                <a:solidFill>
                  <a:srgbClr val="0033CC"/>
                </a:solidFill>
              </a:rPr>
              <a:t> </a:t>
            </a:r>
          </a:p>
          <a:p>
            <a:pPr>
              <a:spcBef>
                <a:spcPts val="0"/>
              </a:spcBef>
            </a:pPr>
            <a:r>
              <a:rPr lang="en-US" sz="1050" b="1" dirty="0"/>
              <a:t>Funding Grants:</a:t>
            </a:r>
            <a:r>
              <a:rPr lang="en-US" sz="1050" dirty="0"/>
              <a:t> K. M. Amm (NSF DMR-2128556); E. Hellstrom (DOE DE-SC0010421); U.P. Trociewitz (DOE DE-SC0018683, NIH-RO1 1RO1GM154600); D.S. Davis (DOE-ARDAP DE-AC02-05CH11231/AWD00007176); State of Florida; US DOE-MDP</a:t>
            </a:r>
            <a:endParaRPr lang="en-US" sz="1050" b="1" dirty="0">
              <a:solidFill>
                <a:srgbClr val="0033CC"/>
              </a:solidFill>
            </a:endParaRPr>
          </a:p>
        </p:txBody>
      </p:sp>
      <p:sp>
        <p:nvSpPr>
          <p:cNvPr id="1027" name="Rectangle 5">
            <a:extLst>
              <a:ext uri="{FF2B5EF4-FFF2-40B4-BE49-F238E27FC236}">
                <a16:creationId xmlns:a16="http://schemas.microsoft.com/office/drawing/2014/main" id="{EFBB13F1-86ED-0B3E-D9F2-9F048063D206}"/>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a:extLst>
              <a:ext uri="{FF2B5EF4-FFF2-40B4-BE49-F238E27FC236}">
                <a16:creationId xmlns:a16="http://schemas.microsoft.com/office/drawing/2014/main" id="{FB61451F-5A39-EA0C-5B77-333A349DF985}"/>
              </a:ext>
            </a:extLst>
          </p:cNvPr>
          <p:cNvSpPr txBox="1">
            <a:spLocks noChangeArrowheads="1"/>
          </p:cNvSpPr>
          <p:nvPr/>
        </p:nvSpPr>
        <p:spPr bwMode="auto">
          <a:xfrm>
            <a:off x="38098" y="1191519"/>
            <a:ext cx="5895976" cy="4031873"/>
          </a:xfrm>
          <a:prstGeom prst="rect">
            <a:avLst/>
          </a:prstGeom>
          <a:noFill/>
          <a:ln w="9525">
            <a:noFill/>
            <a:miter lim="800000"/>
            <a:headEnd/>
            <a:tailEnd/>
          </a:ln>
        </p:spPr>
        <p:txBody>
          <a:bodyPr wrap="square">
            <a:spAutoFit/>
          </a:bodyPr>
          <a:lstStyle/>
          <a:p>
            <a:r>
              <a:rPr lang="en-US" sz="1200" b="1" dirty="0">
                <a:solidFill>
                  <a:srgbClr val="000000"/>
                </a:solidFill>
              </a:rPr>
              <a:t>What is the finding? </a:t>
            </a:r>
            <a:r>
              <a:rPr lang="en-US" sz="1200" dirty="0"/>
              <a:t>Two state-of-the-art furnaces at the </a:t>
            </a:r>
            <a:r>
              <a:rPr lang="en-US" sz="1200" dirty="0" err="1"/>
              <a:t>MagLab</a:t>
            </a:r>
            <a:r>
              <a:rPr lang="en-US" sz="1200" dirty="0"/>
              <a:t> have been upgraded to produce next-generation superconducting magnets. These enhanced </a:t>
            </a:r>
            <a:r>
              <a:rPr lang="en-US" sz="1200" dirty="0" err="1"/>
              <a:t>furnances</a:t>
            </a:r>
            <a:r>
              <a:rPr lang="en-US" sz="1200" dirty="0"/>
              <a:t> can now manufacture magnets up to 15 cm in diameter and 1 meter in length—ideal for advanced applications like particle accelerators, fusion energy, and materials research. Upgrades include stronger heaters, better insulation, more precise temperature control, and a safer hydraulic mechanism for opening and closing - all upgrades that will boost performance and reliability.</a:t>
            </a:r>
          </a:p>
          <a:p>
            <a:endParaRPr lang="en-US" sz="400" dirty="0">
              <a:solidFill>
                <a:srgbClr val="000000"/>
              </a:solidFill>
            </a:endParaRPr>
          </a:p>
          <a:p>
            <a:r>
              <a:rPr lang="en-US" sz="1200" b="1" dirty="0">
                <a:solidFill>
                  <a:srgbClr val="000000"/>
                </a:solidFill>
              </a:rPr>
              <a:t>Why is this important? </a:t>
            </a:r>
            <a:r>
              <a:rPr lang="en-US" sz="1200" dirty="0"/>
              <a:t>Heat-treating superconducting wires under high pressure can increase their performance by as much as 400%, allowing for more compact, powerful magnets. These upgraded furnaces are the only ones in the world capable of performing such treatments on these advanced materials. This breakthrough supports emerging technologies, including compact magnets for research, high-performance accelerators, next-gen MRI systems, and potentially fusion energy devices. </a:t>
            </a:r>
            <a:endParaRPr lang="en-US" sz="400" dirty="0">
              <a:latin typeface="Arial" charset="0"/>
            </a:endParaRPr>
          </a:p>
          <a:p>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a:t>
            </a:r>
            <a:r>
              <a:rPr lang="en-US" sz="1200" dirty="0">
                <a:latin typeface="Arial" charset="0"/>
              </a:rPr>
              <a:t> </a:t>
            </a:r>
            <a:r>
              <a:rPr lang="en-US" sz="1200" dirty="0"/>
              <a:t>The </a:t>
            </a:r>
            <a:r>
              <a:rPr lang="en-US" sz="1200" dirty="0" err="1"/>
              <a:t>MagLab</a:t>
            </a:r>
            <a:r>
              <a:rPr lang="en-US" sz="1200" dirty="0"/>
              <a:t> is uniquely equipped with the expertise, infrastructure, and collaborative environment needed to advance superconducting magnet technology. Scientists at the Applied Superconductivity Center have a proven track record of transforming new superconducting materials into practical, high-field magnets. This work directly supports the National Science Foundation’s mission to enable cutting-edge science and the Department of Energy’s push for the next generation of particle accelerators.</a:t>
            </a:r>
          </a:p>
        </p:txBody>
      </p:sp>
      <p:sp>
        <p:nvSpPr>
          <p:cNvPr id="1034" name="Rectangle 49">
            <a:extLst>
              <a:ext uri="{FF2B5EF4-FFF2-40B4-BE49-F238E27FC236}">
                <a16:creationId xmlns:a16="http://schemas.microsoft.com/office/drawing/2014/main" id="{8EE5C558-79FC-3F16-B8E8-FF836CA2463B}"/>
              </a:ext>
            </a:extLst>
          </p:cNvPr>
          <p:cNvSpPr>
            <a:spLocks noChangeArrowheads="1"/>
          </p:cNvSpPr>
          <p:nvPr/>
        </p:nvSpPr>
        <p:spPr bwMode="auto">
          <a:xfrm>
            <a:off x="5934076" y="1329114"/>
            <a:ext cx="6169940" cy="4429458"/>
          </a:xfrm>
          <a:prstGeom prst="rect">
            <a:avLst/>
          </a:prstGeom>
          <a:noFill/>
          <a:ln w="19050">
            <a:solidFill>
              <a:srgbClr val="0033CC"/>
            </a:solidFill>
            <a:miter lim="800000"/>
            <a:headEnd/>
            <a:tailEnd/>
          </a:ln>
        </p:spPr>
        <p:txBody>
          <a:bodyPr wrap="none" anchor="ctr"/>
          <a:lstStyle/>
          <a:p>
            <a:endParaRPr lang="en-US"/>
          </a:p>
        </p:txBody>
      </p:sp>
      <p:sp>
        <p:nvSpPr>
          <p:cNvPr id="2" name="AutoShape 2">
            <a:extLst>
              <a:ext uri="{FF2B5EF4-FFF2-40B4-BE49-F238E27FC236}">
                <a16:creationId xmlns:a16="http://schemas.microsoft.com/office/drawing/2014/main" id="{A6E4EC70-75A4-8E81-438A-19D164D16972}"/>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415BD553-582D-0C2B-A4CC-C281D042F6E2}"/>
              </a:ext>
            </a:extLst>
          </p:cNvPr>
          <p:cNvSpPr>
            <a:spLocks noChangeShapeType="1"/>
          </p:cNvSpPr>
          <p:nvPr/>
        </p:nvSpPr>
        <p:spPr bwMode="auto">
          <a:xfrm>
            <a:off x="0" y="1163437"/>
            <a:ext cx="12192000" cy="28082"/>
          </a:xfrm>
          <a:prstGeom prst="line">
            <a:avLst/>
          </a:prstGeom>
          <a:noFill/>
          <a:ln w="44450" cmpd="sng">
            <a:solidFill>
              <a:srgbClr val="4F4184"/>
            </a:solidFill>
            <a:round/>
            <a:headEnd/>
            <a:tailEnd/>
          </a:ln>
        </p:spPr>
        <p:txBody>
          <a:bodyPr/>
          <a:lstStyle/>
          <a:p>
            <a:endParaRPr lang="en-US" dirty="0"/>
          </a:p>
        </p:txBody>
      </p:sp>
      <p:sp>
        <p:nvSpPr>
          <p:cNvPr id="7" name="Rectangle 6">
            <a:extLst>
              <a:ext uri="{FF2B5EF4-FFF2-40B4-BE49-F238E27FC236}">
                <a16:creationId xmlns:a16="http://schemas.microsoft.com/office/drawing/2014/main" id="{9E22C998-F6B6-3093-1800-299EE8288E7F}"/>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C3D4AEF-9684-12BB-9B2D-A9CC587EA8B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D19CAC4A-D612-D1D5-2F7C-0AB6BD170B9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6491394E-CEA3-0713-D70A-DC6F627759E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39" name="Picture 38">
            <a:extLst>
              <a:ext uri="{FF2B5EF4-FFF2-40B4-BE49-F238E27FC236}">
                <a16:creationId xmlns:a16="http://schemas.microsoft.com/office/drawing/2014/main" id="{BA582866-5FB7-B2A2-F698-DAB0E8E2F2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50611" y="1384932"/>
            <a:ext cx="3011285" cy="1928850"/>
          </a:xfrm>
          <a:prstGeom prst="rect">
            <a:avLst/>
          </a:prstGeom>
        </p:spPr>
      </p:pic>
      <p:pic>
        <p:nvPicPr>
          <p:cNvPr id="52" name="Picture 51">
            <a:extLst>
              <a:ext uri="{FF2B5EF4-FFF2-40B4-BE49-F238E27FC236}">
                <a16:creationId xmlns:a16="http://schemas.microsoft.com/office/drawing/2014/main" id="{4B953A28-8C93-8836-818F-927B4FA8F34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03756" y="1380285"/>
            <a:ext cx="2045443" cy="1562025"/>
          </a:xfrm>
          <a:prstGeom prst="rect">
            <a:avLst/>
          </a:prstGeom>
        </p:spPr>
      </p:pic>
      <p:pic>
        <p:nvPicPr>
          <p:cNvPr id="53" name="Picture 52">
            <a:extLst>
              <a:ext uri="{FF2B5EF4-FFF2-40B4-BE49-F238E27FC236}">
                <a16:creationId xmlns:a16="http://schemas.microsoft.com/office/drawing/2014/main" id="{25E8672C-07C6-8DBF-C9CD-B7FFA935F65C}"/>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0623841" y="1705053"/>
            <a:ext cx="1467676" cy="793018"/>
          </a:xfrm>
          <a:prstGeom prst="rect">
            <a:avLst/>
          </a:prstGeom>
        </p:spPr>
      </p:pic>
      <p:sp>
        <p:nvSpPr>
          <p:cNvPr id="56" name="TextBox 55">
            <a:extLst>
              <a:ext uri="{FF2B5EF4-FFF2-40B4-BE49-F238E27FC236}">
                <a16:creationId xmlns:a16="http://schemas.microsoft.com/office/drawing/2014/main" id="{405ED899-4663-E9FC-6AC5-87E7936A5E7C}"/>
              </a:ext>
            </a:extLst>
          </p:cNvPr>
          <p:cNvSpPr txBox="1"/>
          <p:nvPr/>
        </p:nvSpPr>
        <p:spPr>
          <a:xfrm>
            <a:off x="8925834" y="2841656"/>
            <a:ext cx="1959502" cy="507831"/>
          </a:xfrm>
          <a:prstGeom prst="rect">
            <a:avLst/>
          </a:prstGeom>
          <a:noFill/>
        </p:spPr>
        <p:txBody>
          <a:bodyPr wrap="square" rtlCol="0">
            <a:spAutoFit/>
          </a:bodyPr>
          <a:lstStyle/>
          <a:p>
            <a:r>
              <a:rPr lang="en-US" sz="900" b="1" dirty="0"/>
              <a:t>Increased conductor and magnet  performance applying high pressure heat treatment [1]</a:t>
            </a:r>
          </a:p>
        </p:txBody>
      </p:sp>
      <p:sp>
        <p:nvSpPr>
          <p:cNvPr id="59" name="TextBox 58">
            <a:extLst>
              <a:ext uri="{FF2B5EF4-FFF2-40B4-BE49-F238E27FC236}">
                <a16:creationId xmlns:a16="http://schemas.microsoft.com/office/drawing/2014/main" id="{A2AEE178-7C25-E590-C2F6-D335B3B3DA9F}"/>
              </a:ext>
            </a:extLst>
          </p:cNvPr>
          <p:cNvSpPr txBox="1"/>
          <p:nvPr/>
        </p:nvSpPr>
        <p:spPr>
          <a:xfrm>
            <a:off x="10523359" y="2500145"/>
            <a:ext cx="1668640" cy="507831"/>
          </a:xfrm>
          <a:prstGeom prst="rect">
            <a:avLst/>
          </a:prstGeom>
          <a:noFill/>
        </p:spPr>
        <p:txBody>
          <a:bodyPr wrap="square" rtlCol="0">
            <a:spAutoFit/>
          </a:bodyPr>
          <a:lstStyle/>
          <a:p>
            <a:r>
              <a:rPr lang="en-US" sz="900" b="1" dirty="0"/>
              <a:t>Pressure prevents bubbles</a:t>
            </a:r>
          </a:p>
          <a:p>
            <a:r>
              <a:rPr lang="en-US" sz="900" b="1" dirty="0"/>
              <a:t>that block electric current [1]</a:t>
            </a:r>
          </a:p>
        </p:txBody>
      </p:sp>
      <p:grpSp>
        <p:nvGrpSpPr>
          <p:cNvPr id="5" name="Group 4">
            <a:extLst>
              <a:ext uri="{FF2B5EF4-FFF2-40B4-BE49-F238E27FC236}">
                <a16:creationId xmlns:a16="http://schemas.microsoft.com/office/drawing/2014/main" id="{4632F7C9-24EE-A365-2E9F-19F46F8B81FF}"/>
              </a:ext>
            </a:extLst>
          </p:cNvPr>
          <p:cNvGrpSpPr/>
          <p:nvPr/>
        </p:nvGrpSpPr>
        <p:grpSpPr>
          <a:xfrm>
            <a:off x="5934075" y="3410240"/>
            <a:ext cx="3853434" cy="2325183"/>
            <a:chOff x="5934075" y="3410240"/>
            <a:chExt cx="3853434" cy="2325183"/>
          </a:xfrm>
        </p:grpSpPr>
        <p:grpSp>
          <p:nvGrpSpPr>
            <p:cNvPr id="6" name="Group 5">
              <a:extLst>
                <a:ext uri="{FF2B5EF4-FFF2-40B4-BE49-F238E27FC236}">
                  <a16:creationId xmlns:a16="http://schemas.microsoft.com/office/drawing/2014/main" id="{3119CDD8-2D1D-E3B4-172F-F33219E43A9C}"/>
                </a:ext>
              </a:extLst>
            </p:cNvPr>
            <p:cNvGrpSpPr/>
            <p:nvPr/>
          </p:nvGrpSpPr>
          <p:grpSpPr>
            <a:xfrm>
              <a:off x="5934075" y="3410240"/>
              <a:ext cx="3853434" cy="2325183"/>
              <a:chOff x="8353858" y="3593932"/>
              <a:chExt cx="3853434" cy="2325183"/>
            </a:xfrm>
          </p:grpSpPr>
          <p:pic>
            <p:nvPicPr>
              <p:cNvPr id="22" name="Picture 21" descr="A person standing next to a ladder in a factory&#10;&#10;Description automatically generated">
                <a:extLst>
                  <a:ext uri="{FF2B5EF4-FFF2-40B4-BE49-F238E27FC236}">
                    <a16:creationId xmlns:a16="http://schemas.microsoft.com/office/drawing/2014/main" id="{392ED140-8520-64CC-E506-AC678AB19B0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465218" y="3593932"/>
                <a:ext cx="2491404" cy="2086591"/>
              </a:xfrm>
              <a:prstGeom prst="rect">
                <a:avLst/>
              </a:prstGeom>
              <a:ln w="19050">
                <a:solidFill>
                  <a:schemeClr val="accent6"/>
                </a:solidFill>
              </a:ln>
            </p:spPr>
          </p:pic>
          <p:sp>
            <p:nvSpPr>
              <p:cNvPr id="23" name="TextBox 22">
                <a:extLst>
                  <a:ext uri="{FF2B5EF4-FFF2-40B4-BE49-F238E27FC236}">
                    <a16:creationId xmlns:a16="http://schemas.microsoft.com/office/drawing/2014/main" id="{FAB09C23-03B8-F7F9-3FB6-D3250C2A04D4}"/>
                  </a:ext>
                </a:extLst>
              </p:cNvPr>
              <p:cNvSpPr txBox="1"/>
              <p:nvPr/>
            </p:nvSpPr>
            <p:spPr>
              <a:xfrm>
                <a:off x="8353858" y="5688283"/>
                <a:ext cx="3853434" cy="230832"/>
              </a:xfrm>
              <a:prstGeom prst="rect">
                <a:avLst/>
              </a:prstGeom>
              <a:noFill/>
            </p:spPr>
            <p:txBody>
              <a:bodyPr wrap="square" rtlCol="0">
                <a:spAutoFit/>
              </a:bodyPr>
              <a:lstStyle/>
              <a:p>
                <a:r>
                  <a:rPr lang="en-US" sz="900" b="1" dirty="0">
                    <a:latin typeface="+mj-lt"/>
                  </a:rPr>
                  <a:t>Upgraded Over-Pressure Furnaces for HTS Bi-2212 Magnets</a:t>
                </a:r>
              </a:p>
            </p:txBody>
          </p:sp>
        </p:grpSp>
        <p:sp>
          <p:nvSpPr>
            <p:cNvPr id="11" name="TextBox 10">
              <a:extLst>
                <a:ext uri="{FF2B5EF4-FFF2-40B4-BE49-F238E27FC236}">
                  <a16:creationId xmlns:a16="http://schemas.microsoft.com/office/drawing/2014/main" id="{B18B84E5-400D-529D-494A-EFA644B3C0B6}"/>
                </a:ext>
              </a:extLst>
            </p:cNvPr>
            <p:cNvSpPr txBox="1"/>
            <p:nvPr/>
          </p:nvSpPr>
          <p:spPr>
            <a:xfrm>
              <a:off x="8081729" y="4668971"/>
              <a:ext cx="441789" cy="529376"/>
            </a:xfrm>
            <a:prstGeom prst="rect">
              <a:avLst/>
            </a:prstGeom>
            <a:solidFill>
              <a:schemeClr val="bg1">
                <a:alpha val="65000"/>
              </a:schemeClr>
            </a:solidFill>
          </p:spPr>
          <p:txBody>
            <a:bodyPr wrap="none" lIns="45720" tIns="18288" rIns="45720" bIns="18288" rtlCol="0">
              <a:spAutoFit/>
            </a:bodyPr>
            <a:lstStyle/>
            <a:p>
              <a:pPr algn="ctr"/>
              <a:r>
                <a:rPr lang="en-US" sz="800" b="1" dirty="0"/>
                <a:t>Gas </a:t>
              </a:r>
            </a:p>
            <a:p>
              <a:pPr algn="ctr"/>
              <a:r>
                <a:rPr lang="en-US" sz="800" b="1" dirty="0"/>
                <a:t>Bottles</a:t>
              </a:r>
            </a:p>
            <a:p>
              <a:pPr algn="ctr"/>
              <a:r>
                <a:rPr lang="en-US" sz="800" b="1" dirty="0"/>
                <a:t>2% O</a:t>
              </a:r>
              <a:r>
                <a:rPr lang="en-US" sz="800" b="1" baseline="-25000" dirty="0"/>
                <a:t>2</a:t>
              </a:r>
              <a:r>
                <a:rPr lang="en-US" sz="800" b="1" dirty="0"/>
                <a:t> </a:t>
              </a:r>
            </a:p>
            <a:p>
              <a:pPr algn="ctr"/>
              <a:r>
                <a:rPr lang="en-US" sz="800" b="1" dirty="0"/>
                <a:t>98% </a:t>
              </a:r>
              <a:r>
                <a:rPr lang="en-US" sz="800" b="1" dirty="0" err="1"/>
                <a:t>Ar</a:t>
              </a:r>
              <a:endParaRPr lang="en-US" sz="800" b="1" dirty="0"/>
            </a:p>
          </p:txBody>
        </p:sp>
        <p:sp>
          <p:nvSpPr>
            <p:cNvPr id="20" name="TextBox 19">
              <a:extLst>
                <a:ext uri="{FF2B5EF4-FFF2-40B4-BE49-F238E27FC236}">
                  <a16:creationId xmlns:a16="http://schemas.microsoft.com/office/drawing/2014/main" id="{2314D3F4-FDE2-AA65-BCDD-A42D0EF17054}"/>
                </a:ext>
              </a:extLst>
            </p:cNvPr>
            <p:cNvSpPr txBox="1"/>
            <p:nvPr/>
          </p:nvSpPr>
          <p:spPr>
            <a:xfrm>
              <a:off x="6153181" y="5055651"/>
              <a:ext cx="906658" cy="283154"/>
            </a:xfrm>
            <a:prstGeom prst="rect">
              <a:avLst/>
            </a:prstGeom>
            <a:solidFill>
              <a:schemeClr val="bg1">
                <a:alpha val="65000"/>
              </a:schemeClr>
            </a:solidFill>
          </p:spPr>
          <p:txBody>
            <a:bodyPr wrap="none" lIns="45720" tIns="18288" rIns="45720" bIns="18288" rtlCol="0">
              <a:spAutoFit/>
            </a:bodyPr>
            <a:lstStyle/>
            <a:p>
              <a:pPr algn="ctr"/>
              <a:r>
                <a:rPr lang="en-US" sz="800" dirty="0">
                  <a:latin typeface="Times New Roman" panose="02020603050405020304" pitchFamily="18" charset="0"/>
                  <a:cs typeface="Times New Roman" panose="02020603050405020304" pitchFamily="18" charset="0"/>
                </a:rPr>
                <a:t>“</a:t>
              </a:r>
              <a:r>
                <a:rPr lang="el-GR" sz="800" dirty="0">
                  <a:latin typeface="Times New Roman" panose="02020603050405020304" pitchFamily="18" charset="0"/>
                  <a:cs typeface="Times New Roman" panose="02020603050405020304" pitchFamily="18" charset="0"/>
                </a:rPr>
                <a:t>Δ</a:t>
              </a:r>
              <a:r>
                <a:rPr lang="en-US" sz="800" dirty="0">
                  <a:latin typeface="Times New Roman" panose="02020603050405020304" pitchFamily="18" charset="0"/>
                  <a:cs typeface="Times New Roman" panose="02020603050405020304" pitchFamily="18" charset="0"/>
                </a:rPr>
                <a:t>-</a:t>
              </a:r>
              <a:r>
                <a:rPr lang="en-US" sz="800" dirty="0"/>
                <a:t>Tech” Furnace</a:t>
              </a:r>
            </a:p>
            <a:p>
              <a:pPr algn="ctr"/>
              <a:r>
                <a:rPr lang="el-GR" sz="800" dirty="0"/>
                <a:t>Φ</a:t>
              </a:r>
              <a:r>
                <a:rPr lang="en-US" sz="800" dirty="0"/>
                <a:t>13 cm x 38 cm</a:t>
              </a:r>
              <a:endParaRPr lang="en-US" sz="800" b="1" dirty="0"/>
            </a:p>
          </p:txBody>
        </p:sp>
        <p:sp>
          <p:nvSpPr>
            <p:cNvPr id="21" name="TextBox 20">
              <a:extLst>
                <a:ext uri="{FF2B5EF4-FFF2-40B4-BE49-F238E27FC236}">
                  <a16:creationId xmlns:a16="http://schemas.microsoft.com/office/drawing/2014/main" id="{438ADB29-AACD-4DC1-AEB8-560D7CD892AC}"/>
                </a:ext>
              </a:extLst>
            </p:cNvPr>
            <p:cNvSpPr txBox="1"/>
            <p:nvPr/>
          </p:nvSpPr>
          <p:spPr>
            <a:xfrm>
              <a:off x="6946939" y="3629069"/>
              <a:ext cx="1050930" cy="283154"/>
            </a:xfrm>
            <a:prstGeom prst="rect">
              <a:avLst/>
            </a:prstGeom>
            <a:solidFill>
              <a:schemeClr val="bg1">
                <a:alpha val="65000"/>
              </a:schemeClr>
            </a:solidFill>
          </p:spPr>
          <p:txBody>
            <a:bodyPr wrap="none" lIns="45720" tIns="18288" rIns="45720" bIns="18288" rtlCol="0">
              <a:spAutoFit/>
            </a:bodyPr>
            <a:lstStyle/>
            <a:p>
              <a:pPr algn="ctr"/>
              <a:r>
                <a:rPr lang="en-US" sz="800" dirty="0"/>
                <a:t>“Renegade” Furnace</a:t>
              </a:r>
            </a:p>
            <a:p>
              <a:pPr algn="ctr"/>
              <a:r>
                <a:rPr lang="el-GR" sz="800" dirty="0"/>
                <a:t>Φ</a:t>
              </a:r>
              <a:r>
                <a:rPr lang="en-US" sz="800" dirty="0"/>
                <a:t>15 cm x 50-100 cm</a:t>
              </a:r>
              <a:endParaRPr lang="en-US" sz="800" b="1" dirty="0"/>
            </a:p>
          </p:txBody>
        </p:sp>
      </p:grpSp>
      <p:grpSp>
        <p:nvGrpSpPr>
          <p:cNvPr id="12" name="Group 11">
            <a:extLst>
              <a:ext uri="{FF2B5EF4-FFF2-40B4-BE49-F238E27FC236}">
                <a16:creationId xmlns:a16="http://schemas.microsoft.com/office/drawing/2014/main" id="{60955A84-5AEF-60FB-1A54-1F8FF99B4709}"/>
              </a:ext>
            </a:extLst>
          </p:cNvPr>
          <p:cNvGrpSpPr/>
          <p:nvPr/>
        </p:nvGrpSpPr>
        <p:grpSpPr>
          <a:xfrm>
            <a:off x="9787509" y="3437216"/>
            <a:ext cx="2505950" cy="1842290"/>
            <a:chOff x="9787509" y="3437216"/>
            <a:chExt cx="2505950" cy="1842290"/>
          </a:xfrm>
        </p:grpSpPr>
        <p:pic>
          <p:nvPicPr>
            <p:cNvPr id="60" name="Picture 59">
              <a:extLst>
                <a:ext uri="{FF2B5EF4-FFF2-40B4-BE49-F238E27FC236}">
                  <a16:creationId xmlns:a16="http://schemas.microsoft.com/office/drawing/2014/main" id="{FCF057EA-4978-1659-3B77-17116F5ADF6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87509" y="3437216"/>
              <a:ext cx="2404491" cy="1842290"/>
            </a:xfrm>
            <a:prstGeom prst="rect">
              <a:avLst/>
            </a:prstGeom>
          </p:spPr>
        </p:pic>
        <p:sp>
          <p:nvSpPr>
            <p:cNvPr id="26" name="TextBox 25">
              <a:extLst>
                <a:ext uri="{FF2B5EF4-FFF2-40B4-BE49-F238E27FC236}">
                  <a16:creationId xmlns:a16="http://schemas.microsoft.com/office/drawing/2014/main" id="{59C524BC-D2B7-2D16-3F96-B2FA36B00863}"/>
                </a:ext>
              </a:extLst>
            </p:cNvPr>
            <p:cNvSpPr txBox="1"/>
            <p:nvPr/>
          </p:nvSpPr>
          <p:spPr>
            <a:xfrm>
              <a:off x="10754414" y="4681890"/>
              <a:ext cx="1539045" cy="215444"/>
            </a:xfrm>
            <a:prstGeom prst="rect">
              <a:avLst/>
            </a:prstGeom>
            <a:noFill/>
          </p:spPr>
          <p:txBody>
            <a:bodyPr wrap="square" rtlCol="0">
              <a:spAutoFit/>
            </a:bodyPr>
            <a:lstStyle/>
            <a:p>
              <a:r>
                <a:rPr lang="en-US" sz="800" b="1" dirty="0">
                  <a:solidFill>
                    <a:srgbClr val="80FFFF"/>
                  </a:solidFill>
                </a:rPr>
                <a:t>0.25 m</a:t>
              </a:r>
            </a:p>
          </p:txBody>
        </p:sp>
        <p:sp>
          <p:nvSpPr>
            <p:cNvPr id="27" name="Rectangle 26">
              <a:extLst>
                <a:ext uri="{FF2B5EF4-FFF2-40B4-BE49-F238E27FC236}">
                  <a16:creationId xmlns:a16="http://schemas.microsoft.com/office/drawing/2014/main" id="{B97BFCBD-0A22-255B-5822-CD36582BAAA6}"/>
                </a:ext>
              </a:extLst>
            </p:cNvPr>
            <p:cNvSpPr/>
            <p:nvPr/>
          </p:nvSpPr>
          <p:spPr>
            <a:xfrm>
              <a:off x="10474618" y="3495675"/>
              <a:ext cx="1539045" cy="2221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B3C17DA-5A9B-86AD-EFF3-DB655E6F36A2}"/>
                </a:ext>
              </a:extLst>
            </p:cNvPr>
            <p:cNvSpPr/>
            <p:nvPr/>
          </p:nvSpPr>
          <p:spPr>
            <a:xfrm>
              <a:off x="11001375" y="3866755"/>
              <a:ext cx="859882" cy="3176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0A69EC2-A09B-4FD2-DA4E-349A1D9AC7B1}"/>
                </a:ext>
              </a:extLst>
            </p:cNvPr>
            <p:cNvSpPr txBox="1"/>
            <p:nvPr/>
          </p:nvSpPr>
          <p:spPr>
            <a:xfrm>
              <a:off x="10363500" y="3605877"/>
              <a:ext cx="764889" cy="369332"/>
            </a:xfrm>
            <a:prstGeom prst="rect">
              <a:avLst/>
            </a:prstGeom>
            <a:noFill/>
          </p:spPr>
          <p:txBody>
            <a:bodyPr wrap="square" rtlCol="0">
              <a:spAutoFit/>
            </a:bodyPr>
            <a:lstStyle/>
            <a:p>
              <a:r>
                <a:rPr lang="en-US" sz="900" b="1" dirty="0"/>
                <a:t>&gt; 1 m </a:t>
              </a:r>
            </a:p>
            <a:p>
              <a:r>
                <a:rPr lang="en-US" sz="900" b="1" dirty="0"/>
                <a:t>@ 20 Atm</a:t>
              </a:r>
            </a:p>
          </p:txBody>
        </p:sp>
      </p:grpSp>
      <p:sp>
        <p:nvSpPr>
          <p:cNvPr id="25" name="TextBox 24">
            <a:extLst>
              <a:ext uri="{FF2B5EF4-FFF2-40B4-BE49-F238E27FC236}">
                <a16:creationId xmlns:a16="http://schemas.microsoft.com/office/drawing/2014/main" id="{6404A5C9-057F-05F6-63AC-4F0F7562922C}"/>
              </a:ext>
            </a:extLst>
          </p:cNvPr>
          <p:cNvSpPr txBox="1"/>
          <p:nvPr/>
        </p:nvSpPr>
        <p:spPr>
          <a:xfrm>
            <a:off x="11402675" y="4095623"/>
            <a:ext cx="1539045" cy="369332"/>
          </a:xfrm>
          <a:prstGeom prst="rect">
            <a:avLst/>
          </a:prstGeom>
          <a:noFill/>
        </p:spPr>
        <p:txBody>
          <a:bodyPr wrap="square" rtlCol="0">
            <a:spAutoFit/>
          </a:bodyPr>
          <a:lstStyle/>
          <a:p>
            <a:r>
              <a:rPr lang="en-US" sz="900" b="1" dirty="0">
                <a:solidFill>
                  <a:srgbClr val="7030A0"/>
                </a:solidFill>
              </a:rPr>
              <a:t>&gt; 0.5 m </a:t>
            </a:r>
          </a:p>
          <a:p>
            <a:r>
              <a:rPr lang="en-US" sz="900" b="1" dirty="0">
                <a:solidFill>
                  <a:srgbClr val="7030A0"/>
                </a:solidFill>
              </a:rPr>
              <a:t>@ 50 Atm </a:t>
            </a:r>
          </a:p>
        </p:txBody>
      </p:sp>
      <p:sp>
        <p:nvSpPr>
          <p:cNvPr id="61" name="TextBox 60">
            <a:extLst>
              <a:ext uri="{FF2B5EF4-FFF2-40B4-BE49-F238E27FC236}">
                <a16:creationId xmlns:a16="http://schemas.microsoft.com/office/drawing/2014/main" id="{25A71F23-1D0A-0600-4DFF-BDC07CEC5052}"/>
              </a:ext>
            </a:extLst>
          </p:cNvPr>
          <p:cNvSpPr txBox="1"/>
          <p:nvPr/>
        </p:nvSpPr>
        <p:spPr>
          <a:xfrm>
            <a:off x="10280827" y="5174498"/>
            <a:ext cx="1684479" cy="507831"/>
          </a:xfrm>
          <a:prstGeom prst="rect">
            <a:avLst/>
          </a:prstGeom>
          <a:noFill/>
        </p:spPr>
        <p:txBody>
          <a:bodyPr wrap="square" rtlCol="0">
            <a:spAutoFit/>
          </a:bodyPr>
          <a:lstStyle/>
          <a:p>
            <a:r>
              <a:rPr lang="en-US" sz="900" b="1" dirty="0"/>
              <a:t>Slower heating and lower pressure enables longer magnets</a:t>
            </a:r>
          </a:p>
        </p:txBody>
      </p:sp>
      <p:pic>
        <p:nvPicPr>
          <p:cNvPr id="10" name="Picture 9" descr="NSF logo.jpg">
            <a:extLst>
              <a:ext uri="{FF2B5EF4-FFF2-40B4-BE49-F238E27FC236}">
                <a16:creationId xmlns:a16="http://schemas.microsoft.com/office/drawing/2014/main" id="{CE2AFB10-5C4C-CC30-4EE8-B118D7B1C01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608744" y="168823"/>
            <a:ext cx="832775" cy="837791"/>
          </a:xfrm>
          <a:prstGeom prst="rect">
            <a:avLst/>
          </a:prstGeom>
        </p:spPr>
      </p:pic>
      <p:pic>
        <p:nvPicPr>
          <p:cNvPr id="17" name="Picture 16" descr="JustM_purple.jpg">
            <a:extLst>
              <a:ext uri="{FF2B5EF4-FFF2-40B4-BE49-F238E27FC236}">
                <a16:creationId xmlns:a16="http://schemas.microsoft.com/office/drawing/2014/main" id="{2F6B770B-AF09-B3F2-6EC4-F8BDD0C2CC5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464965" y="232798"/>
            <a:ext cx="595590" cy="709840"/>
          </a:xfrm>
          <a:prstGeom prst="rect">
            <a:avLst/>
          </a:prstGeom>
        </p:spPr>
      </p:pic>
      <p:pic>
        <p:nvPicPr>
          <p:cNvPr id="18" name="Picture 2" descr="United States Department of Energy - Wikipedia">
            <a:extLst>
              <a:ext uri="{FF2B5EF4-FFF2-40B4-BE49-F238E27FC236}">
                <a16:creationId xmlns:a16="http://schemas.microsoft.com/office/drawing/2014/main" id="{49AEF61C-254D-8AC7-AD29-78216FB19FB9}"/>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717895" y="185382"/>
            <a:ext cx="804672" cy="8046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683C0FDD-EC78-1D51-39C4-E9089243ECBC}"/>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a:xfrm>
            <a:off x="9556863" y="263831"/>
            <a:ext cx="1037751" cy="647774"/>
          </a:xfrm>
          <a:prstGeom prst="rect">
            <a:avLst/>
          </a:prstGeom>
        </p:spPr>
      </p:pic>
      <p:sp>
        <p:nvSpPr>
          <p:cNvPr id="13" name="Text Box 28">
            <a:extLst>
              <a:ext uri="{FF2B5EF4-FFF2-40B4-BE49-F238E27FC236}">
                <a16:creationId xmlns:a16="http://schemas.microsoft.com/office/drawing/2014/main" id="{F1732765-5309-A015-CEAC-AE22A3DD9694}"/>
              </a:ext>
            </a:extLst>
          </p:cNvPr>
          <p:cNvSpPr txBox="1">
            <a:spLocks noChangeArrowheads="1"/>
          </p:cNvSpPr>
          <p:nvPr/>
        </p:nvSpPr>
        <p:spPr bwMode="auto">
          <a:xfrm>
            <a:off x="44524" y="5450471"/>
            <a:ext cx="12016031" cy="938719"/>
          </a:xfrm>
          <a:prstGeom prst="rect">
            <a:avLst/>
          </a:prstGeom>
          <a:noFill/>
          <a:ln w="9525">
            <a:noFill/>
            <a:miter lim="800000"/>
            <a:headEnd/>
            <a:tailEnd/>
          </a:ln>
        </p:spPr>
        <p:txBody>
          <a:bodyPr wrap="square">
            <a:spAutoFit/>
          </a:bodyPr>
          <a:lstStyle/>
          <a:p>
            <a:pPr algn="just"/>
            <a:r>
              <a:rPr lang="en-US" sz="1100" b="1" dirty="0">
                <a:solidFill>
                  <a:srgbClr val="333399"/>
                </a:solidFill>
              </a:rPr>
              <a:t>Facilities and instrumentation used:</a:t>
            </a:r>
            <a:r>
              <a:rPr lang="en-US" sz="1100" dirty="0">
                <a:solidFill>
                  <a:srgbClr val="333399"/>
                </a:solidFill>
              </a:rPr>
              <a:t>  Applied Superconductivity Center </a:t>
            </a:r>
          </a:p>
          <a:p>
            <a:pPr algn="just"/>
            <a:r>
              <a:rPr lang="en-US" sz="1100" dirty="0">
                <a:solidFill>
                  <a:srgbClr val="333399"/>
                </a:solidFill>
              </a:rPr>
              <a:t>over-pressure-heat-treatment furnaces.</a:t>
            </a:r>
          </a:p>
          <a:p>
            <a:pPr algn="just"/>
            <a:r>
              <a:rPr lang="en-US" sz="1100" b="1" dirty="0">
                <a:solidFill>
                  <a:srgbClr val="333399"/>
                </a:solidFill>
              </a:rPr>
              <a:t>Citation: [1] </a:t>
            </a:r>
            <a:r>
              <a:rPr lang="en-US" sz="1100" dirty="0">
                <a:solidFill>
                  <a:srgbClr val="333399"/>
                </a:solidFill>
              </a:rPr>
              <a:t>Larbalestier, D., Jiang, J., Trociewitz, U. </a:t>
            </a:r>
            <a:r>
              <a:rPr lang="en-US" sz="1100" i="1" dirty="0">
                <a:solidFill>
                  <a:srgbClr val="333399"/>
                </a:solidFill>
              </a:rPr>
              <a:t>et al.</a:t>
            </a:r>
            <a:r>
              <a:rPr lang="en-US" sz="1100" dirty="0">
                <a:solidFill>
                  <a:srgbClr val="333399"/>
                </a:solidFill>
              </a:rPr>
              <a:t> Isotropic round-wire multifilament </a:t>
            </a:r>
            <a:r>
              <a:rPr lang="en-US" sz="1100" dirty="0" err="1">
                <a:solidFill>
                  <a:srgbClr val="333399"/>
                </a:solidFill>
              </a:rPr>
              <a:t>cuprate</a:t>
            </a:r>
            <a:r>
              <a:rPr lang="en-US" sz="1100" dirty="0">
                <a:solidFill>
                  <a:srgbClr val="333399"/>
                </a:solidFill>
              </a:rPr>
              <a:t> superconductor for generation of magnetic fields above 30 T. </a:t>
            </a:r>
            <a:r>
              <a:rPr lang="en-US" sz="1100" i="1" dirty="0">
                <a:solidFill>
                  <a:srgbClr val="333399"/>
                </a:solidFill>
              </a:rPr>
              <a:t>Nature Mater</a:t>
            </a:r>
            <a:r>
              <a:rPr lang="en-US" sz="1100" dirty="0">
                <a:solidFill>
                  <a:srgbClr val="333399"/>
                </a:solidFill>
              </a:rPr>
              <a:t> </a:t>
            </a:r>
            <a:r>
              <a:rPr lang="en-US" sz="1100" b="1" dirty="0">
                <a:solidFill>
                  <a:srgbClr val="333399"/>
                </a:solidFill>
              </a:rPr>
              <a:t>13</a:t>
            </a:r>
            <a:r>
              <a:rPr lang="en-US" sz="1100" dirty="0">
                <a:solidFill>
                  <a:srgbClr val="333399"/>
                </a:solidFill>
              </a:rPr>
              <a:t>, 375–381 (2014). https://doi.org/10.1038/nmat3887. </a:t>
            </a:r>
            <a:r>
              <a:rPr lang="en-US" sz="1100" b="1" dirty="0">
                <a:solidFill>
                  <a:srgbClr val="333399"/>
                </a:solidFill>
              </a:rPr>
              <a:t>[2] </a:t>
            </a:r>
            <a:r>
              <a:rPr lang="en-US" sz="1100" dirty="0">
                <a:solidFill>
                  <a:srgbClr val="333399"/>
                </a:solidFill>
              </a:rPr>
              <a:t>Shen, T.; Garcia Fajardo, L. Superconducting Accelerator Magnets Based on High-Temperature Superconducting Bi-2212 Round Wires. </a:t>
            </a:r>
            <a:r>
              <a:rPr lang="en-US" sz="1100" i="1" dirty="0">
                <a:solidFill>
                  <a:srgbClr val="333399"/>
                </a:solidFill>
              </a:rPr>
              <a:t>Instruments</a:t>
            </a:r>
            <a:r>
              <a:rPr lang="en-US" sz="1100" dirty="0">
                <a:solidFill>
                  <a:srgbClr val="333399"/>
                </a:solidFill>
              </a:rPr>
              <a:t>, </a:t>
            </a:r>
            <a:r>
              <a:rPr lang="en-US" sz="1100" i="1" dirty="0">
                <a:solidFill>
                  <a:srgbClr val="333399"/>
                </a:solidFill>
              </a:rPr>
              <a:t>4</a:t>
            </a:r>
            <a:r>
              <a:rPr lang="en-US" sz="1100" dirty="0">
                <a:solidFill>
                  <a:srgbClr val="333399"/>
                </a:solidFill>
              </a:rPr>
              <a:t>, 17 (2020). https://doi.org/10.3390/instruments4020017.</a:t>
            </a:r>
          </a:p>
        </p:txBody>
      </p:sp>
    </p:spTree>
    <p:extLst>
      <p:ext uri="{BB962C8B-B14F-4D97-AF65-F5344CB8AC3E}">
        <p14:creationId xmlns:p14="http://schemas.microsoft.com/office/powerpoint/2010/main" val="857894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55122fe-b241-49e1-afdb-07c82d1e2775" xsi:nil="true"/>
    <lcf76f155ced4ddcb4097134ff3c332f xmlns="dadad298-2df9-4984-95e3-f6f23ee06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13" ma:contentTypeDescription="Create a new document." ma:contentTypeScope="" ma:versionID="78c79bfabc33868d11872db7d346298c">
  <xsd:schema xmlns:xsd="http://www.w3.org/2001/XMLSchema" xmlns:xs="http://www.w3.org/2001/XMLSchema" xmlns:p="http://schemas.microsoft.com/office/2006/metadata/properties" xmlns:ns2="dadad298-2df9-4984-95e3-f6f23ee06f9a" xmlns:ns3="755122fe-b241-49e1-afdb-07c82d1e2775" targetNamespace="http://schemas.microsoft.com/office/2006/metadata/properties" ma:root="true" ma:fieldsID="3ea7e22f42f25b2e3eca7e1db5a8f4b9" ns2:_="" ns3:_="">
    <xsd:import namespace="dadad298-2df9-4984-95e3-f6f23ee06f9a"/>
    <xsd:import namespace="755122fe-b241-49e1-afdb-07c82d1e2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122fe-b241-49e1-afdb-07c82d1e277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93c2d3-ffbe-4835-8fdd-8300bd9f248c}" ma:internalName="TaxCatchAll" ma:showField="CatchAllData" ma:web="755122fe-b241-49e1-afdb-07c82d1e2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970E66-06F7-4592-983E-68A1441A3784}">
  <ds:schemaRefs>
    <ds:schemaRef ds:uri="http://schemas.microsoft.com/sharepoint/v3/contenttype/forms"/>
  </ds:schemaRefs>
</ds:datastoreItem>
</file>

<file path=customXml/itemProps2.xml><?xml version="1.0" encoding="utf-8"?>
<ds:datastoreItem xmlns:ds="http://schemas.openxmlformats.org/officeDocument/2006/customXml" ds:itemID="{92B06607-F230-4BF8-96D2-9147FE891250}">
  <ds:schemaRefs>
    <ds:schemaRef ds:uri="http://schemas.microsoft.com/office/2006/documentManagement/types"/>
    <ds:schemaRef ds:uri="http://www.w3.org/XML/1998/namespace"/>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755122fe-b241-49e1-afdb-07c82d1e2775"/>
    <ds:schemaRef ds:uri="dadad298-2df9-4984-95e3-f6f23ee06f9a"/>
    <ds:schemaRef ds:uri="http://purl.org/dc/elements/1.1/"/>
  </ds:schemaRefs>
</ds:datastoreItem>
</file>

<file path=customXml/itemProps3.xml><?xml version="1.0" encoding="utf-8"?>
<ds:datastoreItem xmlns:ds="http://schemas.openxmlformats.org/officeDocument/2006/customXml" ds:itemID="{961AF41A-3800-4A01-B96A-D5B18D32D6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dad298-2df9-4984-95e3-f6f23ee06f9a"/>
    <ds:schemaRef ds:uri="755122fe-b241-49e1-afdb-07c82d1e27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6547</TotalTime>
  <Words>1081</Words>
  <Application>Microsoft Macintosh PowerPoint</Application>
  <PresentationFormat>Widescreen</PresentationFormat>
  <Paragraphs>60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Cambria Math</vt:lpstr>
      <vt:lpstr>Times New Roman</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Kristin Roberts</cp:lastModifiedBy>
  <cp:revision>159</cp:revision>
  <cp:lastPrinted>2019-07-16T13:07:28Z</cp:lastPrinted>
  <dcterms:created xsi:type="dcterms:W3CDTF">2004-08-07T03:10:56Z</dcterms:created>
  <dcterms:modified xsi:type="dcterms:W3CDTF">2025-06-27T20:30:34Z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y fmtid="{D5CDD505-2E9C-101B-9397-08002B2CF9AE}" pid="3" name="MediaServiceImageTags">
    <vt:lpwstr/>
  </property>
</Properties>
</file>